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notesSlides/notesSlide3.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7.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8.xml" ContentType="application/vnd.openxmlformats-officedocument.presentationml.notesSlid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9" r:id="rId5"/>
  </p:sldMasterIdLst>
  <p:notesMasterIdLst>
    <p:notesMasterId r:id="rId66"/>
  </p:notesMasterIdLst>
  <p:sldIdLst>
    <p:sldId id="564" r:id="rId6"/>
    <p:sldId id="580" r:id="rId7"/>
    <p:sldId id="772" r:id="rId8"/>
    <p:sldId id="526" r:id="rId9"/>
    <p:sldId id="896" r:id="rId10"/>
    <p:sldId id="618" r:id="rId11"/>
    <p:sldId id="832" r:id="rId12"/>
    <p:sldId id="893" r:id="rId13"/>
    <p:sldId id="934" r:id="rId14"/>
    <p:sldId id="625" r:id="rId15"/>
    <p:sldId id="627" r:id="rId16"/>
    <p:sldId id="932" r:id="rId17"/>
    <p:sldId id="631" r:id="rId18"/>
    <p:sldId id="930" r:id="rId19"/>
    <p:sldId id="918" r:id="rId20"/>
    <p:sldId id="581" r:id="rId21"/>
    <p:sldId id="656" r:id="rId22"/>
    <p:sldId id="657" r:id="rId23"/>
    <p:sldId id="658" r:id="rId24"/>
    <p:sldId id="659" r:id="rId25"/>
    <p:sldId id="650" r:id="rId26"/>
    <p:sldId id="895" r:id="rId27"/>
    <p:sldId id="651" r:id="rId28"/>
    <p:sldId id="699" r:id="rId29"/>
    <p:sldId id="700" r:id="rId30"/>
    <p:sldId id="652" r:id="rId31"/>
    <p:sldId id="654" r:id="rId32"/>
    <p:sldId id="838" r:id="rId33"/>
    <p:sldId id="836" r:id="rId34"/>
    <p:sldId id="835" r:id="rId35"/>
    <p:sldId id="834" r:id="rId36"/>
    <p:sldId id="697" r:id="rId37"/>
    <p:sldId id="604" r:id="rId38"/>
    <p:sldId id="603" r:id="rId39"/>
    <p:sldId id="606" r:id="rId40"/>
    <p:sldId id="605" r:id="rId41"/>
    <p:sldId id="899" r:id="rId42"/>
    <p:sldId id="920" r:id="rId43"/>
    <p:sldId id="702" r:id="rId44"/>
    <p:sldId id="901" r:id="rId45"/>
    <p:sldId id="703" r:id="rId46"/>
    <p:sldId id="900" r:id="rId47"/>
    <p:sldId id="919" r:id="rId48"/>
    <p:sldId id="929" r:id="rId49"/>
    <p:sldId id="921" r:id="rId50"/>
    <p:sldId id="602" r:id="rId51"/>
    <p:sldId id="928" r:id="rId52"/>
    <p:sldId id="933" r:id="rId53"/>
    <p:sldId id="931" r:id="rId54"/>
    <p:sldId id="922" r:id="rId55"/>
    <p:sldId id="923" r:id="rId56"/>
    <p:sldId id="935" r:id="rId57"/>
    <p:sldId id="936" r:id="rId58"/>
    <p:sldId id="937" r:id="rId59"/>
    <p:sldId id="938" r:id="rId60"/>
    <p:sldId id="925" r:id="rId61"/>
    <p:sldId id="926" r:id="rId62"/>
    <p:sldId id="927" r:id="rId63"/>
    <p:sldId id="940" r:id="rId64"/>
    <p:sldId id="859"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FFFA18"/>
    <a:srgbClr val="FF66FF"/>
    <a:srgbClr val="FF99FF"/>
    <a:srgbClr val="9999FF"/>
    <a:srgbClr val="99CCFF"/>
    <a:srgbClr val="FFCC66"/>
    <a:srgbClr val="6FB185"/>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p:normalViewPr>
  <p:slideViewPr>
    <p:cSldViewPr snapToGrid="0" snapToObjects="1">
      <p:cViewPr varScale="1">
        <p:scale>
          <a:sx n="68" d="100"/>
          <a:sy n="68" d="100"/>
        </p:scale>
        <p:origin x="1188" y="4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4.xml"/><Relationship Id="rId1" Type="http://schemas.microsoft.com/office/2011/relationships/chartStyle" Target="style24.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5.xml"/><Relationship Id="rId1" Type="http://schemas.microsoft.com/office/2011/relationships/chartStyle" Target="style25.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6.xml"/><Relationship Id="rId1" Type="http://schemas.microsoft.com/office/2011/relationships/chartStyle" Target="style26.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7.xml"/><Relationship Id="rId1" Type="http://schemas.microsoft.com/office/2011/relationships/chartStyle" Target="style27.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9.xml"/><Relationship Id="rId1" Type="http://schemas.microsoft.com/office/2011/relationships/chartStyle" Target="style29.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r>
              <a:rPr lang="en-US" sz="2400" b="1" dirty="0">
                <a:solidFill>
                  <a:schemeClr val="bg1"/>
                </a:solidFill>
              </a:rPr>
              <a:t>Annual</a:t>
            </a:r>
            <a:r>
              <a:rPr lang="en-US" sz="2400" b="1" baseline="0" dirty="0">
                <a:solidFill>
                  <a:schemeClr val="bg1"/>
                </a:solidFill>
              </a:rPr>
              <a:t> faculty hours</a:t>
            </a:r>
            <a:endParaRPr lang="en-US" sz="2400" b="1" dirty="0">
              <a:solidFill>
                <a:schemeClr val="bg1"/>
              </a:solidFill>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cene3d>
          <a:camera prst="orthographicFront"/>
          <a:lightRig rig="threePt" dir="t"/>
        </a:scene3d>
        <a:sp3d>
          <a:bevelB w="6350" h="88900"/>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132981160274051"/>
          <c:y val="0.15533109938659595"/>
          <c:w val="0.87796921828029029"/>
          <c:h val="0.77828634414436171"/>
        </c:manualLayout>
      </c:layout>
      <c:bar3DChart>
        <c:barDir val="col"/>
        <c:grouping val="stacked"/>
        <c:varyColors val="0"/>
        <c:ser>
          <c:idx val="0"/>
          <c:order val="0"/>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Sheet1!$Z$8:$AD$8</c:f>
              <c:numCache>
                <c:formatCode>General</c:formatCode>
                <c:ptCount val="5"/>
                <c:pt idx="0">
                  <c:v>2018</c:v>
                </c:pt>
                <c:pt idx="1">
                  <c:v>2019</c:v>
                </c:pt>
                <c:pt idx="2">
                  <c:v>2020</c:v>
                </c:pt>
                <c:pt idx="3">
                  <c:v>2021</c:v>
                </c:pt>
                <c:pt idx="4">
                  <c:v>2022</c:v>
                </c:pt>
              </c:numCache>
            </c:numRef>
          </c:cat>
          <c:val>
            <c:numRef>
              <c:f>Sheet1!$Z$9:$AD$9</c:f>
              <c:numCache>
                <c:formatCode>General</c:formatCode>
                <c:ptCount val="5"/>
                <c:pt idx="0">
                  <c:v>27636</c:v>
                </c:pt>
                <c:pt idx="1">
                  <c:v>27375</c:v>
                </c:pt>
                <c:pt idx="2">
                  <c:v>26645</c:v>
                </c:pt>
                <c:pt idx="3">
                  <c:v>26281</c:v>
                </c:pt>
                <c:pt idx="4">
                  <c:v>29200</c:v>
                </c:pt>
              </c:numCache>
            </c:numRef>
          </c:val>
          <c:extLst>
            <c:ext xmlns:c16="http://schemas.microsoft.com/office/drawing/2014/chart" uri="{C3380CC4-5D6E-409C-BE32-E72D297353CC}">
              <c16:uniqueId val="{00000000-9557-49CA-B123-DDEFE564F9D1}"/>
            </c:ext>
          </c:extLst>
        </c:ser>
        <c:dLbls>
          <c:showLegendKey val="0"/>
          <c:showVal val="0"/>
          <c:showCatName val="0"/>
          <c:showSerName val="0"/>
          <c:showPercent val="0"/>
          <c:showBubbleSize val="0"/>
        </c:dLbls>
        <c:gapWidth val="150"/>
        <c:shape val="box"/>
        <c:axId val="475698208"/>
        <c:axId val="475698600"/>
        <c:axId val="0"/>
      </c:bar3DChart>
      <c:catAx>
        <c:axId val="4756982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75698600"/>
        <c:crosses val="autoZero"/>
        <c:auto val="1"/>
        <c:lblAlgn val="ctr"/>
        <c:lblOffset val="100"/>
        <c:noMultiLvlLbl val="0"/>
      </c:catAx>
      <c:valAx>
        <c:axId val="475698600"/>
        <c:scaling>
          <c:orientation val="minMax"/>
          <c:min val="10000"/>
        </c:scaling>
        <c:delete val="0"/>
        <c:axPos val="l"/>
        <c:majorGridlines>
          <c:spPr>
            <a:ln w="9525" cap="flat" cmpd="sng" algn="ctr">
              <a:solidFill>
                <a:schemeClr val="accent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475698208"/>
        <c:crosses val="autoZero"/>
        <c:crossBetween val="between"/>
      </c:valAx>
      <c:spPr>
        <a:noFill/>
        <a:ln>
          <a:noFill/>
        </a:ln>
        <a:effectLst/>
      </c:spPr>
    </c:plotArea>
    <c:plotVisOnly val="1"/>
    <c:dispBlanksAs val="gap"/>
    <c:showDLblsOverMax val="0"/>
  </c:chart>
  <c:spPr>
    <a:solidFill>
      <a:schemeClr val="tx1"/>
    </a:solidFill>
    <a:ln w="9525" cap="flat" cmpd="sng" algn="ctr">
      <a:solidFill>
        <a:schemeClr val="tx1">
          <a:lumMod val="15000"/>
          <a:lumOff val="85000"/>
        </a:schemeClr>
      </a:solidFill>
      <a:round/>
    </a:ln>
    <a:effectLst/>
    <a:scene3d>
      <a:camera prst="orthographicFront"/>
      <a:lightRig rig="threePt" dir="t"/>
    </a:scene3d>
    <a:sp3d>
      <a:bevelT/>
    </a:sp3d>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Sheet1!$G$1</c:f>
              <c:strCache>
                <c:ptCount val="1"/>
                <c:pt idx="0">
                  <c:v>FY 17</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Sheet1!$A$2:$A$7</c:f>
              <c:strCache>
                <c:ptCount val="6"/>
                <c:pt idx="0">
                  <c:v>Level 1</c:v>
                </c:pt>
                <c:pt idx="1">
                  <c:v>Level 2</c:v>
                </c:pt>
                <c:pt idx="2">
                  <c:v>Level 3</c:v>
                </c:pt>
                <c:pt idx="3">
                  <c:v>Level 4</c:v>
                </c:pt>
                <c:pt idx="4">
                  <c:v>Level 5</c:v>
                </c:pt>
                <c:pt idx="5">
                  <c:v>CC</c:v>
                </c:pt>
              </c:strCache>
            </c:strRef>
          </c:cat>
          <c:val>
            <c:numRef>
              <c:f>Sheet1!$G$2:$G$7</c:f>
              <c:numCache>
                <c:formatCode>General</c:formatCode>
                <c:ptCount val="6"/>
                <c:pt idx="0">
                  <c:v>0.3</c:v>
                </c:pt>
                <c:pt idx="1">
                  <c:v>2.7</c:v>
                </c:pt>
                <c:pt idx="2">
                  <c:v>20.7</c:v>
                </c:pt>
                <c:pt idx="3">
                  <c:v>35.4</c:v>
                </c:pt>
                <c:pt idx="4">
                  <c:v>34.4</c:v>
                </c:pt>
                <c:pt idx="5">
                  <c:v>3.2</c:v>
                </c:pt>
              </c:numCache>
            </c:numRef>
          </c:val>
          <c:extLst>
            <c:ext xmlns:c16="http://schemas.microsoft.com/office/drawing/2014/chart" uri="{C3380CC4-5D6E-409C-BE32-E72D297353CC}">
              <c16:uniqueId val="{00000000-D8FD-4987-B9C4-D4E6DC8B984F}"/>
            </c:ext>
          </c:extLst>
        </c:ser>
        <c:ser>
          <c:idx val="1"/>
          <c:order val="1"/>
          <c:tx>
            <c:strRef>
              <c:f>Sheet1!$H$1</c:f>
              <c:strCache>
                <c:ptCount val="1"/>
                <c:pt idx="0">
                  <c:v>FY 18</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Sheet1!$A$2:$A$7</c:f>
              <c:strCache>
                <c:ptCount val="6"/>
                <c:pt idx="0">
                  <c:v>Level 1</c:v>
                </c:pt>
                <c:pt idx="1">
                  <c:v>Level 2</c:v>
                </c:pt>
                <c:pt idx="2">
                  <c:v>Level 3</c:v>
                </c:pt>
                <c:pt idx="3">
                  <c:v>Level 4</c:v>
                </c:pt>
                <c:pt idx="4">
                  <c:v>Level 5</c:v>
                </c:pt>
                <c:pt idx="5">
                  <c:v>CC</c:v>
                </c:pt>
              </c:strCache>
            </c:strRef>
          </c:cat>
          <c:val>
            <c:numRef>
              <c:f>Sheet1!$H$2:$H$7</c:f>
              <c:numCache>
                <c:formatCode>General</c:formatCode>
                <c:ptCount val="6"/>
                <c:pt idx="0">
                  <c:v>0.3</c:v>
                </c:pt>
                <c:pt idx="1">
                  <c:v>2.7</c:v>
                </c:pt>
                <c:pt idx="2">
                  <c:v>20.8</c:v>
                </c:pt>
                <c:pt idx="3">
                  <c:v>35.200000000000003</c:v>
                </c:pt>
                <c:pt idx="4">
                  <c:v>34.200000000000003</c:v>
                </c:pt>
                <c:pt idx="5">
                  <c:v>3.6</c:v>
                </c:pt>
              </c:numCache>
            </c:numRef>
          </c:val>
          <c:extLst>
            <c:ext xmlns:c16="http://schemas.microsoft.com/office/drawing/2014/chart" uri="{C3380CC4-5D6E-409C-BE32-E72D297353CC}">
              <c16:uniqueId val="{00000001-D8FD-4987-B9C4-D4E6DC8B984F}"/>
            </c:ext>
          </c:extLst>
        </c:ser>
        <c:ser>
          <c:idx val="2"/>
          <c:order val="2"/>
          <c:tx>
            <c:strRef>
              <c:f>Sheet1!$I$1</c:f>
              <c:strCache>
                <c:ptCount val="1"/>
                <c:pt idx="0">
                  <c:v>FY 19</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Sheet1!$A$2:$A$7</c:f>
              <c:strCache>
                <c:ptCount val="6"/>
                <c:pt idx="0">
                  <c:v>Level 1</c:v>
                </c:pt>
                <c:pt idx="1">
                  <c:v>Level 2</c:v>
                </c:pt>
                <c:pt idx="2">
                  <c:v>Level 3</c:v>
                </c:pt>
                <c:pt idx="3">
                  <c:v>Level 4</c:v>
                </c:pt>
                <c:pt idx="4">
                  <c:v>Level 5</c:v>
                </c:pt>
                <c:pt idx="5">
                  <c:v>CC</c:v>
                </c:pt>
              </c:strCache>
            </c:strRef>
          </c:cat>
          <c:val>
            <c:numRef>
              <c:f>Sheet1!$I$2:$I$7</c:f>
              <c:numCache>
                <c:formatCode>General</c:formatCode>
                <c:ptCount val="6"/>
                <c:pt idx="0">
                  <c:v>0.3</c:v>
                </c:pt>
                <c:pt idx="1">
                  <c:v>3.3</c:v>
                </c:pt>
                <c:pt idx="2">
                  <c:v>19</c:v>
                </c:pt>
                <c:pt idx="3">
                  <c:v>34.5</c:v>
                </c:pt>
                <c:pt idx="4">
                  <c:v>36</c:v>
                </c:pt>
                <c:pt idx="5">
                  <c:v>4.3</c:v>
                </c:pt>
              </c:numCache>
            </c:numRef>
          </c:val>
          <c:extLst>
            <c:ext xmlns:c16="http://schemas.microsoft.com/office/drawing/2014/chart" uri="{C3380CC4-5D6E-409C-BE32-E72D297353CC}">
              <c16:uniqueId val="{00000002-D8FD-4987-B9C4-D4E6DC8B984F}"/>
            </c:ext>
          </c:extLst>
        </c:ser>
        <c:ser>
          <c:idx val="3"/>
          <c:order val="3"/>
          <c:tx>
            <c:strRef>
              <c:f>Sheet1!$J$1</c:f>
              <c:strCache>
                <c:ptCount val="1"/>
                <c:pt idx="0">
                  <c:v>FY 20</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Sheet1!$A$2:$A$7</c:f>
              <c:strCache>
                <c:ptCount val="6"/>
                <c:pt idx="0">
                  <c:v>Level 1</c:v>
                </c:pt>
                <c:pt idx="1">
                  <c:v>Level 2</c:v>
                </c:pt>
                <c:pt idx="2">
                  <c:v>Level 3</c:v>
                </c:pt>
                <c:pt idx="3">
                  <c:v>Level 4</c:v>
                </c:pt>
                <c:pt idx="4">
                  <c:v>Level 5</c:v>
                </c:pt>
                <c:pt idx="5">
                  <c:v>CC</c:v>
                </c:pt>
              </c:strCache>
            </c:strRef>
          </c:cat>
          <c:val>
            <c:numRef>
              <c:f>Sheet1!$J$2:$J$7</c:f>
              <c:numCache>
                <c:formatCode>General</c:formatCode>
                <c:ptCount val="6"/>
                <c:pt idx="0">
                  <c:v>0.3</c:v>
                </c:pt>
                <c:pt idx="1">
                  <c:v>2.7</c:v>
                </c:pt>
                <c:pt idx="2">
                  <c:v>15.1</c:v>
                </c:pt>
                <c:pt idx="3">
                  <c:v>34.299999999999997</c:v>
                </c:pt>
                <c:pt idx="4">
                  <c:v>37.6</c:v>
                </c:pt>
                <c:pt idx="5">
                  <c:v>4.8</c:v>
                </c:pt>
              </c:numCache>
            </c:numRef>
          </c:val>
          <c:extLst>
            <c:ext xmlns:c16="http://schemas.microsoft.com/office/drawing/2014/chart" uri="{C3380CC4-5D6E-409C-BE32-E72D297353CC}">
              <c16:uniqueId val="{00000003-D8FD-4987-B9C4-D4E6DC8B984F}"/>
            </c:ext>
          </c:extLst>
        </c:ser>
        <c:ser>
          <c:idx val="4"/>
          <c:order val="4"/>
          <c:tx>
            <c:strRef>
              <c:f>Sheet1!$K$1</c:f>
              <c:strCache>
                <c:ptCount val="1"/>
                <c:pt idx="0">
                  <c:v>FY 21</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Sheet1!$A$2:$A$7</c:f>
              <c:strCache>
                <c:ptCount val="6"/>
                <c:pt idx="0">
                  <c:v>Level 1</c:v>
                </c:pt>
                <c:pt idx="1">
                  <c:v>Level 2</c:v>
                </c:pt>
                <c:pt idx="2">
                  <c:v>Level 3</c:v>
                </c:pt>
                <c:pt idx="3">
                  <c:v>Level 4</c:v>
                </c:pt>
                <c:pt idx="4">
                  <c:v>Level 5</c:v>
                </c:pt>
                <c:pt idx="5">
                  <c:v>CC</c:v>
                </c:pt>
              </c:strCache>
            </c:strRef>
          </c:cat>
          <c:val>
            <c:numRef>
              <c:f>Sheet1!$K$2:$K$7</c:f>
              <c:numCache>
                <c:formatCode>General</c:formatCode>
                <c:ptCount val="6"/>
                <c:pt idx="0">
                  <c:v>0.3</c:v>
                </c:pt>
                <c:pt idx="1">
                  <c:v>3.1</c:v>
                </c:pt>
                <c:pt idx="2">
                  <c:v>13.1</c:v>
                </c:pt>
                <c:pt idx="3">
                  <c:v>36.6</c:v>
                </c:pt>
                <c:pt idx="4">
                  <c:v>37.9</c:v>
                </c:pt>
                <c:pt idx="5">
                  <c:v>5.5</c:v>
                </c:pt>
              </c:numCache>
            </c:numRef>
          </c:val>
          <c:extLst>
            <c:ext xmlns:c16="http://schemas.microsoft.com/office/drawing/2014/chart" uri="{C3380CC4-5D6E-409C-BE32-E72D297353CC}">
              <c16:uniqueId val="{00000000-5766-4257-A853-846D9A1C69AE}"/>
            </c:ext>
          </c:extLst>
        </c:ser>
        <c:ser>
          <c:idx val="5"/>
          <c:order val="5"/>
          <c:tx>
            <c:strRef>
              <c:f>Sheet1!$L$1</c:f>
              <c:strCache>
                <c:ptCount val="1"/>
                <c:pt idx="0">
                  <c:v>FY 22</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Sheet1!$A$2:$A$7</c:f>
              <c:strCache>
                <c:ptCount val="6"/>
                <c:pt idx="0">
                  <c:v>Level 1</c:v>
                </c:pt>
                <c:pt idx="1">
                  <c:v>Level 2</c:v>
                </c:pt>
                <c:pt idx="2">
                  <c:v>Level 3</c:v>
                </c:pt>
                <c:pt idx="3">
                  <c:v>Level 4</c:v>
                </c:pt>
                <c:pt idx="4">
                  <c:v>Level 5</c:v>
                </c:pt>
                <c:pt idx="5">
                  <c:v>CC</c:v>
                </c:pt>
              </c:strCache>
            </c:strRef>
          </c:cat>
          <c:val>
            <c:numRef>
              <c:f>Sheet1!$L$2:$L$7</c:f>
              <c:numCache>
                <c:formatCode>General</c:formatCode>
                <c:ptCount val="6"/>
                <c:pt idx="0">
                  <c:v>0.3</c:v>
                </c:pt>
                <c:pt idx="1">
                  <c:v>2.4</c:v>
                </c:pt>
                <c:pt idx="2">
                  <c:v>13.3</c:v>
                </c:pt>
                <c:pt idx="3">
                  <c:v>35.9</c:v>
                </c:pt>
                <c:pt idx="4">
                  <c:v>36.200000000000003</c:v>
                </c:pt>
                <c:pt idx="5">
                  <c:v>5.5</c:v>
                </c:pt>
              </c:numCache>
            </c:numRef>
          </c:val>
          <c:extLst>
            <c:ext xmlns:c16="http://schemas.microsoft.com/office/drawing/2014/chart" uri="{C3380CC4-5D6E-409C-BE32-E72D297353CC}">
              <c16:uniqueId val="{00000000-9CA7-4AE7-AC95-29461EBBA147}"/>
            </c:ext>
          </c:extLst>
        </c:ser>
        <c:dLbls>
          <c:showLegendKey val="0"/>
          <c:showVal val="0"/>
          <c:showCatName val="0"/>
          <c:showSerName val="0"/>
          <c:showPercent val="0"/>
          <c:showBubbleSize val="0"/>
        </c:dLbls>
        <c:gapWidth val="150"/>
        <c:shape val="box"/>
        <c:axId val="482138880"/>
        <c:axId val="482139272"/>
        <c:axId val="0"/>
      </c:bar3DChart>
      <c:catAx>
        <c:axId val="482138880"/>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82139272"/>
        <c:crosses val="autoZero"/>
        <c:auto val="1"/>
        <c:lblAlgn val="ctr"/>
        <c:lblOffset val="100"/>
        <c:noMultiLvlLbl val="0"/>
      </c:catAx>
      <c:valAx>
        <c:axId val="482139272"/>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82138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Sheet1!$G$1</c:f>
              <c:strCache>
                <c:ptCount val="1"/>
                <c:pt idx="0">
                  <c:v>FY 16</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Sheet1!$G$2:$G$6</c:f>
              <c:numCache>
                <c:formatCode>General</c:formatCode>
                <c:ptCount val="5"/>
                <c:pt idx="0">
                  <c:v>9.8000000000000007</c:v>
                </c:pt>
                <c:pt idx="1">
                  <c:v>24.8</c:v>
                </c:pt>
                <c:pt idx="2">
                  <c:v>28.7</c:v>
                </c:pt>
                <c:pt idx="3">
                  <c:v>28.2</c:v>
                </c:pt>
                <c:pt idx="4">
                  <c:v>4.5999999999999996</c:v>
                </c:pt>
              </c:numCache>
            </c:numRef>
          </c:val>
          <c:extLst>
            <c:ext xmlns:c16="http://schemas.microsoft.com/office/drawing/2014/chart" uri="{C3380CC4-5D6E-409C-BE32-E72D297353CC}">
              <c16:uniqueId val="{00000000-5852-4DB0-96E2-205CC7BD1066}"/>
            </c:ext>
          </c:extLst>
        </c:ser>
        <c:ser>
          <c:idx val="1"/>
          <c:order val="1"/>
          <c:tx>
            <c:strRef>
              <c:f>Sheet1!$H$1</c:f>
              <c:strCache>
                <c:ptCount val="1"/>
                <c:pt idx="0">
                  <c:v>FY 17</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Sheet1!$H$2:$H$6</c:f>
              <c:numCache>
                <c:formatCode>General</c:formatCode>
                <c:ptCount val="5"/>
                <c:pt idx="0">
                  <c:v>12.8</c:v>
                </c:pt>
                <c:pt idx="1">
                  <c:v>26.3</c:v>
                </c:pt>
                <c:pt idx="2">
                  <c:v>29.5</c:v>
                </c:pt>
                <c:pt idx="3">
                  <c:v>25.6</c:v>
                </c:pt>
                <c:pt idx="4">
                  <c:v>2.8</c:v>
                </c:pt>
              </c:numCache>
            </c:numRef>
          </c:val>
          <c:extLst>
            <c:ext xmlns:c16="http://schemas.microsoft.com/office/drawing/2014/chart" uri="{C3380CC4-5D6E-409C-BE32-E72D297353CC}">
              <c16:uniqueId val="{00000001-5852-4DB0-96E2-205CC7BD1066}"/>
            </c:ext>
          </c:extLst>
        </c:ser>
        <c:ser>
          <c:idx val="2"/>
          <c:order val="2"/>
          <c:tx>
            <c:strRef>
              <c:f>Sheet1!$I$1</c:f>
              <c:strCache>
                <c:ptCount val="1"/>
                <c:pt idx="0">
                  <c:v>FY 18</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Sheet1!$I$2:$I$6</c:f>
              <c:numCache>
                <c:formatCode>General</c:formatCode>
                <c:ptCount val="5"/>
                <c:pt idx="0">
                  <c:v>8.5</c:v>
                </c:pt>
                <c:pt idx="1">
                  <c:v>26.9</c:v>
                </c:pt>
                <c:pt idx="2">
                  <c:v>26.7</c:v>
                </c:pt>
                <c:pt idx="3">
                  <c:v>26.3</c:v>
                </c:pt>
                <c:pt idx="4">
                  <c:v>2.4</c:v>
                </c:pt>
              </c:numCache>
            </c:numRef>
          </c:val>
          <c:extLst>
            <c:ext xmlns:c16="http://schemas.microsoft.com/office/drawing/2014/chart" uri="{C3380CC4-5D6E-409C-BE32-E72D297353CC}">
              <c16:uniqueId val="{00000002-5852-4DB0-96E2-205CC7BD1066}"/>
            </c:ext>
          </c:extLst>
        </c:ser>
        <c:ser>
          <c:idx val="3"/>
          <c:order val="3"/>
          <c:tx>
            <c:strRef>
              <c:f>Sheet1!$J$1</c:f>
              <c:strCache>
                <c:ptCount val="1"/>
                <c:pt idx="0">
                  <c:v>FY 19</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Sheet1!$J$2:$J$6</c:f>
              <c:numCache>
                <c:formatCode>General</c:formatCode>
                <c:ptCount val="5"/>
                <c:pt idx="0">
                  <c:v>9.5</c:v>
                </c:pt>
                <c:pt idx="1">
                  <c:v>26.7</c:v>
                </c:pt>
                <c:pt idx="2">
                  <c:v>26.4</c:v>
                </c:pt>
                <c:pt idx="3">
                  <c:v>25.9</c:v>
                </c:pt>
                <c:pt idx="4">
                  <c:v>3</c:v>
                </c:pt>
              </c:numCache>
            </c:numRef>
          </c:val>
          <c:extLst>
            <c:ext xmlns:c16="http://schemas.microsoft.com/office/drawing/2014/chart" uri="{C3380CC4-5D6E-409C-BE32-E72D297353CC}">
              <c16:uniqueId val="{00000003-5852-4DB0-96E2-205CC7BD1066}"/>
            </c:ext>
          </c:extLst>
        </c:ser>
        <c:ser>
          <c:idx val="4"/>
          <c:order val="4"/>
          <c:tx>
            <c:strRef>
              <c:f>Sheet1!$K$1</c:f>
              <c:strCache>
                <c:ptCount val="1"/>
                <c:pt idx="0">
                  <c:v>FY 20</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Sheet1!$K$2:$K$6</c:f>
              <c:numCache>
                <c:formatCode>General</c:formatCode>
                <c:ptCount val="5"/>
                <c:pt idx="0">
                  <c:v>9</c:v>
                </c:pt>
                <c:pt idx="1">
                  <c:v>27.4</c:v>
                </c:pt>
                <c:pt idx="2">
                  <c:v>25.6</c:v>
                </c:pt>
                <c:pt idx="3">
                  <c:v>26</c:v>
                </c:pt>
                <c:pt idx="4">
                  <c:v>2.8</c:v>
                </c:pt>
              </c:numCache>
            </c:numRef>
          </c:val>
          <c:extLst>
            <c:ext xmlns:c16="http://schemas.microsoft.com/office/drawing/2014/chart" uri="{C3380CC4-5D6E-409C-BE32-E72D297353CC}">
              <c16:uniqueId val="{00000004-5852-4DB0-96E2-205CC7BD1066}"/>
            </c:ext>
          </c:extLst>
        </c:ser>
        <c:ser>
          <c:idx val="5"/>
          <c:order val="5"/>
          <c:tx>
            <c:strRef>
              <c:f>Sheet1!$L$1</c:f>
              <c:strCache>
                <c:ptCount val="1"/>
                <c:pt idx="0">
                  <c:v>FY 21</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Sheet1!$L$2:$L$6</c:f>
              <c:numCache>
                <c:formatCode>General</c:formatCode>
                <c:ptCount val="5"/>
                <c:pt idx="0">
                  <c:v>7.2</c:v>
                </c:pt>
                <c:pt idx="1">
                  <c:v>28</c:v>
                </c:pt>
                <c:pt idx="2">
                  <c:v>28</c:v>
                </c:pt>
                <c:pt idx="3">
                  <c:v>26.2</c:v>
                </c:pt>
                <c:pt idx="4">
                  <c:v>3.1</c:v>
                </c:pt>
              </c:numCache>
            </c:numRef>
          </c:val>
          <c:extLst>
            <c:ext xmlns:c16="http://schemas.microsoft.com/office/drawing/2014/chart" uri="{C3380CC4-5D6E-409C-BE32-E72D297353CC}">
              <c16:uniqueId val="{00000000-CD88-4487-B670-0E9B41C73DB4}"/>
            </c:ext>
          </c:extLst>
        </c:ser>
        <c:ser>
          <c:idx val="6"/>
          <c:order val="6"/>
          <c:tx>
            <c:strRef>
              <c:f>Sheet1!$M$1</c:f>
              <c:strCache>
                <c:ptCount val="1"/>
                <c:pt idx="0">
                  <c:v>FY 22</c:v>
                </c:pt>
              </c:strCache>
            </c:strRef>
          </c:tx>
          <c:spPr>
            <a:gradFill rotWithShape="1">
              <a:gsLst>
                <a:gs pos="0">
                  <a:schemeClr val="accent1">
                    <a:lumMod val="60000"/>
                    <a:tint val="100000"/>
                    <a:shade val="100000"/>
                    <a:satMod val="130000"/>
                  </a:schemeClr>
                </a:gs>
                <a:gs pos="100000">
                  <a:schemeClr val="accent1">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Sheet1!$M$2:$M$6</c:f>
              <c:numCache>
                <c:formatCode>General</c:formatCode>
                <c:ptCount val="5"/>
                <c:pt idx="0">
                  <c:v>5.7</c:v>
                </c:pt>
                <c:pt idx="1">
                  <c:v>28</c:v>
                </c:pt>
                <c:pt idx="2">
                  <c:v>28</c:v>
                </c:pt>
                <c:pt idx="3">
                  <c:v>26</c:v>
                </c:pt>
                <c:pt idx="4">
                  <c:v>3</c:v>
                </c:pt>
              </c:numCache>
            </c:numRef>
          </c:val>
          <c:extLst>
            <c:ext xmlns:c16="http://schemas.microsoft.com/office/drawing/2014/chart" uri="{C3380CC4-5D6E-409C-BE32-E72D297353CC}">
              <c16:uniqueId val="{00000000-BB6A-40E8-88B3-FCE76CFF35AE}"/>
            </c:ext>
          </c:extLst>
        </c:ser>
        <c:dLbls>
          <c:showLegendKey val="0"/>
          <c:showVal val="0"/>
          <c:showCatName val="0"/>
          <c:showSerName val="0"/>
          <c:showPercent val="0"/>
          <c:showBubbleSize val="0"/>
        </c:dLbls>
        <c:gapWidth val="150"/>
        <c:shape val="box"/>
        <c:axId val="197904472"/>
        <c:axId val="197905648"/>
        <c:axId val="0"/>
      </c:bar3DChart>
      <c:catAx>
        <c:axId val="197904472"/>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97905648"/>
        <c:crosses val="autoZero"/>
        <c:auto val="1"/>
        <c:lblAlgn val="ctr"/>
        <c:lblOffset val="100"/>
        <c:noMultiLvlLbl val="0"/>
      </c:catAx>
      <c:valAx>
        <c:axId val="197905648"/>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97904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FY 11</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Sheet1!$B$2:$B$5</c:f>
              <c:numCache>
                <c:formatCode>General</c:formatCode>
                <c:ptCount val="4"/>
                <c:pt idx="0">
                  <c:v>21.9</c:v>
                </c:pt>
                <c:pt idx="1">
                  <c:v>21.5</c:v>
                </c:pt>
                <c:pt idx="2">
                  <c:v>23.1</c:v>
                </c:pt>
                <c:pt idx="3">
                  <c:v>26.3</c:v>
                </c:pt>
              </c:numCache>
            </c:numRef>
          </c:val>
          <c:extLst>
            <c:ext xmlns:c16="http://schemas.microsoft.com/office/drawing/2014/chart" uri="{C3380CC4-5D6E-409C-BE32-E72D297353CC}">
              <c16:uniqueId val="{00000000-5852-4DB0-96E2-205CC7BD1066}"/>
            </c:ext>
          </c:extLst>
        </c:ser>
        <c:ser>
          <c:idx val="1"/>
          <c:order val="1"/>
          <c:tx>
            <c:strRef>
              <c:f>Sheet1!$C$1</c:f>
              <c:strCache>
                <c:ptCount val="1"/>
                <c:pt idx="0">
                  <c:v>FY 12</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Sheet1!$C$2:$C$5</c:f>
              <c:numCache>
                <c:formatCode>General</c:formatCode>
                <c:ptCount val="4"/>
                <c:pt idx="0">
                  <c:v>23.8</c:v>
                </c:pt>
                <c:pt idx="1">
                  <c:v>21.7</c:v>
                </c:pt>
                <c:pt idx="2">
                  <c:v>22.4</c:v>
                </c:pt>
                <c:pt idx="3">
                  <c:v>26.9</c:v>
                </c:pt>
              </c:numCache>
            </c:numRef>
          </c:val>
          <c:extLst>
            <c:ext xmlns:c16="http://schemas.microsoft.com/office/drawing/2014/chart" uri="{C3380CC4-5D6E-409C-BE32-E72D297353CC}">
              <c16:uniqueId val="{00000001-5852-4DB0-96E2-205CC7BD1066}"/>
            </c:ext>
          </c:extLst>
        </c:ser>
        <c:ser>
          <c:idx val="2"/>
          <c:order val="2"/>
          <c:tx>
            <c:strRef>
              <c:f>Sheet1!$D$1</c:f>
              <c:strCache>
                <c:ptCount val="1"/>
                <c:pt idx="0">
                  <c:v>FY 13</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Sheet1!$D$2:$D$5</c:f>
              <c:numCache>
                <c:formatCode>General</c:formatCode>
                <c:ptCount val="4"/>
                <c:pt idx="0">
                  <c:v>20.9</c:v>
                </c:pt>
                <c:pt idx="1">
                  <c:v>23.6</c:v>
                </c:pt>
                <c:pt idx="2">
                  <c:v>22.2</c:v>
                </c:pt>
                <c:pt idx="3">
                  <c:v>28.5</c:v>
                </c:pt>
              </c:numCache>
            </c:numRef>
          </c:val>
          <c:extLst>
            <c:ext xmlns:c16="http://schemas.microsoft.com/office/drawing/2014/chart" uri="{C3380CC4-5D6E-409C-BE32-E72D297353CC}">
              <c16:uniqueId val="{00000002-5852-4DB0-96E2-205CC7BD1066}"/>
            </c:ext>
          </c:extLst>
        </c:ser>
        <c:ser>
          <c:idx val="3"/>
          <c:order val="3"/>
          <c:tx>
            <c:strRef>
              <c:f>Sheet1!$E$1</c:f>
              <c:strCache>
                <c:ptCount val="1"/>
                <c:pt idx="0">
                  <c:v>FY 14</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Sheet1!$E$2:$E$5</c:f>
              <c:numCache>
                <c:formatCode>General</c:formatCode>
                <c:ptCount val="4"/>
                <c:pt idx="0">
                  <c:v>19.100000000000001</c:v>
                </c:pt>
                <c:pt idx="1">
                  <c:v>24.5</c:v>
                </c:pt>
                <c:pt idx="2">
                  <c:v>25.5</c:v>
                </c:pt>
                <c:pt idx="3">
                  <c:v>25.6</c:v>
                </c:pt>
              </c:numCache>
            </c:numRef>
          </c:val>
          <c:extLst>
            <c:ext xmlns:c16="http://schemas.microsoft.com/office/drawing/2014/chart" uri="{C3380CC4-5D6E-409C-BE32-E72D297353CC}">
              <c16:uniqueId val="{00000003-5852-4DB0-96E2-205CC7BD1066}"/>
            </c:ext>
          </c:extLst>
        </c:ser>
        <c:ser>
          <c:idx val="4"/>
          <c:order val="4"/>
          <c:tx>
            <c:strRef>
              <c:f>Sheet1!$F$1</c:f>
              <c:strCache>
                <c:ptCount val="1"/>
                <c:pt idx="0">
                  <c:v>FY 15</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Sheet1!$F$2:$F$5</c:f>
              <c:numCache>
                <c:formatCode>General</c:formatCode>
                <c:ptCount val="4"/>
                <c:pt idx="0">
                  <c:v>13</c:v>
                </c:pt>
                <c:pt idx="1">
                  <c:v>25.3</c:v>
                </c:pt>
                <c:pt idx="2">
                  <c:v>28.5</c:v>
                </c:pt>
                <c:pt idx="3">
                  <c:v>29.5</c:v>
                </c:pt>
              </c:numCache>
            </c:numRef>
          </c:val>
          <c:extLst>
            <c:ext xmlns:c16="http://schemas.microsoft.com/office/drawing/2014/chart" uri="{C3380CC4-5D6E-409C-BE32-E72D297353CC}">
              <c16:uniqueId val="{00000004-5852-4DB0-96E2-205CC7BD1066}"/>
            </c:ext>
          </c:extLst>
        </c:ser>
        <c:ser>
          <c:idx val="5"/>
          <c:order val="5"/>
          <c:tx>
            <c:strRef>
              <c:f>Sheet1!$G$1</c:f>
              <c:strCache>
                <c:ptCount val="1"/>
                <c:pt idx="0">
                  <c:v>FY 16</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Sheet1!$G$2:$G$5</c:f>
              <c:numCache>
                <c:formatCode>General</c:formatCode>
                <c:ptCount val="4"/>
                <c:pt idx="0">
                  <c:v>9.8000000000000007</c:v>
                </c:pt>
                <c:pt idx="1">
                  <c:v>24.8</c:v>
                </c:pt>
                <c:pt idx="2">
                  <c:v>28.7</c:v>
                </c:pt>
                <c:pt idx="3">
                  <c:v>28.2</c:v>
                </c:pt>
              </c:numCache>
            </c:numRef>
          </c:val>
          <c:extLst>
            <c:ext xmlns:c16="http://schemas.microsoft.com/office/drawing/2014/chart" uri="{C3380CC4-5D6E-409C-BE32-E72D297353CC}">
              <c16:uniqueId val="{00000000-CD88-4487-B670-0E9B41C73DB4}"/>
            </c:ext>
          </c:extLst>
        </c:ser>
        <c:ser>
          <c:idx val="6"/>
          <c:order val="6"/>
          <c:tx>
            <c:strRef>
              <c:f>Sheet1!$H$1</c:f>
              <c:strCache>
                <c:ptCount val="1"/>
                <c:pt idx="0">
                  <c:v>FY 17</c:v>
                </c:pt>
              </c:strCache>
            </c:strRef>
          </c:tx>
          <c:spPr>
            <a:gradFill rotWithShape="1">
              <a:gsLst>
                <a:gs pos="0">
                  <a:schemeClr val="accent1">
                    <a:lumMod val="60000"/>
                    <a:tint val="100000"/>
                    <a:shade val="100000"/>
                    <a:satMod val="130000"/>
                  </a:schemeClr>
                </a:gs>
                <a:gs pos="100000">
                  <a:schemeClr val="accent1">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Sheet1!$H$2:$H$5</c:f>
              <c:numCache>
                <c:formatCode>General</c:formatCode>
                <c:ptCount val="4"/>
                <c:pt idx="0">
                  <c:v>12.8</c:v>
                </c:pt>
                <c:pt idx="1">
                  <c:v>26.3</c:v>
                </c:pt>
                <c:pt idx="2">
                  <c:v>29.5</c:v>
                </c:pt>
                <c:pt idx="3">
                  <c:v>25.6</c:v>
                </c:pt>
              </c:numCache>
            </c:numRef>
          </c:val>
          <c:extLst>
            <c:ext xmlns:c16="http://schemas.microsoft.com/office/drawing/2014/chart" uri="{C3380CC4-5D6E-409C-BE32-E72D297353CC}">
              <c16:uniqueId val="{00000000-BB6A-40E8-88B3-FCE76CFF35AE}"/>
            </c:ext>
          </c:extLst>
        </c:ser>
        <c:ser>
          <c:idx val="7"/>
          <c:order val="7"/>
          <c:tx>
            <c:strRef>
              <c:f>Sheet1!$I$1</c:f>
              <c:strCache>
                <c:ptCount val="1"/>
                <c:pt idx="0">
                  <c:v>FY 18</c:v>
                </c:pt>
              </c:strCache>
            </c:strRef>
          </c:tx>
          <c:spPr>
            <a:gradFill rotWithShape="1">
              <a:gsLst>
                <a:gs pos="0">
                  <a:schemeClr val="accent2">
                    <a:lumMod val="60000"/>
                    <a:tint val="100000"/>
                    <a:shade val="100000"/>
                    <a:satMod val="130000"/>
                  </a:schemeClr>
                </a:gs>
                <a:gs pos="100000">
                  <a:schemeClr val="accent2">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Sheet1!$I$2:$I$5</c:f>
              <c:numCache>
                <c:formatCode>General</c:formatCode>
                <c:ptCount val="4"/>
                <c:pt idx="0">
                  <c:v>8.5</c:v>
                </c:pt>
                <c:pt idx="1">
                  <c:v>26.9</c:v>
                </c:pt>
                <c:pt idx="2">
                  <c:v>26.7</c:v>
                </c:pt>
                <c:pt idx="3">
                  <c:v>26.3</c:v>
                </c:pt>
              </c:numCache>
            </c:numRef>
          </c:val>
          <c:extLst>
            <c:ext xmlns:c16="http://schemas.microsoft.com/office/drawing/2014/chart" uri="{C3380CC4-5D6E-409C-BE32-E72D297353CC}">
              <c16:uniqueId val="{00000000-C86D-460A-80BF-73367DD94D9D}"/>
            </c:ext>
          </c:extLst>
        </c:ser>
        <c:ser>
          <c:idx val="8"/>
          <c:order val="8"/>
          <c:tx>
            <c:strRef>
              <c:f>Sheet1!$J$1</c:f>
              <c:strCache>
                <c:ptCount val="1"/>
                <c:pt idx="0">
                  <c:v>FY 19</c:v>
                </c:pt>
              </c:strCache>
            </c:strRef>
          </c:tx>
          <c:spPr>
            <a:gradFill rotWithShape="1">
              <a:gsLst>
                <a:gs pos="0">
                  <a:schemeClr val="accent3">
                    <a:lumMod val="60000"/>
                    <a:tint val="100000"/>
                    <a:shade val="100000"/>
                    <a:satMod val="130000"/>
                  </a:schemeClr>
                </a:gs>
                <a:gs pos="100000">
                  <a:schemeClr val="accent3">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Sheet1!$J$2:$J$5</c:f>
              <c:numCache>
                <c:formatCode>General</c:formatCode>
                <c:ptCount val="4"/>
                <c:pt idx="0">
                  <c:v>9.5</c:v>
                </c:pt>
                <c:pt idx="1">
                  <c:v>26.7</c:v>
                </c:pt>
                <c:pt idx="2">
                  <c:v>26.4</c:v>
                </c:pt>
                <c:pt idx="3">
                  <c:v>25.9</c:v>
                </c:pt>
              </c:numCache>
            </c:numRef>
          </c:val>
          <c:extLst>
            <c:ext xmlns:c16="http://schemas.microsoft.com/office/drawing/2014/chart" uri="{C3380CC4-5D6E-409C-BE32-E72D297353CC}">
              <c16:uniqueId val="{00000001-C86D-460A-80BF-73367DD94D9D}"/>
            </c:ext>
          </c:extLst>
        </c:ser>
        <c:ser>
          <c:idx val="9"/>
          <c:order val="9"/>
          <c:tx>
            <c:strRef>
              <c:f>Sheet1!$K$1</c:f>
              <c:strCache>
                <c:ptCount val="1"/>
                <c:pt idx="0">
                  <c:v>FY 20</c:v>
                </c:pt>
              </c:strCache>
            </c:strRef>
          </c:tx>
          <c:spPr>
            <a:gradFill rotWithShape="1">
              <a:gsLst>
                <a:gs pos="0">
                  <a:schemeClr val="accent4">
                    <a:lumMod val="60000"/>
                    <a:tint val="100000"/>
                    <a:shade val="100000"/>
                    <a:satMod val="130000"/>
                  </a:schemeClr>
                </a:gs>
                <a:gs pos="100000">
                  <a:schemeClr val="accent4">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Sheet1!$K$2:$K$5</c:f>
              <c:numCache>
                <c:formatCode>General</c:formatCode>
                <c:ptCount val="4"/>
                <c:pt idx="0">
                  <c:v>9</c:v>
                </c:pt>
                <c:pt idx="1">
                  <c:v>27.4</c:v>
                </c:pt>
                <c:pt idx="2">
                  <c:v>25.6</c:v>
                </c:pt>
                <c:pt idx="3">
                  <c:v>26</c:v>
                </c:pt>
              </c:numCache>
            </c:numRef>
          </c:val>
          <c:extLst>
            <c:ext xmlns:c16="http://schemas.microsoft.com/office/drawing/2014/chart" uri="{C3380CC4-5D6E-409C-BE32-E72D297353CC}">
              <c16:uniqueId val="{00000002-C86D-460A-80BF-73367DD94D9D}"/>
            </c:ext>
          </c:extLst>
        </c:ser>
        <c:ser>
          <c:idx val="10"/>
          <c:order val="10"/>
          <c:tx>
            <c:strRef>
              <c:f>Sheet1!$L$1</c:f>
              <c:strCache>
                <c:ptCount val="1"/>
                <c:pt idx="0">
                  <c:v>FY 21</c:v>
                </c:pt>
              </c:strCache>
            </c:strRef>
          </c:tx>
          <c:spPr>
            <a:gradFill rotWithShape="1">
              <a:gsLst>
                <a:gs pos="0">
                  <a:schemeClr val="accent5">
                    <a:lumMod val="60000"/>
                    <a:tint val="100000"/>
                    <a:shade val="100000"/>
                    <a:satMod val="130000"/>
                  </a:schemeClr>
                </a:gs>
                <a:gs pos="100000">
                  <a:schemeClr val="accent5">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Sheet1!$L$2:$L$5</c:f>
              <c:numCache>
                <c:formatCode>General</c:formatCode>
                <c:ptCount val="4"/>
                <c:pt idx="0">
                  <c:v>7.2</c:v>
                </c:pt>
                <c:pt idx="1">
                  <c:v>28</c:v>
                </c:pt>
                <c:pt idx="2">
                  <c:v>28</c:v>
                </c:pt>
                <c:pt idx="3">
                  <c:v>26.2</c:v>
                </c:pt>
              </c:numCache>
            </c:numRef>
          </c:val>
          <c:extLst>
            <c:ext xmlns:c16="http://schemas.microsoft.com/office/drawing/2014/chart" uri="{C3380CC4-5D6E-409C-BE32-E72D297353CC}">
              <c16:uniqueId val="{00000003-C86D-460A-80BF-73367DD94D9D}"/>
            </c:ext>
          </c:extLst>
        </c:ser>
        <c:ser>
          <c:idx val="11"/>
          <c:order val="11"/>
          <c:tx>
            <c:strRef>
              <c:f>Sheet1!$M$1</c:f>
              <c:strCache>
                <c:ptCount val="1"/>
                <c:pt idx="0">
                  <c:v>FY 22</c:v>
                </c:pt>
              </c:strCache>
            </c:strRef>
          </c:tx>
          <c:spPr>
            <a:gradFill rotWithShape="1">
              <a:gsLst>
                <a:gs pos="0">
                  <a:schemeClr val="accent6">
                    <a:lumMod val="60000"/>
                    <a:tint val="100000"/>
                    <a:shade val="100000"/>
                    <a:satMod val="130000"/>
                  </a:schemeClr>
                </a:gs>
                <a:gs pos="100000">
                  <a:schemeClr val="accent6">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Self Pay</c:v>
                </c:pt>
                <c:pt idx="1">
                  <c:v>Medicare</c:v>
                </c:pt>
                <c:pt idx="2">
                  <c:v>Medicaid</c:v>
                </c:pt>
                <c:pt idx="3">
                  <c:v>Comm</c:v>
                </c:pt>
              </c:strCache>
            </c:strRef>
          </c:cat>
          <c:val>
            <c:numRef>
              <c:f>Sheet1!$M$2:$M$5</c:f>
              <c:numCache>
                <c:formatCode>General</c:formatCode>
                <c:ptCount val="4"/>
                <c:pt idx="0">
                  <c:v>5.7</c:v>
                </c:pt>
                <c:pt idx="1">
                  <c:v>28</c:v>
                </c:pt>
                <c:pt idx="2">
                  <c:v>28</c:v>
                </c:pt>
                <c:pt idx="3">
                  <c:v>26</c:v>
                </c:pt>
              </c:numCache>
            </c:numRef>
          </c:val>
          <c:extLst>
            <c:ext xmlns:c16="http://schemas.microsoft.com/office/drawing/2014/chart" uri="{C3380CC4-5D6E-409C-BE32-E72D297353CC}">
              <c16:uniqueId val="{00000004-C86D-460A-80BF-73367DD94D9D}"/>
            </c:ext>
          </c:extLst>
        </c:ser>
        <c:dLbls>
          <c:showLegendKey val="0"/>
          <c:showVal val="0"/>
          <c:showCatName val="0"/>
          <c:showSerName val="0"/>
          <c:showPercent val="0"/>
          <c:showBubbleSize val="0"/>
        </c:dLbls>
        <c:gapWidth val="150"/>
        <c:shape val="box"/>
        <c:axId val="197904472"/>
        <c:axId val="197905648"/>
        <c:axId val="0"/>
      </c:bar3DChart>
      <c:catAx>
        <c:axId val="197904472"/>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97905648"/>
        <c:crosses val="autoZero"/>
        <c:auto val="1"/>
        <c:lblAlgn val="ctr"/>
        <c:lblOffset val="100"/>
        <c:noMultiLvlLbl val="0"/>
      </c:catAx>
      <c:valAx>
        <c:axId val="197905648"/>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97904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EM Years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Sheet1!$E$1</c:f>
              <c:strCache>
                <c:ptCount val="1"/>
                <c:pt idx="0">
                  <c:v>FY 18</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0D67-4FF0-A602-900B08DECF16}"/>
              </c:ext>
            </c:extLst>
          </c:dPt>
          <c:dPt>
            <c:idx val="1"/>
            <c:invertIfNegative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0D67-4FF0-A602-900B08DECF16}"/>
              </c:ext>
            </c:extLst>
          </c:dPt>
          <c:dPt>
            <c:idx val="2"/>
            <c:invertIfNegative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0D67-4FF0-A602-900B08DECF16}"/>
              </c:ext>
            </c:extLst>
          </c:dPt>
          <c:dPt>
            <c:idx val="3"/>
            <c:invertIfNegative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0D67-4FF0-A602-900B08DECF16}"/>
              </c:ext>
            </c:extLst>
          </c:dPt>
          <c:dPt>
            <c:idx val="4"/>
            <c:invertIfNegative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0D67-4FF0-A602-900B08DECF16}"/>
              </c:ext>
            </c:extLst>
          </c:dPt>
          <c:dPt>
            <c:idx val="5"/>
            <c:invertIfNegative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0D67-4FF0-A602-900B08DECF16}"/>
              </c:ext>
            </c:extLst>
          </c:dPt>
          <c:dPt>
            <c:idx val="6"/>
            <c:invertIfNegative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0D67-4FF0-A602-900B08DECF16}"/>
              </c:ext>
            </c:extLst>
          </c:dPt>
          <c:cat>
            <c:strRef>
              <c:f>Sheet1!$A$2:$A$8</c:f>
              <c:strCache>
                <c:ptCount val="7"/>
                <c:pt idx="0">
                  <c:v>0-1</c:v>
                </c:pt>
                <c:pt idx="1">
                  <c:v>2-4</c:v>
                </c:pt>
                <c:pt idx="2">
                  <c:v>5-9</c:v>
                </c:pt>
                <c:pt idx="3">
                  <c:v>10-14</c:v>
                </c:pt>
                <c:pt idx="4">
                  <c:v>15-19</c:v>
                </c:pt>
                <c:pt idx="5">
                  <c:v>20-24</c:v>
                </c:pt>
                <c:pt idx="6">
                  <c:v>&gt;24</c:v>
                </c:pt>
              </c:strCache>
            </c:strRef>
          </c:cat>
          <c:val>
            <c:numRef>
              <c:f>Sheet1!$E$2:$E$8</c:f>
              <c:numCache>
                <c:formatCode>0.0%</c:formatCode>
                <c:ptCount val="7"/>
                <c:pt idx="0">
                  <c:v>6.2E-2</c:v>
                </c:pt>
                <c:pt idx="1">
                  <c:v>0.20599999999999999</c:v>
                </c:pt>
                <c:pt idx="2">
                  <c:v>0.251</c:v>
                </c:pt>
                <c:pt idx="3">
                  <c:v>0.17299999999999999</c:v>
                </c:pt>
                <c:pt idx="4">
                  <c:v>0.11700000000000001</c:v>
                </c:pt>
                <c:pt idx="5">
                  <c:v>8.4000000000000005E-2</c:v>
                </c:pt>
                <c:pt idx="6">
                  <c:v>0.106</c:v>
                </c:pt>
              </c:numCache>
            </c:numRef>
          </c:val>
          <c:extLst>
            <c:ext xmlns:c16="http://schemas.microsoft.com/office/drawing/2014/chart" uri="{C3380CC4-5D6E-409C-BE32-E72D297353CC}">
              <c16:uniqueId val="{0000000E-0D67-4FF0-A602-900B08DECF16}"/>
            </c:ext>
          </c:extLst>
        </c:ser>
        <c:ser>
          <c:idx val="1"/>
          <c:order val="1"/>
          <c:tx>
            <c:strRef>
              <c:f>Sheet1!$F$1</c:f>
              <c:strCache>
                <c:ptCount val="1"/>
                <c:pt idx="0">
                  <c:v>FY 19</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Sheet1!$A$2:$A$8</c:f>
              <c:strCache>
                <c:ptCount val="7"/>
                <c:pt idx="0">
                  <c:v>0-1</c:v>
                </c:pt>
                <c:pt idx="1">
                  <c:v>2-4</c:v>
                </c:pt>
                <c:pt idx="2">
                  <c:v>5-9</c:v>
                </c:pt>
                <c:pt idx="3">
                  <c:v>10-14</c:v>
                </c:pt>
                <c:pt idx="4">
                  <c:v>15-19</c:v>
                </c:pt>
                <c:pt idx="5">
                  <c:v>20-24</c:v>
                </c:pt>
                <c:pt idx="6">
                  <c:v>&gt;24</c:v>
                </c:pt>
              </c:strCache>
            </c:strRef>
          </c:cat>
          <c:val>
            <c:numRef>
              <c:f>Sheet1!$F$2:$F$8</c:f>
              <c:numCache>
                <c:formatCode>0.0%</c:formatCode>
                <c:ptCount val="7"/>
                <c:pt idx="0">
                  <c:v>7.0999999999999994E-2</c:v>
                </c:pt>
                <c:pt idx="1">
                  <c:v>0.19</c:v>
                </c:pt>
                <c:pt idx="2">
                  <c:v>0.28100000000000003</c:v>
                </c:pt>
                <c:pt idx="3">
                  <c:v>0.17699999999999999</c:v>
                </c:pt>
                <c:pt idx="4">
                  <c:v>0.112</c:v>
                </c:pt>
                <c:pt idx="5">
                  <c:v>8.5999999999999993E-2</c:v>
                </c:pt>
                <c:pt idx="6">
                  <c:v>8.2000000000000003E-2</c:v>
                </c:pt>
              </c:numCache>
            </c:numRef>
          </c:val>
          <c:extLst>
            <c:ext xmlns:c16="http://schemas.microsoft.com/office/drawing/2014/chart" uri="{C3380CC4-5D6E-409C-BE32-E72D297353CC}">
              <c16:uniqueId val="{0000000E-B857-4262-9B03-0C38EEB98140}"/>
            </c:ext>
          </c:extLst>
        </c:ser>
        <c:ser>
          <c:idx val="2"/>
          <c:order val="2"/>
          <c:tx>
            <c:strRef>
              <c:f>Sheet1!$G$1</c:f>
              <c:strCache>
                <c:ptCount val="1"/>
                <c:pt idx="0">
                  <c:v>FY 20</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Sheet1!$A$2:$A$8</c:f>
              <c:strCache>
                <c:ptCount val="7"/>
                <c:pt idx="0">
                  <c:v>0-1</c:v>
                </c:pt>
                <c:pt idx="1">
                  <c:v>2-4</c:v>
                </c:pt>
                <c:pt idx="2">
                  <c:v>5-9</c:v>
                </c:pt>
                <c:pt idx="3">
                  <c:v>10-14</c:v>
                </c:pt>
                <c:pt idx="4">
                  <c:v>15-19</c:v>
                </c:pt>
                <c:pt idx="5">
                  <c:v>20-24</c:v>
                </c:pt>
                <c:pt idx="6">
                  <c:v>&gt;24</c:v>
                </c:pt>
              </c:strCache>
            </c:strRef>
          </c:cat>
          <c:val>
            <c:numRef>
              <c:f>Sheet1!$G$2:$G$8</c:f>
              <c:numCache>
                <c:formatCode>0.0%</c:formatCode>
                <c:ptCount val="7"/>
                <c:pt idx="0">
                  <c:v>5.2999999999999999E-2</c:v>
                </c:pt>
                <c:pt idx="1">
                  <c:v>0.20799999999999999</c:v>
                </c:pt>
                <c:pt idx="2">
                  <c:v>0.251</c:v>
                </c:pt>
                <c:pt idx="3">
                  <c:v>0.185</c:v>
                </c:pt>
                <c:pt idx="4">
                  <c:v>0.113</c:v>
                </c:pt>
                <c:pt idx="5">
                  <c:v>7.9000000000000001E-2</c:v>
                </c:pt>
                <c:pt idx="6">
                  <c:v>0.11</c:v>
                </c:pt>
              </c:numCache>
            </c:numRef>
          </c:val>
          <c:extLst>
            <c:ext xmlns:c16="http://schemas.microsoft.com/office/drawing/2014/chart" uri="{C3380CC4-5D6E-409C-BE32-E72D297353CC}">
              <c16:uniqueId val="{0000000F-B857-4262-9B03-0C38EEB98140}"/>
            </c:ext>
          </c:extLst>
        </c:ser>
        <c:ser>
          <c:idx val="3"/>
          <c:order val="3"/>
          <c:tx>
            <c:strRef>
              <c:f>Sheet1!$H$1</c:f>
              <c:strCache>
                <c:ptCount val="1"/>
                <c:pt idx="0">
                  <c:v>FY 21</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Sheet1!$A$2:$A$8</c:f>
              <c:strCache>
                <c:ptCount val="7"/>
                <c:pt idx="0">
                  <c:v>0-1</c:v>
                </c:pt>
                <c:pt idx="1">
                  <c:v>2-4</c:v>
                </c:pt>
                <c:pt idx="2">
                  <c:v>5-9</c:v>
                </c:pt>
                <c:pt idx="3">
                  <c:v>10-14</c:v>
                </c:pt>
                <c:pt idx="4">
                  <c:v>15-19</c:v>
                </c:pt>
                <c:pt idx="5">
                  <c:v>20-24</c:v>
                </c:pt>
                <c:pt idx="6">
                  <c:v>&gt;24</c:v>
                </c:pt>
              </c:strCache>
            </c:strRef>
          </c:cat>
          <c:val>
            <c:numRef>
              <c:f>Sheet1!$H$2:$H$8</c:f>
              <c:numCache>
                <c:formatCode>0.0%</c:formatCode>
                <c:ptCount val="7"/>
                <c:pt idx="0">
                  <c:v>7.1999999999999995E-2</c:v>
                </c:pt>
                <c:pt idx="1">
                  <c:v>0.21099999999999999</c:v>
                </c:pt>
                <c:pt idx="2">
                  <c:v>0.28499999999999998</c:v>
                </c:pt>
                <c:pt idx="3">
                  <c:v>0.17899999999999999</c:v>
                </c:pt>
                <c:pt idx="4">
                  <c:v>0.106</c:v>
                </c:pt>
                <c:pt idx="5">
                  <c:v>7.2999999999999995E-2</c:v>
                </c:pt>
                <c:pt idx="6">
                  <c:v>7.3999999999999996E-2</c:v>
                </c:pt>
              </c:numCache>
            </c:numRef>
          </c:val>
          <c:extLst>
            <c:ext xmlns:c16="http://schemas.microsoft.com/office/drawing/2014/chart" uri="{C3380CC4-5D6E-409C-BE32-E72D297353CC}">
              <c16:uniqueId val="{00000000-9135-4F9E-B3AE-AD8042219DA5}"/>
            </c:ext>
          </c:extLst>
        </c:ser>
        <c:ser>
          <c:idx val="4"/>
          <c:order val="4"/>
          <c:tx>
            <c:strRef>
              <c:f>Sheet1!$I$1</c:f>
              <c:strCache>
                <c:ptCount val="1"/>
                <c:pt idx="0">
                  <c:v>FY 22</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Sheet1!$A$2:$A$8</c:f>
              <c:strCache>
                <c:ptCount val="7"/>
                <c:pt idx="0">
                  <c:v>0-1</c:v>
                </c:pt>
                <c:pt idx="1">
                  <c:v>2-4</c:v>
                </c:pt>
                <c:pt idx="2">
                  <c:v>5-9</c:v>
                </c:pt>
                <c:pt idx="3">
                  <c:v>10-14</c:v>
                </c:pt>
                <c:pt idx="4">
                  <c:v>15-19</c:v>
                </c:pt>
                <c:pt idx="5">
                  <c:v>20-24</c:v>
                </c:pt>
                <c:pt idx="6">
                  <c:v>&gt;24</c:v>
                </c:pt>
              </c:strCache>
            </c:strRef>
          </c:cat>
          <c:val>
            <c:numRef>
              <c:f>Sheet1!$I$2:$I$8</c:f>
              <c:numCache>
                <c:formatCode>0.0%</c:formatCode>
                <c:ptCount val="7"/>
                <c:pt idx="0">
                  <c:v>5.7000000000000002E-2</c:v>
                </c:pt>
                <c:pt idx="1">
                  <c:v>0.192</c:v>
                </c:pt>
                <c:pt idx="2">
                  <c:v>0.29899999999999999</c:v>
                </c:pt>
                <c:pt idx="3">
                  <c:v>0.17799999999999999</c:v>
                </c:pt>
                <c:pt idx="4">
                  <c:v>0.11899999999999999</c:v>
                </c:pt>
                <c:pt idx="5">
                  <c:v>7.8E-2</c:v>
                </c:pt>
                <c:pt idx="6">
                  <c:v>7.8E-2</c:v>
                </c:pt>
              </c:numCache>
            </c:numRef>
          </c:val>
          <c:extLst>
            <c:ext xmlns:c16="http://schemas.microsoft.com/office/drawing/2014/chart" uri="{C3380CC4-5D6E-409C-BE32-E72D297353CC}">
              <c16:uniqueId val="{0000000E-E694-4A33-AE73-EAEFA6E5E439}"/>
            </c:ext>
          </c:extLst>
        </c:ser>
        <c:dLbls>
          <c:showLegendKey val="0"/>
          <c:showVal val="0"/>
          <c:showCatName val="0"/>
          <c:showSerName val="0"/>
          <c:showPercent val="0"/>
          <c:showBubbleSize val="0"/>
        </c:dLbls>
        <c:gapWidth val="150"/>
        <c:shape val="box"/>
        <c:axId val="786064824"/>
        <c:axId val="786065216"/>
        <c:axId val="0"/>
      </c:bar3DChart>
      <c:catAx>
        <c:axId val="7860648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6065216"/>
        <c:crosses val="autoZero"/>
        <c:auto val="1"/>
        <c:lblAlgn val="ctr"/>
        <c:lblOffset val="100"/>
        <c:noMultiLvlLbl val="0"/>
      </c:catAx>
      <c:valAx>
        <c:axId val="786065216"/>
        <c:scaling>
          <c:orientation val="minMax"/>
        </c:scaling>
        <c:delete val="0"/>
        <c:axPos val="l"/>
        <c:majorGridlines>
          <c:spPr>
            <a:ln w="9525" cap="flat" cmpd="sng" algn="ctr">
              <a:solidFill>
                <a:schemeClr val="dk1">
                  <a:lumMod val="50000"/>
                  <a:lumOff val="5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6064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Sheet1!$G$1</c:f>
              <c:strCache>
                <c:ptCount val="1"/>
                <c:pt idx="0">
                  <c:v>FY18</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Assistant</c:v>
                </c:pt>
                <c:pt idx="2">
                  <c:v>Associate</c:v>
                </c:pt>
                <c:pt idx="3">
                  <c:v>Professor</c:v>
                </c:pt>
              </c:strCache>
            </c:strRef>
          </c:cat>
          <c:val>
            <c:numRef>
              <c:f>Sheet1!$G$2:$G$5</c:f>
              <c:numCache>
                <c:formatCode>General</c:formatCode>
                <c:ptCount val="4"/>
                <c:pt idx="0">
                  <c:v>7</c:v>
                </c:pt>
                <c:pt idx="1">
                  <c:v>57</c:v>
                </c:pt>
                <c:pt idx="2">
                  <c:v>22</c:v>
                </c:pt>
                <c:pt idx="3">
                  <c:v>13</c:v>
                </c:pt>
              </c:numCache>
            </c:numRef>
          </c:val>
          <c:extLst>
            <c:ext xmlns:c16="http://schemas.microsoft.com/office/drawing/2014/chart" uri="{C3380CC4-5D6E-409C-BE32-E72D297353CC}">
              <c16:uniqueId val="{00000000-F372-4A2D-BFA0-2DC6466C4CC0}"/>
            </c:ext>
          </c:extLst>
        </c:ser>
        <c:ser>
          <c:idx val="1"/>
          <c:order val="1"/>
          <c:tx>
            <c:strRef>
              <c:f>Sheet1!$H$1</c:f>
              <c:strCache>
                <c:ptCount val="1"/>
                <c:pt idx="0">
                  <c:v>FY 19</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Assistant</c:v>
                </c:pt>
                <c:pt idx="2">
                  <c:v>Associate</c:v>
                </c:pt>
                <c:pt idx="3">
                  <c:v>Professor</c:v>
                </c:pt>
              </c:strCache>
            </c:strRef>
          </c:cat>
          <c:val>
            <c:numRef>
              <c:f>Sheet1!$H$2:$H$5</c:f>
              <c:numCache>
                <c:formatCode>General</c:formatCode>
                <c:ptCount val="4"/>
                <c:pt idx="0">
                  <c:v>7</c:v>
                </c:pt>
                <c:pt idx="1">
                  <c:v>55</c:v>
                </c:pt>
                <c:pt idx="2">
                  <c:v>26</c:v>
                </c:pt>
                <c:pt idx="3">
                  <c:v>12</c:v>
                </c:pt>
              </c:numCache>
            </c:numRef>
          </c:val>
          <c:extLst>
            <c:ext xmlns:c16="http://schemas.microsoft.com/office/drawing/2014/chart" uri="{C3380CC4-5D6E-409C-BE32-E72D297353CC}">
              <c16:uniqueId val="{00000001-F372-4A2D-BFA0-2DC6466C4CC0}"/>
            </c:ext>
          </c:extLst>
        </c:ser>
        <c:ser>
          <c:idx val="2"/>
          <c:order val="2"/>
          <c:tx>
            <c:strRef>
              <c:f>Sheet1!$I$1</c:f>
              <c:strCache>
                <c:ptCount val="1"/>
                <c:pt idx="0">
                  <c:v>FY 20</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Assistant</c:v>
                </c:pt>
                <c:pt idx="2">
                  <c:v>Associate</c:v>
                </c:pt>
                <c:pt idx="3">
                  <c:v>Professor</c:v>
                </c:pt>
              </c:strCache>
            </c:strRef>
          </c:cat>
          <c:val>
            <c:numRef>
              <c:f>Sheet1!$I$2:$I$5</c:f>
              <c:numCache>
                <c:formatCode>General</c:formatCode>
                <c:ptCount val="4"/>
                <c:pt idx="0">
                  <c:v>7</c:v>
                </c:pt>
                <c:pt idx="1">
                  <c:v>56</c:v>
                </c:pt>
                <c:pt idx="2">
                  <c:v>25</c:v>
                </c:pt>
                <c:pt idx="3">
                  <c:v>12</c:v>
                </c:pt>
              </c:numCache>
            </c:numRef>
          </c:val>
          <c:extLst>
            <c:ext xmlns:c16="http://schemas.microsoft.com/office/drawing/2014/chart" uri="{C3380CC4-5D6E-409C-BE32-E72D297353CC}">
              <c16:uniqueId val="{00000002-F372-4A2D-BFA0-2DC6466C4CC0}"/>
            </c:ext>
          </c:extLst>
        </c:ser>
        <c:ser>
          <c:idx val="3"/>
          <c:order val="3"/>
          <c:tx>
            <c:strRef>
              <c:f>Sheet1!$J$1</c:f>
              <c:strCache>
                <c:ptCount val="1"/>
                <c:pt idx="0">
                  <c:v>FY 21</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Assistant</c:v>
                </c:pt>
                <c:pt idx="2">
                  <c:v>Associate</c:v>
                </c:pt>
                <c:pt idx="3">
                  <c:v>Professor</c:v>
                </c:pt>
              </c:strCache>
            </c:strRef>
          </c:cat>
          <c:val>
            <c:numRef>
              <c:f>Sheet1!$J$2:$J$5</c:f>
              <c:numCache>
                <c:formatCode>General</c:formatCode>
                <c:ptCount val="4"/>
                <c:pt idx="0">
                  <c:v>8</c:v>
                </c:pt>
                <c:pt idx="1">
                  <c:v>56</c:v>
                </c:pt>
                <c:pt idx="2">
                  <c:v>24</c:v>
                </c:pt>
                <c:pt idx="3">
                  <c:v>12</c:v>
                </c:pt>
              </c:numCache>
            </c:numRef>
          </c:val>
          <c:extLst>
            <c:ext xmlns:c16="http://schemas.microsoft.com/office/drawing/2014/chart" uri="{C3380CC4-5D6E-409C-BE32-E72D297353CC}">
              <c16:uniqueId val="{00000000-0368-4D6A-902C-29C19C44E6EF}"/>
            </c:ext>
          </c:extLst>
        </c:ser>
        <c:ser>
          <c:idx val="4"/>
          <c:order val="4"/>
          <c:tx>
            <c:strRef>
              <c:f>Sheet1!$K$1</c:f>
              <c:strCache>
                <c:ptCount val="1"/>
                <c:pt idx="0">
                  <c:v>FY 22</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Assistant</c:v>
                </c:pt>
                <c:pt idx="2">
                  <c:v>Associate</c:v>
                </c:pt>
                <c:pt idx="3">
                  <c:v>Professor</c:v>
                </c:pt>
              </c:strCache>
            </c:strRef>
          </c:cat>
          <c:val>
            <c:numRef>
              <c:f>Sheet1!$K$2:$K$5</c:f>
              <c:numCache>
                <c:formatCode>General</c:formatCode>
                <c:ptCount val="4"/>
                <c:pt idx="0">
                  <c:v>7</c:v>
                </c:pt>
                <c:pt idx="1">
                  <c:v>55</c:v>
                </c:pt>
                <c:pt idx="2">
                  <c:v>24</c:v>
                </c:pt>
                <c:pt idx="3">
                  <c:v>14</c:v>
                </c:pt>
              </c:numCache>
            </c:numRef>
          </c:val>
          <c:extLst>
            <c:ext xmlns:c16="http://schemas.microsoft.com/office/drawing/2014/chart" uri="{C3380CC4-5D6E-409C-BE32-E72D297353CC}">
              <c16:uniqueId val="{00000000-8A4D-4E3A-8FD9-BCEC8CF250F5}"/>
            </c:ext>
          </c:extLst>
        </c:ser>
        <c:dLbls>
          <c:showLegendKey val="0"/>
          <c:showVal val="0"/>
          <c:showCatName val="0"/>
          <c:showSerName val="0"/>
          <c:showPercent val="0"/>
          <c:showBubbleSize val="0"/>
        </c:dLbls>
        <c:gapWidth val="150"/>
        <c:shape val="box"/>
        <c:axId val="786068744"/>
        <c:axId val="786068352"/>
        <c:axId val="0"/>
      </c:bar3DChart>
      <c:catAx>
        <c:axId val="786068744"/>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6068352"/>
        <c:crosses val="autoZero"/>
        <c:auto val="1"/>
        <c:lblAlgn val="ctr"/>
        <c:lblOffset val="100"/>
        <c:noMultiLvlLbl val="0"/>
      </c:catAx>
      <c:valAx>
        <c:axId val="786068352"/>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6068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Gender</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Male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2013</c:v>
                </c:pt>
                <c:pt idx="1">
                  <c:v>2015</c:v>
                </c:pt>
                <c:pt idx="2">
                  <c:v>2016</c:v>
                </c:pt>
                <c:pt idx="3">
                  <c:v>2017</c:v>
                </c:pt>
                <c:pt idx="4">
                  <c:v>2018</c:v>
                </c:pt>
                <c:pt idx="5">
                  <c:v>2019</c:v>
                </c:pt>
                <c:pt idx="6">
                  <c:v>2020</c:v>
                </c:pt>
                <c:pt idx="7">
                  <c:v>2021</c:v>
                </c:pt>
                <c:pt idx="8">
                  <c:v>2022</c:v>
                </c:pt>
              </c:numCache>
            </c:numRef>
          </c:cat>
          <c:val>
            <c:numRef>
              <c:f>Sheet1!$B$2:$B$10</c:f>
              <c:numCache>
                <c:formatCode>General</c:formatCode>
                <c:ptCount val="9"/>
                <c:pt idx="0">
                  <c:v>67</c:v>
                </c:pt>
                <c:pt idx="1">
                  <c:v>65</c:v>
                </c:pt>
                <c:pt idx="2">
                  <c:v>64</c:v>
                </c:pt>
                <c:pt idx="3">
                  <c:v>64</c:v>
                </c:pt>
                <c:pt idx="4">
                  <c:v>63</c:v>
                </c:pt>
                <c:pt idx="5">
                  <c:v>62</c:v>
                </c:pt>
                <c:pt idx="6">
                  <c:v>61</c:v>
                </c:pt>
                <c:pt idx="7">
                  <c:v>61</c:v>
                </c:pt>
                <c:pt idx="8">
                  <c:v>60</c:v>
                </c:pt>
              </c:numCache>
            </c:numRef>
          </c:val>
          <c:smooth val="0"/>
          <c:extLst>
            <c:ext xmlns:c16="http://schemas.microsoft.com/office/drawing/2014/chart" uri="{C3380CC4-5D6E-409C-BE32-E72D297353CC}">
              <c16:uniqueId val="{00000000-4E4B-4692-AC6A-DA288242490D}"/>
            </c:ext>
          </c:extLst>
        </c:ser>
        <c:ser>
          <c:idx val="1"/>
          <c:order val="1"/>
          <c:tx>
            <c:strRef>
              <c:f>Sheet1!$C$1</c:f>
              <c:strCache>
                <c:ptCount val="1"/>
                <c:pt idx="0">
                  <c:v>Female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2013</c:v>
                </c:pt>
                <c:pt idx="1">
                  <c:v>2015</c:v>
                </c:pt>
                <c:pt idx="2">
                  <c:v>2016</c:v>
                </c:pt>
                <c:pt idx="3">
                  <c:v>2017</c:v>
                </c:pt>
                <c:pt idx="4">
                  <c:v>2018</c:v>
                </c:pt>
                <c:pt idx="5">
                  <c:v>2019</c:v>
                </c:pt>
                <c:pt idx="6">
                  <c:v>2020</c:v>
                </c:pt>
                <c:pt idx="7">
                  <c:v>2021</c:v>
                </c:pt>
                <c:pt idx="8">
                  <c:v>2022</c:v>
                </c:pt>
              </c:numCache>
            </c:numRef>
          </c:cat>
          <c:val>
            <c:numRef>
              <c:f>Sheet1!$C$2:$C$10</c:f>
              <c:numCache>
                <c:formatCode>General</c:formatCode>
                <c:ptCount val="9"/>
                <c:pt idx="0">
                  <c:v>33</c:v>
                </c:pt>
                <c:pt idx="1">
                  <c:v>35</c:v>
                </c:pt>
                <c:pt idx="2">
                  <c:v>36</c:v>
                </c:pt>
                <c:pt idx="3">
                  <c:v>36</c:v>
                </c:pt>
                <c:pt idx="4">
                  <c:v>37</c:v>
                </c:pt>
                <c:pt idx="5">
                  <c:v>38</c:v>
                </c:pt>
                <c:pt idx="6">
                  <c:v>39</c:v>
                </c:pt>
                <c:pt idx="7">
                  <c:v>39</c:v>
                </c:pt>
                <c:pt idx="8">
                  <c:v>40</c:v>
                </c:pt>
              </c:numCache>
            </c:numRef>
          </c:val>
          <c:smooth val="0"/>
          <c:extLst>
            <c:ext xmlns:c16="http://schemas.microsoft.com/office/drawing/2014/chart" uri="{C3380CC4-5D6E-409C-BE32-E72D297353CC}">
              <c16:uniqueId val="{00000001-4E4B-4692-AC6A-DA288242490D}"/>
            </c:ext>
          </c:extLst>
        </c:ser>
        <c:dLbls>
          <c:showLegendKey val="0"/>
          <c:showVal val="0"/>
          <c:showCatName val="0"/>
          <c:showSerName val="0"/>
          <c:showPercent val="0"/>
          <c:showBubbleSize val="0"/>
        </c:dLbls>
        <c:marker val="1"/>
        <c:smooth val="0"/>
        <c:axId val="399903256"/>
        <c:axId val="399901616"/>
      </c:lineChart>
      <c:catAx>
        <c:axId val="399903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9901616"/>
        <c:crosses val="autoZero"/>
        <c:auto val="1"/>
        <c:lblAlgn val="ctr"/>
        <c:lblOffset val="100"/>
        <c:noMultiLvlLbl val="0"/>
      </c:catAx>
      <c:valAx>
        <c:axId val="399901616"/>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9903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Mean Salary</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dLbl>
              <c:idx val="10"/>
              <c:tx>
                <c:rich>
                  <a:bodyPr/>
                  <a:lstStyle/>
                  <a:p>
                    <a:r>
                      <a:rPr lang="en-US"/>
                      <a:t>299,170</a:t>
                    </a:r>
                    <a:endParaRPr lang="en-US" dirty="0"/>
                  </a:p>
                </c:rich>
              </c:tx>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974-4D70-B45B-C82862565D3D}"/>
                </c:ext>
              </c:extLst>
            </c:dLbl>
            <c:dLbl>
              <c:idx val="12"/>
              <c:layout>
                <c:manualLayout>
                  <c:x val="-3.7540132873247277E-2"/>
                  <c:y val="3.50016581619007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91-4245-8DAA-F4EA3B5992A4}"/>
                </c:ext>
              </c:extLst>
            </c:dLbl>
            <c:dLbl>
              <c:idx val="13"/>
              <c:layout>
                <c:manualLayout>
                  <c:x val="-2.8892498267396548E-2"/>
                  <c:y val="2.28080169453448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1C7-4EB2-8320-86E9D03A2EAF}"/>
                </c:ext>
              </c:extLst>
            </c:dLbl>
            <c:dLbl>
              <c:idx val="14"/>
              <c:layout>
                <c:manualLayout>
                  <c:x val="-1.4844025764887657E-2"/>
                  <c:y val="2.62045743872824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C7-4EE1-823B-1758FF10F464}"/>
                </c:ext>
              </c:extLst>
            </c:dLbl>
            <c:dLbl>
              <c:idx val="15"/>
              <c:layout>
                <c:manualLayout>
                  <c:x val="-1.4482122421027798E-2"/>
                  <c:y val="-4.17265744514693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BF-4DEF-B9AF-25C31C4BFC08}"/>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     1990</c:v>
                </c:pt>
                <c:pt idx="1">
                  <c:v>     1992</c:v>
                </c:pt>
                <c:pt idx="2">
                  <c:v>     1995</c:v>
                </c:pt>
                <c:pt idx="3">
                  <c:v>     1998</c:v>
                </c:pt>
                <c:pt idx="4">
                  <c:v>     2001</c:v>
                </c:pt>
                <c:pt idx="5">
                  <c:v>     2004</c:v>
                </c:pt>
                <c:pt idx="6">
                  <c:v>     2009</c:v>
                </c:pt>
                <c:pt idx="7">
                  <c:v>     2013</c:v>
                </c:pt>
                <c:pt idx="8">
                  <c:v>2015</c:v>
                </c:pt>
                <c:pt idx="9">
                  <c:v>2016</c:v>
                </c:pt>
                <c:pt idx="10">
                  <c:v>2017</c:v>
                </c:pt>
                <c:pt idx="11">
                  <c:v>2018</c:v>
                </c:pt>
                <c:pt idx="12">
                  <c:v>2019</c:v>
                </c:pt>
                <c:pt idx="13">
                  <c:v>2020</c:v>
                </c:pt>
                <c:pt idx="14">
                  <c:v>2021</c:v>
                </c:pt>
                <c:pt idx="15">
                  <c:v>2022</c:v>
                </c:pt>
              </c:strCache>
            </c:strRef>
          </c:cat>
          <c:val>
            <c:numRef>
              <c:f>Sheet1!$B$2:$B$17</c:f>
              <c:numCache>
                <c:formatCode>"$"#,##0</c:formatCode>
                <c:ptCount val="16"/>
                <c:pt idx="0">
                  <c:v>124986</c:v>
                </c:pt>
                <c:pt idx="1">
                  <c:v>139963</c:v>
                </c:pt>
                <c:pt idx="2">
                  <c:v>158100</c:v>
                </c:pt>
                <c:pt idx="3">
                  <c:v>166503</c:v>
                </c:pt>
                <c:pt idx="4">
                  <c:v>180913</c:v>
                </c:pt>
                <c:pt idx="5">
                  <c:v>189848</c:v>
                </c:pt>
                <c:pt idx="6">
                  <c:v>237884</c:v>
                </c:pt>
                <c:pt idx="7">
                  <c:v>261178.90909999999</c:v>
                </c:pt>
                <c:pt idx="8">
                  <c:v>279306</c:v>
                </c:pt>
                <c:pt idx="9">
                  <c:v>291263</c:v>
                </c:pt>
                <c:pt idx="10">
                  <c:v>299170</c:v>
                </c:pt>
                <c:pt idx="11">
                  <c:v>303755</c:v>
                </c:pt>
                <c:pt idx="12">
                  <c:v>300581</c:v>
                </c:pt>
                <c:pt idx="13">
                  <c:v>311337</c:v>
                </c:pt>
                <c:pt idx="14">
                  <c:v>321788</c:v>
                </c:pt>
                <c:pt idx="15">
                  <c:v>336133</c:v>
                </c:pt>
              </c:numCache>
            </c:numRef>
          </c:val>
          <c:smooth val="0"/>
          <c:extLst>
            <c:ext xmlns:c16="http://schemas.microsoft.com/office/drawing/2014/chart" uri="{C3380CC4-5D6E-409C-BE32-E72D297353CC}">
              <c16:uniqueId val="{00000000-4DA4-4618-9BE1-301FB802349E}"/>
            </c:ext>
          </c:extLst>
        </c:ser>
        <c:dLbls>
          <c:showLegendKey val="0"/>
          <c:showVal val="0"/>
          <c:showCatName val="0"/>
          <c:showSerName val="0"/>
          <c:showPercent val="0"/>
          <c:showBubbleSize val="0"/>
        </c:dLbls>
        <c:smooth val="0"/>
        <c:axId val="780208952"/>
        <c:axId val="780207384"/>
      </c:lineChart>
      <c:catAx>
        <c:axId val="780208952"/>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0207384"/>
        <c:crosses val="autoZero"/>
        <c:auto val="1"/>
        <c:lblAlgn val="ctr"/>
        <c:lblOffset val="100"/>
        <c:noMultiLvlLbl val="0"/>
      </c:catAx>
      <c:valAx>
        <c:axId val="780207384"/>
        <c:scaling>
          <c:orientation val="minMax"/>
        </c:scaling>
        <c:delete val="0"/>
        <c:axPos val="l"/>
        <c:majorGridlines>
          <c:spPr>
            <a:ln w="9525" cap="flat" cmpd="sng" algn="ctr">
              <a:solidFill>
                <a:schemeClr val="lt1">
                  <a:lumMod val="95000"/>
                  <a:alpha val="1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020895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259674498046702E-2"/>
          <c:y val="3.8213201413427565E-2"/>
          <c:w val="0.88870277971126432"/>
          <c:h val="0.88221060070671375"/>
        </c:manualLayout>
      </c:layout>
      <c:lineChart>
        <c:grouping val="standard"/>
        <c:varyColors val="0"/>
        <c:ser>
          <c:idx val="0"/>
          <c:order val="0"/>
          <c:tx>
            <c:strRef>
              <c:f>Sheet1!$B$1</c:f>
              <c:strCache>
                <c:ptCount val="1"/>
                <c:pt idx="0">
                  <c:v>Mean Salary</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dLbl>
              <c:idx val="9"/>
              <c:layout>
                <c:manualLayout>
                  <c:x val="-1.9708977691319705E-2"/>
                  <c:y val="-5.35523957597173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91-4D9D-A279-CC751BAA486F}"/>
                </c:ext>
              </c:extLst>
            </c:dLbl>
            <c:dLbl>
              <c:idx val="10"/>
              <c:layout>
                <c:manualLayout>
                  <c:x val="-1.5031288158907464E-2"/>
                  <c:y val="3.15929328621907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8F-4E7D-B1CF-E611136D587E}"/>
                </c:ext>
              </c:extLst>
            </c:dLbl>
            <c:dLbl>
              <c:idx val="11"/>
              <c:layout>
                <c:manualLayout>
                  <c:x val="-3.6075091581377915E-2"/>
                  <c:y val="-3.4465017667844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8F-4E7D-B1CF-E611136D587E}"/>
                </c:ext>
              </c:extLst>
            </c:dLbl>
            <c:dLbl>
              <c:idx val="12"/>
              <c:layout>
                <c:manualLayout>
                  <c:x val="-3.9081349213159408E-2"/>
                  <c:y val="3.4465017667844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77-4CA7-B3B5-53253EE1C1CC}"/>
                </c:ext>
              </c:extLst>
            </c:dLbl>
            <c:dLbl>
              <c:idx val="13"/>
              <c:layout>
                <c:manualLayout>
                  <c:x val="-4.2087606844940902E-2"/>
                  <c:y val="-4.88254416961130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0D-44E2-939D-9E17866BF727}"/>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Sheet1!$A$9:$A$17</c:f>
              <c:strCache>
                <c:ptCount val="9"/>
                <c:pt idx="0">
                  <c:v>     2013</c:v>
                </c:pt>
                <c:pt idx="1">
                  <c:v>2015</c:v>
                </c:pt>
                <c:pt idx="2">
                  <c:v>2016</c:v>
                </c:pt>
                <c:pt idx="3">
                  <c:v>2017</c:v>
                </c:pt>
                <c:pt idx="4">
                  <c:v>2018</c:v>
                </c:pt>
                <c:pt idx="5">
                  <c:v>2019</c:v>
                </c:pt>
                <c:pt idx="6">
                  <c:v>2020</c:v>
                </c:pt>
                <c:pt idx="7">
                  <c:v>2021</c:v>
                </c:pt>
                <c:pt idx="8">
                  <c:v>2022</c:v>
                </c:pt>
              </c:strCache>
            </c:strRef>
          </c:cat>
          <c:val>
            <c:numRef>
              <c:f>Sheet1!$B$9:$B$17</c:f>
              <c:numCache>
                <c:formatCode>"$"#,##0</c:formatCode>
                <c:ptCount val="9"/>
                <c:pt idx="0">
                  <c:v>261178.90909999999</c:v>
                </c:pt>
                <c:pt idx="1">
                  <c:v>279306</c:v>
                </c:pt>
                <c:pt idx="2">
                  <c:v>291263</c:v>
                </c:pt>
                <c:pt idx="3" formatCode="&quot;$&quot;#,##0_);[Red]\(&quot;$&quot;#,##0\)">
                  <c:v>299170</c:v>
                </c:pt>
                <c:pt idx="4">
                  <c:v>303755</c:v>
                </c:pt>
                <c:pt idx="5">
                  <c:v>300581</c:v>
                </c:pt>
                <c:pt idx="6">
                  <c:v>311377</c:v>
                </c:pt>
                <c:pt idx="7">
                  <c:v>321788</c:v>
                </c:pt>
                <c:pt idx="8">
                  <c:v>336133</c:v>
                </c:pt>
              </c:numCache>
            </c:numRef>
          </c:val>
          <c:smooth val="0"/>
          <c:extLst>
            <c:ext xmlns:c16="http://schemas.microsoft.com/office/drawing/2014/chart" uri="{C3380CC4-5D6E-409C-BE32-E72D297353CC}">
              <c16:uniqueId val="{00000000-4DA4-4618-9BE1-301FB802349E}"/>
            </c:ext>
          </c:extLst>
        </c:ser>
        <c:ser>
          <c:idx val="1"/>
          <c:order val="1"/>
          <c:tx>
            <c:strRef>
              <c:f>Sheet1!$C$1</c:f>
              <c:strCache>
                <c:ptCount val="1"/>
                <c:pt idx="0">
                  <c:v>Base</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dLbls>
            <c:dLbl>
              <c:idx val="7"/>
              <c:layout>
                <c:manualLayout>
                  <c:x val="-2.6631418493193925E-3"/>
                  <c:y val="-3.07177385159013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191-4D9D-A279-CC751BAA486F}"/>
                </c:ext>
              </c:extLst>
            </c:dLbl>
            <c:dLbl>
              <c:idx val="8"/>
              <c:layout>
                <c:manualLayout>
                  <c:x val="-8.6638214529147339E-3"/>
                  <c:y val="6.9504678445229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191-4D9D-A279-CC751BAA486F}"/>
                </c:ext>
              </c:extLst>
            </c:dLbl>
            <c:dLbl>
              <c:idx val="9"/>
              <c:layout>
                <c:manualLayout>
                  <c:x val="-2.9885041418300385E-2"/>
                  <c:y val="7.99439151943462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191-4D9D-A279-CC751BAA486F}"/>
                </c:ext>
              </c:extLst>
            </c:dLbl>
            <c:dLbl>
              <c:idx val="10"/>
              <c:layout>
                <c:manualLayout>
                  <c:x val="-2.7056318686033545E-2"/>
                  <c:y val="7.18021201413426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8F-4319-A61F-651F362F6FD4}"/>
                </c:ext>
              </c:extLst>
            </c:dLbl>
            <c:dLbl>
              <c:idx val="11"/>
              <c:layout>
                <c:manualLayout>
                  <c:x val="-2.5553189870142691E-2"/>
                  <c:y val="5.16975265017667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8F-4E7D-B1CF-E611136D587E}"/>
                </c:ext>
              </c:extLst>
            </c:dLbl>
            <c:dLbl>
              <c:idx val="12"/>
              <c:layout>
                <c:manualLayout>
                  <c:x val="-2.5553189870142691E-2"/>
                  <c:y val="4.0209187279151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977-4CA7-B3B5-53253EE1C1CC}"/>
                </c:ext>
              </c:extLst>
            </c:dLbl>
            <c:dLbl>
              <c:idx val="13"/>
              <c:layout>
                <c:manualLayout>
                  <c:x val="-2.8559447501924181E-2"/>
                  <c:y val="4.30812720848056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0D-44E2-939D-9E17866BF727}"/>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Sheet1!$A$9:$A$17</c:f>
              <c:strCache>
                <c:ptCount val="9"/>
                <c:pt idx="0">
                  <c:v>     2013</c:v>
                </c:pt>
                <c:pt idx="1">
                  <c:v>2015</c:v>
                </c:pt>
                <c:pt idx="2">
                  <c:v>2016</c:v>
                </c:pt>
                <c:pt idx="3">
                  <c:v>2017</c:v>
                </c:pt>
                <c:pt idx="4">
                  <c:v>2018</c:v>
                </c:pt>
                <c:pt idx="5">
                  <c:v>2019</c:v>
                </c:pt>
                <c:pt idx="6">
                  <c:v>2020</c:v>
                </c:pt>
                <c:pt idx="7">
                  <c:v>2021</c:v>
                </c:pt>
                <c:pt idx="8">
                  <c:v>2022</c:v>
                </c:pt>
              </c:strCache>
            </c:strRef>
          </c:cat>
          <c:val>
            <c:numRef>
              <c:f>Sheet1!$C$9:$C$17</c:f>
              <c:numCache>
                <c:formatCode>"$"#,##0</c:formatCode>
                <c:ptCount val="9"/>
                <c:pt idx="0">
                  <c:v>224193</c:v>
                </c:pt>
                <c:pt idx="1">
                  <c:v>234507</c:v>
                </c:pt>
                <c:pt idx="2">
                  <c:v>243034</c:v>
                </c:pt>
                <c:pt idx="3" formatCode="&quot;$&quot;#,##0_);[Red]\(&quot;$&quot;#,##0\)">
                  <c:v>247936</c:v>
                </c:pt>
                <c:pt idx="4">
                  <c:v>249474</c:v>
                </c:pt>
                <c:pt idx="5">
                  <c:v>255316</c:v>
                </c:pt>
                <c:pt idx="6">
                  <c:v>262935</c:v>
                </c:pt>
                <c:pt idx="7">
                  <c:v>272306</c:v>
                </c:pt>
                <c:pt idx="8">
                  <c:v>279761</c:v>
                </c:pt>
              </c:numCache>
            </c:numRef>
          </c:val>
          <c:smooth val="0"/>
          <c:extLst>
            <c:ext xmlns:c16="http://schemas.microsoft.com/office/drawing/2014/chart" uri="{C3380CC4-5D6E-409C-BE32-E72D297353CC}">
              <c16:uniqueId val="{00000004-5191-4D9D-A279-CC751BAA486F}"/>
            </c:ext>
          </c:extLst>
        </c:ser>
        <c:dLbls>
          <c:showLegendKey val="0"/>
          <c:showVal val="0"/>
          <c:showCatName val="0"/>
          <c:showSerName val="0"/>
          <c:showPercent val="0"/>
          <c:showBubbleSize val="0"/>
        </c:dLbls>
        <c:smooth val="0"/>
        <c:axId val="779688616"/>
        <c:axId val="779688224"/>
      </c:lineChart>
      <c:catAx>
        <c:axId val="77968861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79688224"/>
        <c:crosses val="autoZero"/>
        <c:auto val="1"/>
        <c:lblAlgn val="ctr"/>
        <c:lblOffset val="100"/>
        <c:noMultiLvlLbl val="0"/>
      </c:catAx>
      <c:valAx>
        <c:axId val="779688224"/>
        <c:scaling>
          <c:orientation val="minMax"/>
        </c:scaling>
        <c:delete val="0"/>
        <c:axPos val="l"/>
        <c:majorGridlines>
          <c:spPr>
            <a:ln w="9525" cap="flat" cmpd="sng" algn="ctr">
              <a:solidFill>
                <a:schemeClr val="lt1">
                  <a:lumMod val="95000"/>
                  <a:alpha val="1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7968861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259674498046702E-2"/>
          <c:y val="3.8213201413427565E-2"/>
          <c:w val="0.88870277971126432"/>
          <c:h val="0.88221060070671375"/>
        </c:manualLayout>
      </c:layout>
      <c:lineChart>
        <c:grouping val="standard"/>
        <c:varyColors val="0"/>
        <c:ser>
          <c:idx val="0"/>
          <c:order val="0"/>
          <c:tx>
            <c:strRef>
              <c:f>Sheet1!$B$1</c:f>
              <c:strCache>
                <c:ptCount val="1"/>
                <c:pt idx="0">
                  <c:v>Mean Salary</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dLbl>
              <c:idx val="9"/>
              <c:layout>
                <c:manualLayout>
                  <c:x val="-1.9708977691319705E-2"/>
                  <c:y val="-5.35523957597173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91-4D9D-A279-CC751BAA486F}"/>
                </c:ext>
              </c:extLst>
            </c:dLbl>
            <c:dLbl>
              <c:idx val="10"/>
              <c:layout>
                <c:manualLayout>
                  <c:x val="-1.5031288158907464E-2"/>
                  <c:y val="3.15929328621907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8F-4E7D-B1CF-E611136D587E}"/>
                </c:ext>
              </c:extLst>
            </c:dLbl>
            <c:dLbl>
              <c:idx val="11"/>
              <c:layout>
                <c:manualLayout>
                  <c:x val="-3.6075091581377915E-2"/>
                  <c:y val="-3.4465017667844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8F-4E7D-B1CF-E611136D587E}"/>
                </c:ext>
              </c:extLst>
            </c:dLbl>
            <c:dLbl>
              <c:idx val="12"/>
              <c:layout>
                <c:manualLayout>
                  <c:x val="-3.9081349213159408E-2"/>
                  <c:y val="3.4465017667844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77-4CA7-B3B5-53253EE1C1CC}"/>
                </c:ext>
              </c:extLst>
            </c:dLbl>
            <c:dLbl>
              <c:idx val="13"/>
              <c:layout>
                <c:manualLayout>
                  <c:x val="-4.0584478029050262E-2"/>
                  <c:y val="-2.58487632508833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0D-44E2-939D-9E17866BF727}"/>
                </c:ext>
              </c:extLst>
            </c:dLbl>
            <c:dLbl>
              <c:idx val="14"/>
              <c:layout>
                <c:manualLayout>
                  <c:x val="-5.8622023819739112E-2"/>
                  <c:y val="-3.73371024734982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13A-4EA5-90F9-8BFFF29C74A4}"/>
                </c:ext>
              </c:extLst>
            </c:dLbl>
            <c:dLbl>
              <c:idx val="15"/>
              <c:layout>
                <c:manualLayout>
                  <c:x val="-7.5156440794538421E-3"/>
                  <c:y val="-5.16975265017667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0E3-4FA2-B949-322A09ED8A6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     1990</c:v>
                </c:pt>
                <c:pt idx="1">
                  <c:v>     1992</c:v>
                </c:pt>
                <c:pt idx="2">
                  <c:v>     1995</c:v>
                </c:pt>
                <c:pt idx="3">
                  <c:v>     1998</c:v>
                </c:pt>
                <c:pt idx="4">
                  <c:v>     2001</c:v>
                </c:pt>
                <c:pt idx="5">
                  <c:v>     2004</c:v>
                </c:pt>
                <c:pt idx="6">
                  <c:v>     2009</c:v>
                </c:pt>
                <c:pt idx="7">
                  <c:v>     2013</c:v>
                </c:pt>
                <c:pt idx="8">
                  <c:v>2015</c:v>
                </c:pt>
                <c:pt idx="9">
                  <c:v>2016</c:v>
                </c:pt>
                <c:pt idx="10">
                  <c:v>2017</c:v>
                </c:pt>
                <c:pt idx="11">
                  <c:v>2018</c:v>
                </c:pt>
                <c:pt idx="12">
                  <c:v>2019</c:v>
                </c:pt>
                <c:pt idx="13">
                  <c:v>2020</c:v>
                </c:pt>
                <c:pt idx="14">
                  <c:v>2021</c:v>
                </c:pt>
                <c:pt idx="15">
                  <c:v>2022</c:v>
                </c:pt>
              </c:strCache>
            </c:strRef>
          </c:cat>
          <c:val>
            <c:numRef>
              <c:f>Sheet1!$B$2:$B$17</c:f>
              <c:numCache>
                <c:formatCode>"$"#,##0</c:formatCode>
                <c:ptCount val="16"/>
                <c:pt idx="0">
                  <c:v>124986</c:v>
                </c:pt>
                <c:pt idx="1">
                  <c:v>139963</c:v>
                </c:pt>
                <c:pt idx="2">
                  <c:v>158100</c:v>
                </c:pt>
                <c:pt idx="3">
                  <c:v>166503</c:v>
                </c:pt>
                <c:pt idx="4">
                  <c:v>180913</c:v>
                </c:pt>
                <c:pt idx="5">
                  <c:v>189848</c:v>
                </c:pt>
                <c:pt idx="6">
                  <c:v>237884</c:v>
                </c:pt>
                <c:pt idx="7">
                  <c:v>261178.90909999999</c:v>
                </c:pt>
                <c:pt idx="8">
                  <c:v>279306</c:v>
                </c:pt>
                <c:pt idx="9">
                  <c:v>291263</c:v>
                </c:pt>
                <c:pt idx="10" formatCode="&quot;$&quot;#,##0_);[Red]\(&quot;$&quot;#,##0\)">
                  <c:v>299170</c:v>
                </c:pt>
                <c:pt idx="11">
                  <c:v>303755</c:v>
                </c:pt>
                <c:pt idx="12">
                  <c:v>300581</c:v>
                </c:pt>
                <c:pt idx="13">
                  <c:v>311377</c:v>
                </c:pt>
                <c:pt idx="14">
                  <c:v>321788</c:v>
                </c:pt>
                <c:pt idx="15">
                  <c:v>336133</c:v>
                </c:pt>
              </c:numCache>
            </c:numRef>
          </c:val>
          <c:smooth val="0"/>
          <c:extLst>
            <c:ext xmlns:c16="http://schemas.microsoft.com/office/drawing/2014/chart" uri="{C3380CC4-5D6E-409C-BE32-E72D297353CC}">
              <c16:uniqueId val="{00000000-4DA4-4618-9BE1-301FB802349E}"/>
            </c:ext>
          </c:extLst>
        </c:ser>
        <c:ser>
          <c:idx val="1"/>
          <c:order val="1"/>
          <c:tx>
            <c:strRef>
              <c:f>Sheet1!$C$1</c:f>
              <c:strCache>
                <c:ptCount val="1"/>
                <c:pt idx="0">
                  <c:v>Base</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dLbls>
            <c:dLbl>
              <c:idx val="7"/>
              <c:layout>
                <c:manualLayout>
                  <c:x val="-4.3247567016115152E-2"/>
                  <c:y val="9.17070509323148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191-4D9D-A279-CC751BAA486F}"/>
                </c:ext>
              </c:extLst>
            </c:dLbl>
            <c:dLbl>
              <c:idx val="8"/>
              <c:layout>
                <c:manualLayout>
                  <c:x val="-4.4738862430463947E-2"/>
                  <c:y val="7.81208211645645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191-4D9D-A279-CC751BAA486F}"/>
                </c:ext>
              </c:extLst>
            </c:dLbl>
            <c:dLbl>
              <c:idx val="9"/>
              <c:layout>
                <c:manualLayout>
                  <c:x val="-2.9885041418300385E-2"/>
                  <c:y val="7.99439151943462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191-4D9D-A279-CC751BAA486F}"/>
                </c:ext>
              </c:extLst>
            </c:dLbl>
            <c:dLbl>
              <c:idx val="10"/>
              <c:layout>
                <c:manualLayout>
                  <c:x val="-2.7056318686033545E-2"/>
                  <c:y val="7.18021201413426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8F-4319-A61F-651F362F6FD4}"/>
                </c:ext>
              </c:extLst>
            </c:dLbl>
            <c:dLbl>
              <c:idx val="11"/>
              <c:layout>
                <c:manualLayout>
                  <c:x val="-2.5553189870142691E-2"/>
                  <c:y val="5.16975265017667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8F-4E7D-B1CF-E611136D587E}"/>
                </c:ext>
              </c:extLst>
            </c:dLbl>
            <c:dLbl>
              <c:idx val="12"/>
              <c:layout>
                <c:manualLayout>
                  <c:x val="-2.5553189870142691E-2"/>
                  <c:y val="4.0209187279151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977-4CA7-B3B5-53253EE1C1CC}"/>
                </c:ext>
              </c:extLst>
            </c:dLbl>
            <c:dLbl>
              <c:idx val="13"/>
              <c:layout>
                <c:manualLayout>
                  <c:x val="-1.2025030527126081E-2"/>
                  <c:y val="4.30812720848056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0D-44E2-939D-9E17866BF727}"/>
                </c:ext>
              </c:extLst>
            </c:dLbl>
            <c:dLbl>
              <c:idx val="14"/>
              <c:layout>
                <c:manualLayout>
                  <c:x val="0"/>
                  <c:y val="5.16975265017667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13A-4EA5-90F9-8BFFF29C74A4}"/>
                </c:ext>
              </c:extLst>
            </c:dLbl>
            <c:dLbl>
              <c:idx val="15"/>
              <c:layout>
                <c:manualLayout>
                  <c:x val="0"/>
                  <c:y val="-2.29766784452296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0E3-4FA2-B949-322A09ED8A6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Sheet1!$A$2:$A$17</c:f>
              <c:strCache>
                <c:ptCount val="16"/>
                <c:pt idx="0">
                  <c:v>     1990</c:v>
                </c:pt>
                <c:pt idx="1">
                  <c:v>     1992</c:v>
                </c:pt>
                <c:pt idx="2">
                  <c:v>     1995</c:v>
                </c:pt>
                <c:pt idx="3">
                  <c:v>     1998</c:v>
                </c:pt>
                <c:pt idx="4">
                  <c:v>     2001</c:v>
                </c:pt>
                <c:pt idx="5">
                  <c:v>     2004</c:v>
                </c:pt>
                <c:pt idx="6">
                  <c:v>     2009</c:v>
                </c:pt>
                <c:pt idx="7">
                  <c:v>     2013</c:v>
                </c:pt>
                <c:pt idx="8">
                  <c:v>2015</c:v>
                </c:pt>
                <c:pt idx="9">
                  <c:v>2016</c:v>
                </c:pt>
                <c:pt idx="10">
                  <c:v>2017</c:v>
                </c:pt>
                <c:pt idx="11">
                  <c:v>2018</c:v>
                </c:pt>
                <c:pt idx="12">
                  <c:v>2019</c:v>
                </c:pt>
                <c:pt idx="13">
                  <c:v>2020</c:v>
                </c:pt>
                <c:pt idx="14">
                  <c:v>2021</c:v>
                </c:pt>
                <c:pt idx="15">
                  <c:v>2022</c:v>
                </c:pt>
              </c:strCache>
            </c:strRef>
          </c:cat>
          <c:val>
            <c:numRef>
              <c:f>Sheet1!$C$2:$C$17</c:f>
              <c:numCache>
                <c:formatCode>General</c:formatCode>
                <c:ptCount val="16"/>
                <c:pt idx="7" formatCode="&quot;$&quot;#,##0">
                  <c:v>224193</c:v>
                </c:pt>
                <c:pt idx="8" formatCode="&quot;$&quot;#,##0">
                  <c:v>234507</c:v>
                </c:pt>
                <c:pt idx="9" formatCode="&quot;$&quot;#,##0">
                  <c:v>243034</c:v>
                </c:pt>
                <c:pt idx="10" formatCode="&quot;$&quot;#,##0_);[Red]\(&quot;$&quot;#,##0\)">
                  <c:v>247936</c:v>
                </c:pt>
                <c:pt idx="11" formatCode="&quot;$&quot;#,##0">
                  <c:v>249474</c:v>
                </c:pt>
                <c:pt idx="12" formatCode="&quot;$&quot;#,##0">
                  <c:v>255316</c:v>
                </c:pt>
                <c:pt idx="13" formatCode="&quot;$&quot;#,##0">
                  <c:v>262935</c:v>
                </c:pt>
                <c:pt idx="14" formatCode="&quot;$&quot;#,##0">
                  <c:v>272306</c:v>
                </c:pt>
                <c:pt idx="15" formatCode="&quot;$&quot;#,##0">
                  <c:v>279761</c:v>
                </c:pt>
              </c:numCache>
            </c:numRef>
          </c:val>
          <c:smooth val="0"/>
          <c:extLst>
            <c:ext xmlns:c16="http://schemas.microsoft.com/office/drawing/2014/chart" uri="{C3380CC4-5D6E-409C-BE32-E72D297353CC}">
              <c16:uniqueId val="{00000004-5191-4D9D-A279-CC751BAA486F}"/>
            </c:ext>
          </c:extLst>
        </c:ser>
        <c:dLbls>
          <c:showLegendKey val="0"/>
          <c:showVal val="0"/>
          <c:showCatName val="0"/>
          <c:showSerName val="0"/>
          <c:showPercent val="0"/>
          <c:showBubbleSize val="0"/>
        </c:dLbls>
        <c:smooth val="0"/>
        <c:axId val="779688616"/>
        <c:axId val="779688224"/>
      </c:lineChart>
      <c:catAx>
        <c:axId val="77968861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79688224"/>
        <c:crosses val="autoZero"/>
        <c:auto val="1"/>
        <c:lblAlgn val="ctr"/>
        <c:lblOffset val="100"/>
        <c:noMultiLvlLbl val="0"/>
      </c:catAx>
      <c:valAx>
        <c:axId val="779688224"/>
        <c:scaling>
          <c:orientation val="minMax"/>
        </c:scaling>
        <c:delete val="0"/>
        <c:axPos val="l"/>
        <c:majorGridlines>
          <c:spPr>
            <a:ln w="9525" cap="flat" cmpd="sng" algn="ctr">
              <a:solidFill>
                <a:schemeClr val="lt1">
                  <a:lumMod val="95000"/>
                  <a:alpha val="1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7968861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Mean Salary</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dLbl>
              <c:idx val="10"/>
              <c:tx>
                <c:rich>
                  <a:bodyPr/>
                  <a:lstStyle/>
                  <a:p>
                    <a:r>
                      <a:rPr lang="en-US"/>
                      <a:t>299,170</a:t>
                    </a:r>
                    <a:endParaRPr lang="en-US" dirty="0"/>
                  </a:p>
                </c:rich>
              </c:tx>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974-4D70-B45B-C82862565D3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2013</c:v>
                </c:pt>
                <c:pt idx="1">
                  <c:v>2015</c:v>
                </c:pt>
                <c:pt idx="2">
                  <c:v>2016</c:v>
                </c:pt>
                <c:pt idx="3">
                  <c:v>2017</c:v>
                </c:pt>
                <c:pt idx="4">
                  <c:v>2018</c:v>
                </c:pt>
                <c:pt idx="5">
                  <c:v>2019</c:v>
                </c:pt>
                <c:pt idx="6">
                  <c:v>2020</c:v>
                </c:pt>
                <c:pt idx="7">
                  <c:v>2021</c:v>
                </c:pt>
                <c:pt idx="8">
                  <c:v>2022</c:v>
                </c:pt>
              </c:strCache>
            </c:strRef>
          </c:cat>
          <c:val>
            <c:numRef>
              <c:f>Sheet1!$B$2:$B$10</c:f>
              <c:numCache>
                <c:formatCode>"$"#,##0</c:formatCode>
                <c:ptCount val="9"/>
                <c:pt idx="0">
                  <c:v>257903</c:v>
                </c:pt>
                <c:pt idx="1">
                  <c:v>269491</c:v>
                </c:pt>
                <c:pt idx="2">
                  <c:v>284010</c:v>
                </c:pt>
                <c:pt idx="3">
                  <c:v>293140</c:v>
                </c:pt>
                <c:pt idx="4">
                  <c:v>295488</c:v>
                </c:pt>
                <c:pt idx="5">
                  <c:v>296308</c:v>
                </c:pt>
                <c:pt idx="6">
                  <c:v>305960</c:v>
                </c:pt>
                <c:pt idx="7">
                  <c:v>316266</c:v>
                </c:pt>
                <c:pt idx="8">
                  <c:v>330282</c:v>
                </c:pt>
              </c:numCache>
            </c:numRef>
          </c:val>
          <c:smooth val="0"/>
          <c:extLst>
            <c:ext xmlns:c16="http://schemas.microsoft.com/office/drawing/2014/chart" uri="{C3380CC4-5D6E-409C-BE32-E72D297353CC}">
              <c16:uniqueId val="{00000000-4DA4-4618-9BE1-301FB802349E}"/>
            </c:ext>
          </c:extLst>
        </c:ser>
        <c:dLbls>
          <c:showLegendKey val="0"/>
          <c:showVal val="0"/>
          <c:showCatName val="0"/>
          <c:showSerName val="0"/>
          <c:showPercent val="0"/>
          <c:showBubbleSize val="0"/>
        </c:dLbls>
        <c:smooth val="0"/>
        <c:axId val="780208952"/>
        <c:axId val="780207384"/>
      </c:lineChart>
      <c:catAx>
        <c:axId val="780208952"/>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0207384"/>
        <c:crosses val="autoZero"/>
        <c:auto val="1"/>
        <c:lblAlgn val="ctr"/>
        <c:lblOffset val="100"/>
        <c:noMultiLvlLbl val="0"/>
      </c:catAx>
      <c:valAx>
        <c:axId val="780207384"/>
        <c:scaling>
          <c:orientation val="minMax"/>
          <c:min val="200000"/>
        </c:scaling>
        <c:delete val="0"/>
        <c:axPos val="l"/>
        <c:majorGridlines>
          <c:spPr>
            <a:ln w="9525" cap="flat" cmpd="sng" algn="ctr">
              <a:solidFill>
                <a:schemeClr val="lt1">
                  <a:lumMod val="95000"/>
                  <a:alpha val="1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020895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Rank and Clinical Hours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Rank</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4.9989697005361523E-3"/>
                  <c:y val="0.1191150853916176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5BD-4F09-BF63-59A92ED3055A}"/>
                </c:ext>
              </c:extLst>
            </c:dLbl>
            <c:dLbl>
              <c:idx val="1"/>
              <c:layout>
                <c:manualLayout>
                  <c:x val="-1.5431858827521636E-3"/>
                  <c:y val="0.1061094663497528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5BD-4F09-BF63-59A92ED3055A}"/>
                </c:ext>
              </c:extLst>
            </c:dLbl>
            <c:dLbl>
              <c:idx val="2"/>
              <c:layout>
                <c:manualLayout>
                  <c:x val="-1.5431858827521178E-3"/>
                  <c:y val="0.113250609403711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5BD-4F09-BF63-59A92ED3055A}"/>
                </c:ext>
              </c:extLst>
            </c:dLbl>
            <c:dLbl>
              <c:idx val="3"/>
              <c:layout>
                <c:manualLayout>
                  <c:x val="-4.9989697005361298E-3"/>
                  <c:y val="0.11975341892464361"/>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6.819834573464878E-2"/>
                      <c:h val="0.10877032725346245"/>
                    </c:manualLayout>
                  </c15:layout>
                </c:ext>
                <c:ext xmlns:c16="http://schemas.microsoft.com/office/drawing/2014/chart" uri="{C3380CC4-5D6E-409C-BE32-E72D297353CC}">
                  <c16:uniqueId val="{00000003-D5BD-4F09-BF63-59A92ED3055A}"/>
                </c:ext>
              </c:extLst>
            </c:dLbl>
            <c:dLbl>
              <c:idx val="4"/>
              <c:layout>
                <c:manualLayout>
                  <c:x val="-1.5431858827522095E-3"/>
                  <c:y val="0.1321207044334823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5BD-4F09-BF63-59A92ED3055A}"/>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Overall Mean</c:v>
                </c:pt>
                <c:pt idx="1">
                  <c:v>Instructor</c:v>
                </c:pt>
                <c:pt idx="2">
                  <c:v>Assistant</c:v>
                </c:pt>
                <c:pt idx="3">
                  <c:v>Associate</c:v>
                </c:pt>
                <c:pt idx="4">
                  <c:v>Professor</c:v>
                </c:pt>
              </c:strCache>
            </c:strRef>
          </c:cat>
          <c:val>
            <c:numRef>
              <c:f>Sheet1!$B$2:$B$6</c:f>
              <c:numCache>
                <c:formatCode>General</c:formatCode>
                <c:ptCount val="5"/>
                <c:pt idx="0">
                  <c:v>903</c:v>
                </c:pt>
                <c:pt idx="1">
                  <c:v>1150</c:v>
                </c:pt>
                <c:pt idx="2">
                  <c:v>1057</c:v>
                </c:pt>
                <c:pt idx="3">
                  <c:v>869</c:v>
                </c:pt>
                <c:pt idx="4">
                  <c:v>693</c:v>
                </c:pt>
              </c:numCache>
            </c:numRef>
          </c:val>
          <c:extLst>
            <c:ext xmlns:c16="http://schemas.microsoft.com/office/drawing/2014/chart" uri="{C3380CC4-5D6E-409C-BE32-E72D297353CC}">
              <c16:uniqueId val="{00000005-D5BD-4F09-BF63-59A92ED3055A}"/>
            </c:ext>
          </c:extLst>
        </c:ser>
        <c:dLbls>
          <c:showLegendKey val="0"/>
          <c:showVal val="0"/>
          <c:showCatName val="0"/>
          <c:showSerName val="0"/>
          <c:showPercent val="0"/>
          <c:showBubbleSize val="0"/>
        </c:dLbls>
        <c:gapWidth val="90"/>
        <c:shape val="box"/>
        <c:axId val="479840272"/>
        <c:axId val="479840664"/>
        <c:axId val="0"/>
      </c:bar3DChart>
      <c:catAx>
        <c:axId val="4798402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9840664"/>
        <c:crosses val="autoZero"/>
        <c:auto val="1"/>
        <c:lblAlgn val="ctr"/>
        <c:lblOffset val="100"/>
        <c:noMultiLvlLbl val="0"/>
      </c:catAx>
      <c:valAx>
        <c:axId val="479840664"/>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984027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42103144566648"/>
          <c:y val="5.877756025546392E-2"/>
          <c:w val="0.88957896855433349"/>
          <c:h val="0.86070102806037851"/>
        </c:manualLayout>
      </c:layout>
      <c:lineChart>
        <c:grouping val="standard"/>
        <c:varyColors val="0"/>
        <c:ser>
          <c:idx val="0"/>
          <c:order val="0"/>
          <c:tx>
            <c:strRef>
              <c:f>Sheet1!$B$1</c:f>
              <c:strCache>
                <c:ptCount val="1"/>
                <c:pt idx="0">
                  <c:v>Mean Salary</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dLbl>
              <c:idx val="10"/>
              <c:tx>
                <c:rich>
                  <a:bodyPr/>
                  <a:lstStyle/>
                  <a:p>
                    <a:r>
                      <a:rPr lang="en-US"/>
                      <a:t>299,170</a:t>
                    </a:r>
                    <a:endParaRPr lang="en-US" dirty="0"/>
                  </a:p>
                </c:rich>
              </c:tx>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974-4D70-B45B-C82862565D3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2013</c:v>
                </c:pt>
                <c:pt idx="1">
                  <c:v>2015</c:v>
                </c:pt>
                <c:pt idx="2">
                  <c:v>2016</c:v>
                </c:pt>
                <c:pt idx="3">
                  <c:v>2017</c:v>
                </c:pt>
                <c:pt idx="4">
                  <c:v>2018</c:v>
                </c:pt>
                <c:pt idx="5">
                  <c:v>2019</c:v>
                </c:pt>
                <c:pt idx="6">
                  <c:v>2020</c:v>
                </c:pt>
                <c:pt idx="7">
                  <c:v>2021</c:v>
                </c:pt>
                <c:pt idx="8">
                  <c:v>2022</c:v>
                </c:pt>
              </c:strCache>
            </c:strRef>
          </c:cat>
          <c:val>
            <c:numRef>
              <c:f>Sheet1!$B$2:$B$10</c:f>
              <c:numCache>
                <c:formatCode>"$"#,##0</c:formatCode>
                <c:ptCount val="9"/>
                <c:pt idx="0">
                  <c:v>257903</c:v>
                </c:pt>
                <c:pt idx="1">
                  <c:v>269491</c:v>
                </c:pt>
                <c:pt idx="2">
                  <c:v>284010</c:v>
                </c:pt>
                <c:pt idx="3">
                  <c:v>293140</c:v>
                </c:pt>
                <c:pt idx="4">
                  <c:v>295488</c:v>
                </c:pt>
                <c:pt idx="5">
                  <c:v>296920</c:v>
                </c:pt>
                <c:pt idx="6">
                  <c:v>305960</c:v>
                </c:pt>
                <c:pt idx="7">
                  <c:v>316266</c:v>
                </c:pt>
                <c:pt idx="8">
                  <c:v>330282</c:v>
                </c:pt>
              </c:numCache>
            </c:numRef>
          </c:val>
          <c:smooth val="0"/>
          <c:extLst>
            <c:ext xmlns:c16="http://schemas.microsoft.com/office/drawing/2014/chart" uri="{C3380CC4-5D6E-409C-BE32-E72D297353CC}">
              <c16:uniqueId val="{00000000-4DA4-4618-9BE1-301FB802349E}"/>
            </c:ext>
          </c:extLst>
        </c:ser>
        <c:ser>
          <c:idx val="1"/>
          <c:order val="1"/>
          <c:tx>
            <c:strRef>
              <c:f>Sheet1!$C$1</c:f>
              <c:strCache>
                <c:ptCount val="1"/>
                <c:pt idx="0">
                  <c:v>Base</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dLbls>
            <c:dLbl>
              <c:idx val="0"/>
              <c:layout>
                <c:manualLayout>
                  <c:x val="-4.6230157844812748E-2"/>
                  <c:y val="5.77414765129390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C2E-4C2C-ABFC-C18BFE61777D}"/>
                </c:ext>
              </c:extLst>
            </c:dLbl>
            <c:dLbl>
              <c:idx val="1"/>
              <c:layout>
                <c:manualLayout>
                  <c:x val="-2.9825908286975965E-2"/>
                  <c:y val="6.11380339548764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C2E-4C2C-ABFC-C18BFE61777D}"/>
                </c:ext>
              </c:extLst>
            </c:dLbl>
            <c:dLbl>
              <c:idx val="2"/>
              <c:layout>
                <c:manualLayout>
                  <c:x val="-3.2808499115673559E-2"/>
                  <c:y val="5.77414765129390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C2E-4C2C-ABFC-C18BFE61777D}"/>
                </c:ext>
              </c:extLst>
            </c:dLbl>
            <c:dLbl>
              <c:idx val="3"/>
              <c:layout>
                <c:manualLayout>
                  <c:x val="-1.4912954143487983E-2"/>
                  <c:y val="5.09483616290637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C2E-4C2C-ABFC-C18BFE61777D}"/>
                </c:ext>
              </c:extLst>
            </c:dLbl>
            <c:dLbl>
              <c:idx val="4"/>
              <c:layout>
                <c:manualLayout>
                  <c:x val="-2.3860726629580772E-2"/>
                  <c:y val="4.75518041871262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C2E-4C2C-ABFC-C18BFE61777D}"/>
                </c:ext>
              </c:extLst>
            </c:dLbl>
            <c:dLbl>
              <c:idx val="5"/>
              <c:layout>
                <c:manualLayout>
                  <c:x val="-3.1317203701324764E-2"/>
                  <c:y val="4.75518041871262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588-4190-816C-8A100C923267}"/>
                </c:ext>
              </c:extLst>
            </c:dLbl>
            <c:dLbl>
              <c:idx val="6"/>
              <c:layout>
                <c:manualLayout>
                  <c:x val="-1.0439067900441587E-2"/>
                  <c:y val="3.0569016977438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588-4190-816C-8A100C92326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2013</c:v>
                </c:pt>
                <c:pt idx="1">
                  <c:v>2015</c:v>
                </c:pt>
                <c:pt idx="2">
                  <c:v>2016</c:v>
                </c:pt>
                <c:pt idx="3">
                  <c:v>2017</c:v>
                </c:pt>
                <c:pt idx="4">
                  <c:v>2018</c:v>
                </c:pt>
                <c:pt idx="5">
                  <c:v>2019</c:v>
                </c:pt>
                <c:pt idx="6">
                  <c:v>2020</c:v>
                </c:pt>
                <c:pt idx="7">
                  <c:v>2021</c:v>
                </c:pt>
                <c:pt idx="8">
                  <c:v>2022</c:v>
                </c:pt>
              </c:strCache>
            </c:strRef>
          </c:cat>
          <c:val>
            <c:numRef>
              <c:f>Sheet1!$C$2:$C$10</c:f>
              <c:numCache>
                <c:formatCode>"$"#,##0</c:formatCode>
                <c:ptCount val="9"/>
                <c:pt idx="0">
                  <c:v>223172</c:v>
                </c:pt>
                <c:pt idx="1">
                  <c:v>227134</c:v>
                </c:pt>
                <c:pt idx="2">
                  <c:v>237701</c:v>
                </c:pt>
                <c:pt idx="3">
                  <c:v>247243</c:v>
                </c:pt>
                <c:pt idx="4">
                  <c:v>244833</c:v>
                </c:pt>
                <c:pt idx="5">
                  <c:v>251334</c:v>
                </c:pt>
                <c:pt idx="6">
                  <c:v>257599</c:v>
                </c:pt>
                <c:pt idx="7">
                  <c:v>266662</c:v>
                </c:pt>
                <c:pt idx="8">
                  <c:v>274243</c:v>
                </c:pt>
              </c:numCache>
            </c:numRef>
          </c:val>
          <c:smooth val="0"/>
          <c:extLst>
            <c:ext xmlns:c16="http://schemas.microsoft.com/office/drawing/2014/chart" uri="{C3380CC4-5D6E-409C-BE32-E72D297353CC}">
              <c16:uniqueId val="{00000000-CC2E-4C2C-ABFC-C18BFE61777D}"/>
            </c:ext>
          </c:extLst>
        </c:ser>
        <c:dLbls>
          <c:showLegendKey val="0"/>
          <c:showVal val="0"/>
          <c:showCatName val="0"/>
          <c:showSerName val="0"/>
          <c:showPercent val="0"/>
          <c:showBubbleSize val="0"/>
        </c:dLbls>
        <c:smooth val="0"/>
        <c:axId val="780208952"/>
        <c:axId val="780207384"/>
      </c:lineChart>
      <c:catAx>
        <c:axId val="780208952"/>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0207384"/>
        <c:crosses val="autoZero"/>
        <c:auto val="1"/>
        <c:lblAlgn val="ctr"/>
        <c:lblOffset val="100"/>
        <c:noMultiLvlLbl val="0"/>
      </c:catAx>
      <c:valAx>
        <c:axId val="780207384"/>
        <c:scaling>
          <c:orientation val="minMax"/>
          <c:min val="200000"/>
        </c:scaling>
        <c:delete val="0"/>
        <c:axPos val="l"/>
        <c:majorGridlines>
          <c:spPr>
            <a:ln w="9525" cap="flat" cmpd="sng" algn="ctr">
              <a:solidFill>
                <a:schemeClr val="lt1">
                  <a:lumMod val="95000"/>
                  <a:alpha val="1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020895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Mean Salary</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dLbl>
              <c:idx val="9"/>
              <c:layout>
                <c:manualLayout>
                  <c:x val="-2.1212121212121324E-2"/>
                  <c:y val="-6.504065040650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0F-4A8D-9C93-16FCF2563849}"/>
                </c:ext>
              </c:extLst>
            </c:dLbl>
            <c:dLbl>
              <c:idx val="10"/>
              <c:layout>
                <c:manualLayout>
                  <c:x val="1.0936040037823461E-16"/>
                  <c:y val="3.3965574419375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46B-4BCA-BA3E-C9BCEC9ACEF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Sheet1!$A$9:$A$17</c:f>
              <c:strCache>
                <c:ptCount val="9"/>
                <c:pt idx="0">
                  <c:v>     2013</c:v>
                </c:pt>
                <c:pt idx="1">
                  <c:v>2015</c:v>
                </c:pt>
                <c:pt idx="2">
                  <c:v>2016</c:v>
                </c:pt>
                <c:pt idx="3">
                  <c:v>2017</c:v>
                </c:pt>
                <c:pt idx="4">
                  <c:v>2018</c:v>
                </c:pt>
                <c:pt idx="5">
                  <c:v>2019</c:v>
                </c:pt>
                <c:pt idx="6">
                  <c:v>2020</c:v>
                </c:pt>
                <c:pt idx="7">
                  <c:v>2021</c:v>
                </c:pt>
                <c:pt idx="8">
                  <c:v>2022</c:v>
                </c:pt>
              </c:strCache>
            </c:strRef>
          </c:cat>
          <c:val>
            <c:numRef>
              <c:f>Sheet1!$B$9:$B$17</c:f>
              <c:numCache>
                <c:formatCode>"$"#,##0</c:formatCode>
                <c:ptCount val="9"/>
                <c:pt idx="0">
                  <c:v>219862</c:v>
                </c:pt>
                <c:pt idx="1">
                  <c:v>235171</c:v>
                </c:pt>
                <c:pt idx="2">
                  <c:v>251365</c:v>
                </c:pt>
                <c:pt idx="3">
                  <c:v>256238</c:v>
                </c:pt>
                <c:pt idx="4" formatCode="&quot;$&quot;#,##0_);[Red]\(&quot;$&quot;#,##0\)">
                  <c:v>269248</c:v>
                </c:pt>
                <c:pt idx="5">
                  <c:v>257449</c:v>
                </c:pt>
                <c:pt idx="6">
                  <c:v>273843</c:v>
                </c:pt>
                <c:pt idx="7">
                  <c:v>288872</c:v>
                </c:pt>
                <c:pt idx="8" formatCode="&quot;$&quot;#,##0_);[Red]\(&quot;$&quot;#,##0\)">
                  <c:v>296600</c:v>
                </c:pt>
              </c:numCache>
            </c:numRef>
          </c:val>
          <c:smooth val="0"/>
          <c:extLst>
            <c:ext xmlns:c16="http://schemas.microsoft.com/office/drawing/2014/chart" uri="{C3380CC4-5D6E-409C-BE32-E72D297353CC}">
              <c16:uniqueId val="{00000000-4DA4-4618-9BE1-301FB802349E}"/>
            </c:ext>
          </c:extLst>
        </c:ser>
        <c:dLbls>
          <c:showLegendKey val="0"/>
          <c:showVal val="0"/>
          <c:showCatName val="0"/>
          <c:showSerName val="0"/>
          <c:showPercent val="0"/>
          <c:showBubbleSize val="0"/>
        </c:dLbls>
        <c:smooth val="0"/>
        <c:axId val="131505632"/>
        <c:axId val="131505240"/>
      </c:lineChart>
      <c:catAx>
        <c:axId val="131505632"/>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1505240"/>
        <c:crosses val="autoZero"/>
        <c:auto val="1"/>
        <c:lblAlgn val="ctr"/>
        <c:lblOffset val="100"/>
        <c:noMultiLvlLbl val="0"/>
      </c:catAx>
      <c:valAx>
        <c:axId val="131505240"/>
        <c:scaling>
          <c:orientation val="minMax"/>
          <c:min val="150000"/>
        </c:scaling>
        <c:delete val="0"/>
        <c:axPos val="l"/>
        <c:majorGridlines>
          <c:spPr>
            <a:ln w="9525" cap="flat" cmpd="sng" algn="ctr">
              <a:solidFill>
                <a:schemeClr val="lt1">
                  <a:lumMod val="95000"/>
                  <a:alpha val="1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150563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Mean Salary by Rank</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Sheet1!$F$1</c:f>
              <c:strCache>
                <c:ptCount val="1"/>
                <c:pt idx="0">
                  <c:v>2018</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Asst Prof</c:v>
                </c:pt>
                <c:pt idx="2">
                  <c:v>Associate</c:v>
                </c:pt>
                <c:pt idx="3">
                  <c:v>Professor</c:v>
                </c:pt>
              </c:strCache>
            </c:strRef>
          </c:cat>
          <c:val>
            <c:numRef>
              <c:f>Sheet1!$F$2:$F$5</c:f>
              <c:numCache>
                <c:formatCode>"$"#,##0</c:formatCode>
                <c:ptCount val="4"/>
                <c:pt idx="0">
                  <c:v>270062</c:v>
                </c:pt>
                <c:pt idx="1">
                  <c:v>279733</c:v>
                </c:pt>
                <c:pt idx="2">
                  <c:v>311290</c:v>
                </c:pt>
                <c:pt idx="3">
                  <c:v>342666</c:v>
                </c:pt>
              </c:numCache>
            </c:numRef>
          </c:val>
          <c:extLst>
            <c:ext xmlns:c16="http://schemas.microsoft.com/office/drawing/2014/chart" uri="{C3380CC4-5D6E-409C-BE32-E72D297353CC}">
              <c16:uniqueId val="{00000000-0041-4E70-9BDD-08A672DAB618}"/>
            </c:ext>
          </c:extLst>
        </c:ser>
        <c:ser>
          <c:idx val="1"/>
          <c:order val="1"/>
          <c:tx>
            <c:strRef>
              <c:f>Sheet1!$G$1</c:f>
              <c:strCache>
                <c:ptCount val="1"/>
                <c:pt idx="0">
                  <c:v>2019</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Asst Prof</c:v>
                </c:pt>
                <c:pt idx="2">
                  <c:v>Associate</c:v>
                </c:pt>
                <c:pt idx="3">
                  <c:v>Professor</c:v>
                </c:pt>
              </c:strCache>
            </c:strRef>
          </c:cat>
          <c:val>
            <c:numRef>
              <c:f>Sheet1!$G$2:$G$5</c:f>
              <c:numCache>
                <c:formatCode>"$"#,##0</c:formatCode>
                <c:ptCount val="4"/>
                <c:pt idx="0">
                  <c:v>238809</c:v>
                </c:pt>
                <c:pt idx="1">
                  <c:v>282969</c:v>
                </c:pt>
                <c:pt idx="2">
                  <c:v>317314</c:v>
                </c:pt>
                <c:pt idx="3">
                  <c:v>350982</c:v>
                </c:pt>
              </c:numCache>
            </c:numRef>
          </c:val>
          <c:extLst>
            <c:ext xmlns:c16="http://schemas.microsoft.com/office/drawing/2014/chart" uri="{C3380CC4-5D6E-409C-BE32-E72D297353CC}">
              <c16:uniqueId val="{00000006-0041-4E70-9BDD-08A672DAB618}"/>
            </c:ext>
          </c:extLst>
        </c:ser>
        <c:ser>
          <c:idx val="2"/>
          <c:order val="2"/>
          <c:tx>
            <c:strRef>
              <c:f>Sheet1!$H$1</c:f>
              <c:strCache>
                <c:ptCount val="1"/>
                <c:pt idx="0">
                  <c:v>2020</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Asst Prof</c:v>
                </c:pt>
                <c:pt idx="2">
                  <c:v>Associate</c:v>
                </c:pt>
                <c:pt idx="3">
                  <c:v>Professor</c:v>
                </c:pt>
              </c:strCache>
            </c:strRef>
          </c:cat>
          <c:val>
            <c:numRef>
              <c:f>Sheet1!$H$2:$H$5</c:f>
              <c:numCache>
                <c:formatCode>"$"#,##0</c:formatCode>
                <c:ptCount val="4"/>
                <c:pt idx="0">
                  <c:v>260857</c:v>
                </c:pt>
                <c:pt idx="1">
                  <c:v>289273</c:v>
                </c:pt>
                <c:pt idx="2">
                  <c:v>323126</c:v>
                </c:pt>
                <c:pt idx="3">
                  <c:v>363144</c:v>
                </c:pt>
              </c:numCache>
            </c:numRef>
          </c:val>
          <c:extLst>
            <c:ext xmlns:c16="http://schemas.microsoft.com/office/drawing/2014/chart" uri="{C3380CC4-5D6E-409C-BE32-E72D297353CC}">
              <c16:uniqueId val="{00000004-AE7E-4A8B-9D51-2FE809305D4F}"/>
            </c:ext>
          </c:extLst>
        </c:ser>
        <c:ser>
          <c:idx val="3"/>
          <c:order val="3"/>
          <c:tx>
            <c:strRef>
              <c:f>Sheet1!$I$1</c:f>
              <c:strCache>
                <c:ptCount val="1"/>
                <c:pt idx="0">
                  <c:v>2021</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Asst Prof</c:v>
                </c:pt>
                <c:pt idx="2">
                  <c:v>Associate</c:v>
                </c:pt>
                <c:pt idx="3">
                  <c:v>Professor</c:v>
                </c:pt>
              </c:strCache>
            </c:strRef>
          </c:cat>
          <c:val>
            <c:numRef>
              <c:f>Sheet1!$I$2:$I$5</c:f>
              <c:numCache>
                <c:formatCode>"$"#,##0</c:formatCode>
                <c:ptCount val="4"/>
                <c:pt idx="0">
                  <c:v>285365</c:v>
                </c:pt>
                <c:pt idx="1">
                  <c:v>301931</c:v>
                </c:pt>
                <c:pt idx="2">
                  <c:v>333913</c:v>
                </c:pt>
                <c:pt idx="3">
                  <c:v>370606</c:v>
                </c:pt>
              </c:numCache>
            </c:numRef>
          </c:val>
          <c:extLst>
            <c:ext xmlns:c16="http://schemas.microsoft.com/office/drawing/2014/chart" uri="{C3380CC4-5D6E-409C-BE32-E72D297353CC}">
              <c16:uniqueId val="{00000000-C0B4-4A1E-A247-8964B0F8FE4E}"/>
            </c:ext>
          </c:extLst>
        </c:ser>
        <c:ser>
          <c:idx val="4"/>
          <c:order val="4"/>
          <c:tx>
            <c:strRef>
              <c:f>Sheet1!$J$1</c:f>
              <c:strCache>
                <c:ptCount val="1"/>
                <c:pt idx="0">
                  <c:v>2022</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Sheet1!$A$2:$A$5</c:f>
              <c:strCache>
                <c:ptCount val="4"/>
                <c:pt idx="0">
                  <c:v>Instructor</c:v>
                </c:pt>
                <c:pt idx="1">
                  <c:v>Asst Prof</c:v>
                </c:pt>
                <c:pt idx="2">
                  <c:v>Associate</c:v>
                </c:pt>
                <c:pt idx="3">
                  <c:v>Professor</c:v>
                </c:pt>
              </c:strCache>
            </c:strRef>
          </c:cat>
          <c:val>
            <c:numRef>
              <c:f>Sheet1!$J$2:$J$5</c:f>
              <c:numCache>
                <c:formatCode>"$"#,##0</c:formatCode>
                <c:ptCount val="4"/>
                <c:pt idx="0">
                  <c:v>285076</c:v>
                </c:pt>
                <c:pt idx="1">
                  <c:v>316091</c:v>
                </c:pt>
                <c:pt idx="2">
                  <c:v>349448</c:v>
                </c:pt>
                <c:pt idx="3">
                  <c:v>380826</c:v>
                </c:pt>
              </c:numCache>
            </c:numRef>
          </c:val>
          <c:extLst>
            <c:ext xmlns:c16="http://schemas.microsoft.com/office/drawing/2014/chart" uri="{C3380CC4-5D6E-409C-BE32-E72D297353CC}">
              <c16:uniqueId val="{00000000-D06E-4311-B3F4-3337346B7181}"/>
            </c:ext>
          </c:extLst>
        </c:ser>
        <c:dLbls>
          <c:showLegendKey val="0"/>
          <c:showVal val="0"/>
          <c:showCatName val="0"/>
          <c:showSerName val="0"/>
          <c:showPercent val="0"/>
          <c:showBubbleSize val="0"/>
        </c:dLbls>
        <c:gapWidth val="100"/>
        <c:shape val="box"/>
        <c:axId val="131503280"/>
        <c:axId val="131502496"/>
        <c:axId val="0"/>
      </c:bar3DChart>
      <c:catAx>
        <c:axId val="1315032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1502496"/>
        <c:crosses val="autoZero"/>
        <c:auto val="1"/>
        <c:lblAlgn val="ctr"/>
        <c:lblOffset val="100"/>
        <c:noMultiLvlLbl val="0"/>
      </c:catAx>
      <c:valAx>
        <c:axId val="131502496"/>
        <c:scaling>
          <c:orientation val="minMax"/>
        </c:scaling>
        <c:delete val="0"/>
        <c:axPos val="l"/>
        <c:majorGridlines>
          <c:spPr>
            <a:ln w="9525" cap="flat" cmpd="sng" algn="ctr">
              <a:solidFill>
                <a:schemeClr val="dk1">
                  <a:lumMod val="50000"/>
                  <a:lumOff val="5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1503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Total</a:t>
            </a:r>
            <a:r>
              <a:rPr lang="en-US" sz="2400" b="1" baseline="0" dirty="0"/>
              <a:t> Salary by Region</a:t>
            </a:r>
            <a:endParaRPr lang="en-US" sz="2400" b="1"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Northeast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Sheet1!$A$2:$A$8</c:f>
              <c:numCache>
                <c:formatCode>General</c:formatCode>
                <c:ptCount val="7"/>
                <c:pt idx="0">
                  <c:v>2016</c:v>
                </c:pt>
                <c:pt idx="1">
                  <c:v>2017</c:v>
                </c:pt>
                <c:pt idx="2">
                  <c:v>2018</c:v>
                </c:pt>
                <c:pt idx="3">
                  <c:v>2019</c:v>
                </c:pt>
                <c:pt idx="4">
                  <c:v>2020</c:v>
                </c:pt>
                <c:pt idx="5">
                  <c:v>2021</c:v>
                </c:pt>
                <c:pt idx="6">
                  <c:v>2022</c:v>
                </c:pt>
              </c:numCache>
            </c:numRef>
          </c:cat>
          <c:val>
            <c:numRef>
              <c:f>Sheet1!$B$2:$B$8</c:f>
              <c:numCache>
                <c:formatCode>General</c:formatCode>
                <c:ptCount val="7"/>
                <c:pt idx="0">
                  <c:v>281490</c:v>
                </c:pt>
                <c:pt idx="1">
                  <c:v>287822</c:v>
                </c:pt>
                <c:pt idx="2">
                  <c:v>297812</c:v>
                </c:pt>
                <c:pt idx="3">
                  <c:v>288873</c:v>
                </c:pt>
                <c:pt idx="4">
                  <c:v>303213</c:v>
                </c:pt>
                <c:pt idx="5">
                  <c:v>318645</c:v>
                </c:pt>
                <c:pt idx="6">
                  <c:v>328639</c:v>
                </c:pt>
              </c:numCache>
            </c:numRef>
          </c:val>
          <c:smooth val="0"/>
          <c:extLst>
            <c:ext xmlns:c16="http://schemas.microsoft.com/office/drawing/2014/chart" uri="{C3380CC4-5D6E-409C-BE32-E72D297353CC}">
              <c16:uniqueId val="{00000000-2F86-4919-A276-FCCED2D8ED4E}"/>
            </c:ext>
          </c:extLst>
        </c:ser>
        <c:dLbls>
          <c:showLegendKey val="0"/>
          <c:showVal val="0"/>
          <c:showCatName val="0"/>
          <c:showSerName val="0"/>
          <c:showPercent val="0"/>
          <c:showBubbleSize val="0"/>
        </c:dLbls>
        <c:marker val="1"/>
        <c:smooth val="0"/>
        <c:axId val="499662936"/>
        <c:axId val="499658016"/>
      </c:lineChart>
      <c:catAx>
        <c:axId val="499662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58016"/>
        <c:crosses val="autoZero"/>
        <c:auto val="1"/>
        <c:lblAlgn val="ctr"/>
        <c:lblOffset val="100"/>
        <c:noMultiLvlLbl val="0"/>
      </c:catAx>
      <c:valAx>
        <c:axId val="499658016"/>
        <c:scaling>
          <c:orientation val="minMax"/>
          <c:min val="2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62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Total</a:t>
            </a:r>
            <a:r>
              <a:rPr lang="en-US" sz="2400" b="1" baseline="0" dirty="0"/>
              <a:t> Salary by Region</a:t>
            </a:r>
            <a:endParaRPr lang="en-US" sz="2400" b="1"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Northeast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Sheet1!$A$2:$A$8</c:f>
              <c:numCache>
                <c:formatCode>General</c:formatCode>
                <c:ptCount val="7"/>
                <c:pt idx="0">
                  <c:v>2016</c:v>
                </c:pt>
                <c:pt idx="1">
                  <c:v>295569</c:v>
                </c:pt>
                <c:pt idx="2">
                  <c:v>2018</c:v>
                </c:pt>
                <c:pt idx="3">
                  <c:v>2019</c:v>
                </c:pt>
                <c:pt idx="4">
                  <c:v>2020</c:v>
                </c:pt>
                <c:pt idx="5">
                  <c:v>2021</c:v>
                </c:pt>
                <c:pt idx="6">
                  <c:v>2022</c:v>
                </c:pt>
              </c:numCache>
            </c:numRef>
          </c:cat>
          <c:val>
            <c:numRef>
              <c:f>Sheet1!$B$2:$B$8</c:f>
              <c:numCache>
                <c:formatCode>General</c:formatCode>
                <c:ptCount val="7"/>
                <c:pt idx="0">
                  <c:v>281490</c:v>
                </c:pt>
                <c:pt idx="1">
                  <c:v>287822</c:v>
                </c:pt>
                <c:pt idx="2">
                  <c:v>297812</c:v>
                </c:pt>
                <c:pt idx="3">
                  <c:v>288873</c:v>
                </c:pt>
                <c:pt idx="4">
                  <c:v>303213</c:v>
                </c:pt>
                <c:pt idx="5">
                  <c:v>318645</c:v>
                </c:pt>
                <c:pt idx="6">
                  <c:v>328639</c:v>
                </c:pt>
              </c:numCache>
            </c:numRef>
          </c:val>
          <c:smooth val="0"/>
          <c:extLst>
            <c:ext xmlns:c16="http://schemas.microsoft.com/office/drawing/2014/chart" uri="{C3380CC4-5D6E-409C-BE32-E72D297353CC}">
              <c16:uniqueId val="{00000000-2F86-4919-A276-FCCED2D8ED4E}"/>
            </c:ext>
          </c:extLst>
        </c:ser>
        <c:ser>
          <c:idx val="1"/>
          <c:order val="1"/>
          <c:tx>
            <c:strRef>
              <c:f>Sheet1!$C$1</c:f>
              <c:strCache>
                <c:ptCount val="1"/>
                <c:pt idx="0">
                  <c:v>South</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Sheet1!$A$2:$A$8</c:f>
              <c:numCache>
                <c:formatCode>General</c:formatCode>
                <c:ptCount val="7"/>
                <c:pt idx="0">
                  <c:v>2016</c:v>
                </c:pt>
                <c:pt idx="1">
                  <c:v>295569</c:v>
                </c:pt>
                <c:pt idx="2">
                  <c:v>2018</c:v>
                </c:pt>
                <c:pt idx="3">
                  <c:v>2019</c:v>
                </c:pt>
                <c:pt idx="4">
                  <c:v>2020</c:v>
                </c:pt>
                <c:pt idx="5">
                  <c:v>2021</c:v>
                </c:pt>
                <c:pt idx="6">
                  <c:v>2022</c:v>
                </c:pt>
              </c:numCache>
            </c:numRef>
          </c:cat>
          <c:val>
            <c:numRef>
              <c:f>Sheet1!$C$2:$C$8</c:f>
              <c:numCache>
                <c:formatCode>General</c:formatCode>
                <c:ptCount val="7"/>
                <c:pt idx="0">
                  <c:v>286422</c:v>
                </c:pt>
                <c:pt idx="1">
                  <c:v>289528</c:v>
                </c:pt>
                <c:pt idx="2">
                  <c:v>293344</c:v>
                </c:pt>
                <c:pt idx="3">
                  <c:v>284139</c:v>
                </c:pt>
                <c:pt idx="4">
                  <c:v>303181</c:v>
                </c:pt>
                <c:pt idx="5">
                  <c:v>305285</c:v>
                </c:pt>
                <c:pt idx="6">
                  <c:v>322327</c:v>
                </c:pt>
              </c:numCache>
            </c:numRef>
          </c:val>
          <c:smooth val="0"/>
          <c:extLst>
            <c:ext xmlns:c16="http://schemas.microsoft.com/office/drawing/2014/chart" uri="{C3380CC4-5D6E-409C-BE32-E72D297353CC}">
              <c16:uniqueId val="{00000001-2F86-4919-A276-FCCED2D8ED4E}"/>
            </c:ext>
          </c:extLst>
        </c:ser>
        <c:dLbls>
          <c:showLegendKey val="0"/>
          <c:showVal val="0"/>
          <c:showCatName val="0"/>
          <c:showSerName val="0"/>
          <c:showPercent val="0"/>
          <c:showBubbleSize val="0"/>
        </c:dLbls>
        <c:marker val="1"/>
        <c:smooth val="0"/>
        <c:axId val="499662936"/>
        <c:axId val="499658016"/>
      </c:lineChart>
      <c:catAx>
        <c:axId val="499662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58016"/>
        <c:crosses val="autoZero"/>
        <c:auto val="1"/>
        <c:lblAlgn val="ctr"/>
        <c:lblOffset val="100"/>
        <c:noMultiLvlLbl val="0"/>
      </c:catAx>
      <c:valAx>
        <c:axId val="499658016"/>
        <c:scaling>
          <c:orientation val="minMax"/>
          <c:min val="2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62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Total</a:t>
            </a:r>
            <a:r>
              <a:rPr lang="en-US" sz="2400" b="1" baseline="0" dirty="0"/>
              <a:t> Salary by Region</a:t>
            </a:r>
            <a:endParaRPr lang="en-US" sz="2400" b="1"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Northeast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Sheet1!$A$2:$A$8</c:f>
              <c:numCache>
                <c:formatCode>General</c:formatCode>
                <c:ptCount val="7"/>
                <c:pt idx="0">
                  <c:v>2016</c:v>
                </c:pt>
                <c:pt idx="1">
                  <c:v>295569</c:v>
                </c:pt>
                <c:pt idx="2">
                  <c:v>2018</c:v>
                </c:pt>
                <c:pt idx="3">
                  <c:v>2019</c:v>
                </c:pt>
                <c:pt idx="4">
                  <c:v>2020</c:v>
                </c:pt>
                <c:pt idx="5">
                  <c:v>2021</c:v>
                </c:pt>
                <c:pt idx="6">
                  <c:v>2022</c:v>
                </c:pt>
              </c:numCache>
            </c:numRef>
          </c:cat>
          <c:val>
            <c:numRef>
              <c:f>Sheet1!$B$2:$B$8</c:f>
              <c:numCache>
                <c:formatCode>General</c:formatCode>
                <c:ptCount val="7"/>
                <c:pt idx="0">
                  <c:v>281490</c:v>
                </c:pt>
                <c:pt idx="1">
                  <c:v>287822</c:v>
                </c:pt>
                <c:pt idx="2">
                  <c:v>297812</c:v>
                </c:pt>
                <c:pt idx="3">
                  <c:v>288873</c:v>
                </c:pt>
                <c:pt idx="4">
                  <c:v>303213</c:v>
                </c:pt>
                <c:pt idx="5">
                  <c:v>318645</c:v>
                </c:pt>
                <c:pt idx="6">
                  <c:v>328639</c:v>
                </c:pt>
              </c:numCache>
            </c:numRef>
          </c:val>
          <c:smooth val="0"/>
          <c:extLst>
            <c:ext xmlns:c16="http://schemas.microsoft.com/office/drawing/2014/chart" uri="{C3380CC4-5D6E-409C-BE32-E72D297353CC}">
              <c16:uniqueId val="{00000000-2F86-4919-A276-FCCED2D8ED4E}"/>
            </c:ext>
          </c:extLst>
        </c:ser>
        <c:ser>
          <c:idx val="1"/>
          <c:order val="1"/>
          <c:tx>
            <c:strRef>
              <c:f>Sheet1!$C$1</c:f>
              <c:strCache>
                <c:ptCount val="1"/>
                <c:pt idx="0">
                  <c:v>South</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Sheet1!$A$2:$A$8</c:f>
              <c:numCache>
                <c:formatCode>General</c:formatCode>
                <c:ptCount val="7"/>
                <c:pt idx="0">
                  <c:v>2016</c:v>
                </c:pt>
                <c:pt idx="1">
                  <c:v>295569</c:v>
                </c:pt>
                <c:pt idx="2">
                  <c:v>2018</c:v>
                </c:pt>
                <c:pt idx="3">
                  <c:v>2019</c:v>
                </c:pt>
                <c:pt idx="4">
                  <c:v>2020</c:v>
                </c:pt>
                <c:pt idx="5">
                  <c:v>2021</c:v>
                </c:pt>
                <c:pt idx="6">
                  <c:v>2022</c:v>
                </c:pt>
              </c:numCache>
            </c:numRef>
          </c:cat>
          <c:val>
            <c:numRef>
              <c:f>Sheet1!$C$2:$C$8</c:f>
              <c:numCache>
                <c:formatCode>General</c:formatCode>
                <c:ptCount val="7"/>
                <c:pt idx="0">
                  <c:v>286422</c:v>
                </c:pt>
                <c:pt idx="1">
                  <c:v>289528</c:v>
                </c:pt>
                <c:pt idx="2">
                  <c:v>293344</c:v>
                </c:pt>
                <c:pt idx="3">
                  <c:v>284139</c:v>
                </c:pt>
                <c:pt idx="4">
                  <c:v>303181</c:v>
                </c:pt>
                <c:pt idx="5">
                  <c:v>305285</c:v>
                </c:pt>
                <c:pt idx="6">
                  <c:v>322327</c:v>
                </c:pt>
              </c:numCache>
            </c:numRef>
          </c:val>
          <c:smooth val="0"/>
          <c:extLst>
            <c:ext xmlns:c16="http://schemas.microsoft.com/office/drawing/2014/chart" uri="{C3380CC4-5D6E-409C-BE32-E72D297353CC}">
              <c16:uniqueId val="{00000001-2F86-4919-A276-FCCED2D8ED4E}"/>
            </c:ext>
          </c:extLst>
        </c:ser>
        <c:ser>
          <c:idx val="2"/>
          <c:order val="2"/>
          <c:tx>
            <c:strRef>
              <c:f>Sheet1!$D$1</c:f>
              <c:strCache>
                <c:ptCount val="1"/>
                <c:pt idx="0">
                  <c:v>Midwest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Sheet1!$A$2:$A$8</c:f>
              <c:numCache>
                <c:formatCode>General</c:formatCode>
                <c:ptCount val="7"/>
                <c:pt idx="0">
                  <c:v>2016</c:v>
                </c:pt>
                <c:pt idx="1">
                  <c:v>295569</c:v>
                </c:pt>
                <c:pt idx="2">
                  <c:v>2018</c:v>
                </c:pt>
                <c:pt idx="3">
                  <c:v>2019</c:v>
                </c:pt>
                <c:pt idx="4">
                  <c:v>2020</c:v>
                </c:pt>
                <c:pt idx="5">
                  <c:v>2021</c:v>
                </c:pt>
                <c:pt idx="6">
                  <c:v>2022</c:v>
                </c:pt>
              </c:numCache>
            </c:numRef>
          </c:cat>
          <c:val>
            <c:numRef>
              <c:f>Sheet1!$D$2:$D$8</c:f>
              <c:numCache>
                <c:formatCode>General</c:formatCode>
                <c:ptCount val="7"/>
                <c:pt idx="0">
                  <c:v>290313</c:v>
                </c:pt>
                <c:pt idx="1">
                  <c:v>307022</c:v>
                </c:pt>
                <c:pt idx="2">
                  <c:v>300780</c:v>
                </c:pt>
                <c:pt idx="3">
                  <c:v>313966</c:v>
                </c:pt>
                <c:pt idx="4">
                  <c:v>315115</c:v>
                </c:pt>
                <c:pt idx="5">
                  <c:v>316552</c:v>
                </c:pt>
                <c:pt idx="6">
                  <c:v>338354</c:v>
                </c:pt>
              </c:numCache>
            </c:numRef>
          </c:val>
          <c:smooth val="0"/>
          <c:extLst>
            <c:ext xmlns:c16="http://schemas.microsoft.com/office/drawing/2014/chart" uri="{C3380CC4-5D6E-409C-BE32-E72D297353CC}">
              <c16:uniqueId val="{00000002-2F86-4919-A276-FCCED2D8ED4E}"/>
            </c:ext>
          </c:extLst>
        </c:ser>
        <c:dLbls>
          <c:showLegendKey val="0"/>
          <c:showVal val="0"/>
          <c:showCatName val="0"/>
          <c:showSerName val="0"/>
          <c:showPercent val="0"/>
          <c:showBubbleSize val="0"/>
        </c:dLbls>
        <c:marker val="1"/>
        <c:smooth val="0"/>
        <c:axId val="499662936"/>
        <c:axId val="499658016"/>
      </c:lineChart>
      <c:catAx>
        <c:axId val="499662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58016"/>
        <c:crosses val="autoZero"/>
        <c:auto val="1"/>
        <c:lblAlgn val="ctr"/>
        <c:lblOffset val="100"/>
        <c:noMultiLvlLbl val="0"/>
      </c:catAx>
      <c:valAx>
        <c:axId val="499658016"/>
        <c:scaling>
          <c:orientation val="minMax"/>
          <c:min val="2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62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Total</a:t>
            </a:r>
            <a:r>
              <a:rPr lang="en-US" sz="2400" b="1" baseline="0" dirty="0"/>
              <a:t> Salary by Region</a:t>
            </a:r>
            <a:endParaRPr lang="en-US" sz="2400" b="1"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Northeast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Sheet1!$A$2:$A$8</c:f>
              <c:numCache>
                <c:formatCode>General</c:formatCode>
                <c:ptCount val="7"/>
                <c:pt idx="0">
                  <c:v>2016</c:v>
                </c:pt>
                <c:pt idx="1">
                  <c:v>295569</c:v>
                </c:pt>
                <c:pt idx="2">
                  <c:v>2018</c:v>
                </c:pt>
                <c:pt idx="3">
                  <c:v>2019</c:v>
                </c:pt>
                <c:pt idx="4">
                  <c:v>2020</c:v>
                </c:pt>
                <c:pt idx="5">
                  <c:v>2021</c:v>
                </c:pt>
                <c:pt idx="6">
                  <c:v>2022</c:v>
                </c:pt>
              </c:numCache>
            </c:numRef>
          </c:cat>
          <c:val>
            <c:numRef>
              <c:f>Sheet1!$B$2:$B$8</c:f>
              <c:numCache>
                <c:formatCode>General</c:formatCode>
                <c:ptCount val="7"/>
                <c:pt idx="0">
                  <c:v>281490</c:v>
                </c:pt>
                <c:pt idx="1">
                  <c:v>287822</c:v>
                </c:pt>
                <c:pt idx="2">
                  <c:v>297812</c:v>
                </c:pt>
                <c:pt idx="3">
                  <c:v>288873</c:v>
                </c:pt>
                <c:pt idx="4">
                  <c:v>303213</c:v>
                </c:pt>
                <c:pt idx="5">
                  <c:v>318645</c:v>
                </c:pt>
                <c:pt idx="6">
                  <c:v>328639</c:v>
                </c:pt>
              </c:numCache>
            </c:numRef>
          </c:val>
          <c:smooth val="0"/>
          <c:extLst>
            <c:ext xmlns:c16="http://schemas.microsoft.com/office/drawing/2014/chart" uri="{C3380CC4-5D6E-409C-BE32-E72D297353CC}">
              <c16:uniqueId val="{00000000-2F86-4919-A276-FCCED2D8ED4E}"/>
            </c:ext>
          </c:extLst>
        </c:ser>
        <c:ser>
          <c:idx val="1"/>
          <c:order val="1"/>
          <c:tx>
            <c:strRef>
              <c:f>Sheet1!$C$1</c:f>
              <c:strCache>
                <c:ptCount val="1"/>
                <c:pt idx="0">
                  <c:v>South</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Sheet1!$A$2:$A$8</c:f>
              <c:numCache>
                <c:formatCode>General</c:formatCode>
                <c:ptCount val="7"/>
                <c:pt idx="0">
                  <c:v>2016</c:v>
                </c:pt>
                <c:pt idx="1">
                  <c:v>295569</c:v>
                </c:pt>
                <c:pt idx="2">
                  <c:v>2018</c:v>
                </c:pt>
                <c:pt idx="3">
                  <c:v>2019</c:v>
                </c:pt>
                <c:pt idx="4">
                  <c:v>2020</c:v>
                </c:pt>
                <c:pt idx="5">
                  <c:v>2021</c:v>
                </c:pt>
                <c:pt idx="6">
                  <c:v>2022</c:v>
                </c:pt>
              </c:numCache>
            </c:numRef>
          </c:cat>
          <c:val>
            <c:numRef>
              <c:f>Sheet1!$C$2:$C$8</c:f>
              <c:numCache>
                <c:formatCode>General</c:formatCode>
                <c:ptCount val="7"/>
                <c:pt idx="0">
                  <c:v>286422</c:v>
                </c:pt>
                <c:pt idx="1">
                  <c:v>289528</c:v>
                </c:pt>
                <c:pt idx="2">
                  <c:v>293344</c:v>
                </c:pt>
                <c:pt idx="3">
                  <c:v>284139</c:v>
                </c:pt>
                <c:pt idx="4">
                  <c:v>303181</c:v>
                </c:pt>
                <c:pt idx="5">
                  <c:v>305285</c:v>
                </c:pt>
                <c:pt idx="6">
                  <c:v>322327</c:v>
                </c:pt>
              </c:numCache>
            </c:numRef>
          </c:val>
          <c:smooth val="0"/>
          <c:extLst>
            <c:ext xmlns:c16="http://schemas.microsoft.com/office/drawing/2014/chart" uri="{C3380CC4-5D6E-409C-BE32-E72D297353CC}">
              <c16:uniqueId val="{00000001-2F86-4919-A276-FCCED2D8ED4E}"/>
            </c:ext>
          </c:extLst>
        </c:ser>
        <c:ser>
          <c:idx val="2"/>
          <c:order val="2"/>
          <c:tx>
            <c:strRef>
              <c:f>Sheet1!$D$1</c:f>
              <c:strCache>
                <c:ptCount val="1"/>
                <c:pt idx="0">
                  <c:v>Midwest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Sheet1!$A$2:$A$8</c:f>
              <c:numCache>
                <c:formatCode>General</c:formatCode>
                <c:ptCount val="7"/>
                <c:pt idx="0">
                  <c:v>2016</c:v>
                </c:pt>
                <c:pt idx="1">
                  <c:v>295569</c:v>
                </c:pt>
                <c:pt idx="2">
                  <c:v>2018</c:v>
                </c:pt>
                <c:pt idx="3">
                  <c:v>2019</c:v>
                </c:pt>
                <c:pt idx="4">
                  <c:v>2020</c:v>
                </c:pt>
                <c:pt idx="5">
                  <c:v>2021</c:v>
                </c:pt>
                <c:pt idx="6">
                  <c:v>2022</c:v>
                </c:pt>
              </c:numCache>
            </c:numRef>
          </c:cat>
          <c:val>
            <c:numRef>
              <c:f>Sheet1!$D$2:$D$8</c:f>
              <c:numCache>
                <c:formatCode>General</c:formatCode>
                <c:ptCount val="7"/>
                <c:pt idx="0">
                  <c:v>290313</c:v>
                </c:pt>
                <c:pt idx="1">
                  <c:v>307022</c:v>
                </c:pt>
                <c:pt idx="2">
                  <c:v>300780</c:v>
                </c:pt>
                <c:pt idx="3">
                  <c:v>313966</c:v>
                </c:pt>
                <c:pt idx="4">
                  <c:v>315115</c:v>
                </c:pt>
                <c:pt idx="5">
                  <c:v>316552</c:v>
                </c:pt>
                <c:pt idx="6">
                  <c:v>338354</c:v>
                </c:pt>
              </c:numCache>
            </c:numRef>
          </c:val>
          <c:smooth val="0"/>
          <c:extLst>
            <c:ext xmlns:c16="http://schemas.microsoft.com/office/drawing/2014/chart" uri="{C3380CC4-5D6E-409C-BE32-E72D297353CC}">
              <c16:uniqueId val="{00000002-2F86-4919-A276-FCCED2D8ED4E}"/>
            </c:ext>
          </c:extLst>
        </c:ser>
        <c:ser>
          <c:idx val="3"/>
          <c:order val="3"/>
          <c:tx>
            <c:strRef>
              <c:f>Sheet1!$E$1</c:f>
              <c:strCache>
                <c:ptCount val="1"/>
                <c:pt idx="0">
                  <c:v>West</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Sheet1!$A$2:$A$8</c:f>
              <c:numCache>
                <c:formatCode>General</c:formatCode>
                <c:ptCount val="7"/>
                <c:pt idx="0">
                  <c:v>2016</c:v>
                </c:pt>
                <c:pt idx="1">
                  <c:v>295569</c:v>
                </c:pt>
                <c:pt idx="2">
                  <c:v>2018</c:v>
                </c:pt>
                <c:pt idx="3">
                  <c:v>2019</c:v>
                </c:pt>
                <c:pt idx="4">
                  <c:v>2020</c:v>
                </c:pt>
                <c:pt idx="5">
                  <c:v>2021</c:v>
                </c:pt>
                <c:pt idx="6">
                  <c:v>2022</c:v>
                </c:pt>
              </c:numCache>
            </c:numRef>
          </c:cat>
          <c:val>
            <c:numRef>
              <c:f>Sheet1!$E$2:$E$8</c:f>
              <c:numCache>
                <c:formatCode>General</c:formatCode>
                <c:ptCount val="7"/>
                <c:pt idx="0">
                  <c:v>278583</c:v>
                </c:pt>
                <c:pt idx="1">
                  <c:v>295569</c:v>
                </c:pt>
                <c:pt idx="2">
                  <c:v>289143</c:v>
                </c:pt>
                <c:pt idx="3">
                  <c:v>311832</c:v>
                </c:pt>
                <c:pt idx="4">
                  <c:v>341335</c:v>
                </c:pt>
                <c:pt idx="5">
                  <c:v>331194</c:v>
                </c:pt>
                <c:pt idx="6">
                  <c:v>338233</c:v>
                </c:pt>
              </c:numCache>
            </c:numRef>
          </c:val>
          <c:smooth val="0"/>
          <c:extLst>
            <c:ext xmlns:c16="http://schemas.microsoft.com/office/drawing/2014/chart" uri="{C3380CC4-5D6E-409C-BE32-E72D297353CC}">
              <c16:uniqueId val="{00000003-2F86-4919-A276-FCCED2D8ED4E}"/>
            </c:ext>
          </c:extLst>
        </c:ser>
        <c:dLbls>
          <c:showLegendKey val="0"/>
          <c:showVal val="0"/>
          <c:showCatName val="0"/>
          <c:showSerName val="0"/>
          <c:showPercent val="0"/>
          <c:showBubbleSize val="0"/>
        </c:dLbls>
        <c:marker val="1"/>
        <c:smooth val="0"/>
        <c:axId val="499662936"/>
        <c:axId val="499658016"/>
      </c:lineChart>
      <c:catAx>
        <c:axId val="499662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58016"/>
        <c:crosses val="autoZero"/>
        <c:auto val="1"/>
        <c:lblAlgn val="ctr"/>
        <c:lblOffset val="100"/>
        <c:noMultiLvlLbl val="0"/>
      </c:catAx>
      <c:valAx>
        <c:axId val="499658016"/>
        <c:scaling>
          <c:orientation val="minMax"/>
          <c:min val="2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62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400" dirty="0"/>
              <a:t>Faculty Compensation Plans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Compensation</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5"/>
            <c:invertIfNegative val="0"/>
            <c:bubble3D val="0"/>
            <c:spPr>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17B6-4637-8E4D-71738276DAAE}"/>
              </c:ext>
            </c:extLst>
          </c:dPt>
          <c:dLbls>
            <c:dLbl>
              <c:idx val="0"/>
              <c:layout>
                <c:manualLayout>
                  <c:x val="1.697530864197528E-2"/>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7B6-4637-8E4D-71738276DAAE}"/>
                </c:ext>
              </c:extLst>
            </c:dLbl>
            <c:dLbl>
              <c:idx val="1"/>
              <c:layout>
                <c:manualLayout>
                  <c:x val="1.5432098765432098E-2"/>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7B6-4637-8E4D-71738276DAAE}"/>
                </c:ext>
              </c:extLst>
            </c:dLbl>
            <c:dLbl>
              <c:idx val="2"/>
              <c:layout>
                <c:manualLayout>
                  <c:x val="2.7777777777777721E-2"/>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7B6-4637-8E4D-71738276DAAE}"/>
                </c:ext>
              </c:extLst>
            </c:dLbl>
            <c:dLbl>
              <c:idx val="3"/>
              <c:layout>
                <c:manualLayout>
                  <c:x val="1.8518518518518517E-2"/>
                  <c:y val="-3.92844572525228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7B6-4637-8E4D-71738276DAAE}"/>
                </c:ext>
              </c:extLst>
            </c:dLbl>
            <c:dLbl>
              <c:idx val="4"/>
              <c:layout>
                <c:manualLayout>
                  <c:x val="2.0061728395061616E-2"/>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7B6-4637-8E4D-71738276DAAE}"/>
                </c:ext>
              </c:extLst>
            </c:dLbl>
            <c:dLbl>
              <c:idx val="5"/>
              <c:layout>
                <c:manualLayout>
                  <c:x val="1.3888888888888888E-2"/>
                  <c:y val="-2.24482612871559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B6-4637-8E4D-71738276DAA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Overall Mean</c:v>
                </c:pt>
                <c:pt idx="1">
                  <c:v>Single Component</c:v>
                </c:pt>
                <c:pt idx="2">
                  <c:v>Two Component</c:v>
                </c:pt>
                <c:pt idx="3">
                  <c:v>Three Component</c:v>
                </c:pt>
                <c:pt idx="4">
                  <c:v>Four Component</c:v>
                </c:pt>
              </c:strCache>
            </c:strRef>
          </c:cat>
          <c:val>
            <c:numRef>
              <c:f>Sheet1!$B$2:$B$6</c:f>
              <c:numCache>
                <c:formatCode>"$"#,##0</c:formatCode>
                <c:ptCount val="5"/>
                <c:pt idx="0">
                  <c:v>330282</c:v>
                </c:pt>
                <c:pt idx="1">
                  <c:v>293984</c:v>
                </c:pt>
                <c:pt idx="2">
                  <c:v>311560</c:v>
                </c:pt>
                <c:pt idx="3">
                  <c:v>335022</c:v>
                </c:pt>
                <c:pt idx="4">
                  <c:v>348750</c:v>
                </c:pt>
              </c:numCache>
            </c:numRef>
          </c:val>
          <c:extLst>
            <c:ext xmlns:c16="http://schemas.microsoft.com/office/drawing/2014/chart" uri="{C3380CC4-5D6E-409C-BE32-E72D297353CC}">
              <c16:uniqueId val="{00000007-17B6-4637-8E4D-71738276DAAE}"/>
            </c:ext>
          </c:extLst>
        </c:ser>
        <c:dLbls>
          <c:showLegendKey val="0"/>
          <c:showVal val="0"/>
          <c:showCatName val="0"/>
          <c:showSerName val="0"/>
          <c:showPercent val="0"/>
          <c:showBubbleSize val="0"/>
        </c:dLbls>
        <c:gapWidth val="60"/>
        <c:shape val="box"/>
        <c:axId val="480345632"/>
        <c:axId val="480346024"/>
        <c:axId val="0"/>
      </c:bar3DChart>
      <c:catAx>
        <c:axId val="4803456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en-US"/>
          </a:p>
        </c:txPr>
        <c:crossAx val="480346024"/>
        <c:crosses val="autoZero"/>
        <c:auto val="1"/>
        <c:lblAlgn val="ctr"/>
        <c:lblOffset val="100"/>
        <c:noMultiLvlLbl val="0"/>
      </c:catAx>
      <c:valAx>
        <c:axId val="480346024"/>
        <c:scaling>
          <c:orientation val="minMax"/>
          <c:min val="200000"/>
        </c:scaling>
        <c:delete val="0"/>
        <c:axPos val="l"/>
        <c:majorGridlines>
          <c:spPr>
            <a:ln w="9525" cap="flat" cmpd="sng" algn="ctr">
              <a:solidFill>
                <a:schemeClr val="dk1">
                  <a:lumMod val="50000"/>
                  <a:lumOff val="5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8034563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400" dirty="0"/>
              <a:t>Faculty Compensation</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Compensation</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5"/>
            <c:invertIfNegative val="0"/>
            <c:bubble3D val="0"/>
            <c:spPr>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0CF0-4285-8119-5F4138DA2C9D}"/>
              </c:ext>
            </c:extLst>
          </c:dPt>
          <c:dLbls>
            <c:dLbl>
              <c:idx val="0"/>
              <c:layout>
                <c:manualLayout>
                  <c:x val="1.697530864197528E-2"/>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CF0-4285-8119-5F4138DA2C9D}"/>
                </c:ext>
              </c:extLst>
            </c:dLbl>
            <c:dLbl>
              <c:idx val="1"/>
              <c:layout>
                <c:manualLayout>
                  <c:x val="1.5432098765432098E-2"/>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CF0-4285-8119-5F4138DA2C9D}"/>
                </c:ext>
              </c:extLst>
            </c:dLbl>
            <c:dLbl>
              <c:idx val="2"/>
              <c:layout>
                <c:manualLayout>
                  <c:x val="2.3148148148148091E-2"/>
                  <c:y val="-0.120659404418462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CF0-4285-8119-5F4138DA2C9D}"/>
                </c:ext>
              </c:extLst>
            </c:dLbl>
            <c:dLbl>
              <c:idx val="3"/>
              <c:layout>
                <c:manualLayout>
                  <c:x val="1.0802469135802469E-2"/>
                  <c:y val="-6.17327185396787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CF0-4285-8119-5F4138DA2C9D}"/>
                </c:ext>
              </c:extLst>
            </c:dLbl>
            <c:dLbl>
              <c:idx val="4"/>
              <c:layout>
                <c:manualLayout>
                  <c:x val="1.2345679012345678E-2"/>
                  <c:y val="-0.1010171757922015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CF0-4285-8119-5F4138DA2C9D}"/>
                </c:ext>
              </c:extLst>
            </c:dLbl>
            <c:dLbl>
              <c:idx val="5"/>
              <c:layout>
                <c:manualLayout>
                  <c:x val="1.3888888888888775E-2"/>
                  <c:y val="-4.77025552352064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CF0-4285-8119-5F4138DA2C9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Sheet1!$A$2:$A$7</c:f>
              <c:strCache>
                <c:ptCount val="6"/>
                <c:pt idx="0">
                  <c:v>Total Salary</c:v>
                </c:pt>
                <c:pt idx="1">
                  <c:v>Base Salary</c:v>
                </c:pt>
                <c:pt idx="2">
                  <c:v>Extra Hour</c:v>
                </c:pt>
                <c:pt idx="3">
                  <c:v>Stipend</c:v>
                </c:pt>
                <c:pt idx="4">
                  <c:v>Bonus</c:v>
                </c:pt>
                <c:pt idx="5">
                  <c:v>Benefits</c:v>
                </c:pt>
              </c:strCache>
            </c:strRef>
          </c:cat>
          <c:val>
            <c:numRef>
              <c:f>Sheet1!$B$2:$B$7</c:f>
              <c:numCache>
                <c:formatCode>"$"#,##0</c:formatCode>
                <c:ptCount val="6"/>
                <c:pt idx="0">
                  <c:v>330282</c:v>
                </c:pt>
                <c:pt idx="1">
                  <c:v>274243</c:v>
                </c:pt>
                <c:pt idx="2">
                  <c:v>22378</c:v>
                </c:pt>
                <c:pt idx="3">
                  <c:v>39314</c:v>
                </c:pt>
                <c:pt idx="4">
                  <c:v>32922</c:v>
                </c:pt>
                <c:pt idx="5">
                  <c:v>77380</c:v>
                </c:pt>
              </c:numCache>
            </c:numRef>
          </c:val>
          <c:extLst>
            <c:ext xmlns:c16="http://schemas.microsoft.com/office/drawing/2014/chart" uri="{C3380CC4-5D6E-409C-BE32-E72D297353CC}">
              <c16:uniqueId val="{00000007-0CF0-4285-8119-5F4138DA2C9D}"/>
            </c:ext>
          </c:extLst>
        </c:ser>
        <c:dLbls>
          <c:showLegendKey val="0"/>
          <c:showVal val="0"/>
          <c:showCatName val="0"/>
          <c:showSerName val="0"/>
          <c:showPercent val="0"/>
          <c:showBubbleSize val="0"/>
        </c:dLbls>
        <c:gapWidth val="60"/>
        <c:shape val="box"/>
        <c:axId val="480344456"/>
        <c:axId val="480344848"/>
        <c:axId val="0"/>
      </c:bar3DChart>
      <c:catAx>
        <c:axId val="4803444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en-US"/>
          </a:p>
        </c:txPr>
        <c:crossAx val="480344848"/>
        <c:crosses val="autoZero"/>
        <c:auto val="1"/>
        <c:lblAlgn val="ctr"/>
        <c:lblOffset val="100"/>
        <c:noMultiLvlLbl val="0"/>
      </c:catAx>
      <c:valAx>
        <c:axId val="480344848"/>
        <c:scaling>
          <c:orientation val="minMax"/>
        </c:scaling>
        <c:delete val="0"/>
        <c:axPos val="l"/>
        <c:majorGridlines>
          <c:spPr>
            <a:ln w="9525" cap="flat" cmpd="sng" algn="ctr">
              <a:solidFill>
                <a:schemeClr val="dk1">
                  <a:lumMod val="50000"/>
                  <a:lumOff val="5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8034445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Total Salary</c:v>
                </c:pt>
              </c:strCache>
            </c:strRef>
          </c:tx>
          <c:spPr>
            <a:ln w="22225" cap="rnd">
              <a:solidFill>
                <a:schemeClr val="accent1"/>
              </a:solidFill>
            </a:ln>
            <a:effectLst>
              <a:glow rad="139700">
                <a:schemeClr val="accent1">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7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Sheet1!$A$2:$A$7</c:f>
              <c:numCache>
                <c:formatCode>General</c:formatCode>
                <c:ptCount val="6"/>
                <c:pt idx="0">
                  <c:v>2015</c:v>
                </c:pt>
                <c:pt idx="1">
                  <c:v>2017</c:v>
                </c:pt>
                <c:pt idx="2">
                  <c:v>2018</c:v>
                </c:pt>
                <c:pt idx="3">
                  <c:v>2019</c:v>
                </c:pt>
                <c:pt idx="4">
                  <c:v>2021</c:v>
                </c:pt>
                <c:pt idx="5">
                  <c:v>2022</c:v>
                </c:pt>
              </c:numCache>
            </c:numRef>
          </c:cat>
          <c:val>
            <c:numRef>
              <c:f>Sheet1!$B$2:$B$7</c:f>
              <c:numCache>
                <c:formatCode>"$"#,##0_);[Red]\("$"#,##0\)</c:formatCode>
                <c:ptCount val="6"/>
                <c:pt idx="0">
                  <c:v>106322</c:v>
                </c:pt>
                <c:pt idx="1">
                  <c:v>109678.55</c:v>
                </c:pt>
                <c:pt idx="2">
                  <c:v>113106</c:v>
                </c:pt>
                <c:pt idx="3">
                  <c:v>115681.46</c:v>
                </c:pt>
                <c:pt idx="4">
                  <c:v>124375</c:v>
                </c:pt>
                <c:pt idx="5" formatCode="&quot;$&quot;#,##0">
                  <c:v>135692</c:v>
                </c:pt>
              </c:numCache>
            </c:numRef>
          </c:val>
          <c:smooth val="0"/>
          <c:extLst>
            <c:ext xmlns:c16="http://schemas.microsoft.com/office/drawing/2014/chart" uri="{C3380CC4-5D6E-409C-BE32-E72D297353CC}">
              <c16:uniqueId val="{00000000-5E6B-4922-8261-CDC298CAE83B}"/>
            </c:ext>
          </c:extLst>
        </c:ser>
        <c:dLbls>
          <c:showLegendKey val="0"/>
          <c:showVal val="0"/>
          <c:showCatName val="0"/>
          <c:showSerName val="0"/>
          <c:showPercent val="0"/>
          <c:showBubbleSize val="0"/>
        </c:dLbls>
        <c:smooth val="0"/>
        <c:axId val="1709438144"/>
        <c:axId val="1719077824"/>
      </c:lineChart>
      <c:catAx>
        <c:axId val="17094381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719077824"/>
        <c:crosses val="autoZero"/>
        <c:auto val="1"/>
        <c:lblAlgn val="ctr"/>
        <c:lblOffset val="100"/>
        <c:noMultiLvlLbl val="0"/>
      </c:catAx>
      <c:valAx>
        <c:axId val="1719077824"/>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7094381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Clinical Hours and Location</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2016</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5432098765432098E-3"/>
                  <c:y val="0.112241306435779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709-440F-B5CB-6585EE407159}"/>
                </c:ext>
              </c:extLst>
            </c:dLbl>
            <c:dLbl>
              <c:idx val="1"/>
              <c:layout>
                <c:manualLayout>
                  <c:x val="-1.5431773489484729E-3"/>
                  <c:y val="0.1198871890941264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09-440F-B5CB-6585EE407159}"/>
                </c:ext>
              </c:extLst>
            </c:dLbl>
            <c:dLbl>
              <c:idx val="2"/>
              <c:layout>
                <c:manualLayout>
                  <c:x val="-1.5432098765432664E-3"/>
                  <c:y val="0.123465437079357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709-440F-B5CB-6585EE407159}"/>
                </c:ext>
              </c:extLst>
            </c:dLbl>
            <c:dLbl>
              <c:idx val="3"/>
              <c:layout>
                <c:manualLayout>
                  <c:x val="8.0452076898285967E-17"/>
                  <c:y val="0.126256185347417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709-440F-B5CB-6585EE407159}"/>
                </c:ext>
              </c:extLst>
            </c:dLbl>
            <c:dLbl>
              <c:idx val="4"/>
              <c:layout>
                <c:manualLayout>
                  <c:x val="-1.1316741696017772E-16"/>
                  <c:y val="8.97930451486236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709-440F-B5CB-6585EE407159}"/>
                </c:ext>
              </c:extLst>
            </c:dLbl>
            <c:dLbl>
              <c:idx val="5"/>
              <c:layout>
                <c:manualLayout>
                  <c:x val="1.5432098765432098E-3"/>
                  <c:y val="8.13749471659402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709-440F-B5CB-6585EE407159}"/>
                </c:ext>
              </c:extLst>
            </c:dLbl>
            <c:dLbl>
              <c:idx val="6"/>
              <c:layout>
                <c:manualLayout>
                  <c:x val="0"/>
                  <c:y val="9.25990778095181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709-440F-B5CB-6585EE40715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Sheet1!$A$2:$A$5</c:f>
              <c:strCache>
                <c:ptCount val="4"/>
                <c:pt idx="0">
                  <c:v>Academic</c:v>
                </c:pt>
                <c:pt idx="1">
                  <c:v>Affiliated</c:v>
                </c:pt>
                <c:pt idx="2">
                  <c:v>Community</c:v>
                </c:pt>
                <c:pt idx="3">
                  <c:v>Freestanding</c:v>
                </c:pt>
              </c:strCache>
            </c:strRef>
          </c:cat>
          <c:val>
            <c:numRef>
              <c:f>Sheet1!$B$2:$B$5</c:f>
              <c:numCache>
                <c:formatCode>General</c:formatCode>
                <c:ptCount val="4"/>
                <c:pt idx="0">
                  <c:v>903</c:v>
                </c:pt>
                <c:pt idx="1">
                  <c:v>1066</c:v>
                </c:pt>
                <c:pt idx="2">
                  <c:v>1248</c:v>
                </c:pt>
                <c:pt idx="3">
                  <c:v>1434</c:v>
                </c:pt>
              </c:numCache>
            </c:numRef>
          </c:val>
          <c:extLst>
            <c:ext xmlns:c16="http://schemas.microsoft.com/office/drawing/2014/chart" uri="{C3380CC4-5D6E-409C-BE32-E72D297353CC}">
              <c16:uniqueId val="{00000007-F709-440F-B5CB-6585EE407159}"/>
            </c:ext>
          </c:extLst>
        </c:ser>
        <c:dLbls>
          <c:showLegendKey val="0"/>
          <c:showVal val="0"/>
          <c:showCatName val="0"/>
          <c:showSerName val="0"/>
          <c:showPercent val="0"/>
          <c:showBubbleSize val="0"/>
        </c:dLbls>
        <c:gapWidth val="90"/>
        <c:shape val="box"/>
        <c:axId val="479843800"/>
        <c:axId val="479268096"/>
        <c:axId val="0"/>
      </c:bar3DChart>
      <c:catAx>
        <c:axId val="4798438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lt1">
                    <a:lumMod val="85000"/>
                  </a:schemeClr>
                </a:solidFill>
                <a:latin typeface="+mn-lt"/>
                <a:ea typeface="+mn-ea"/>
                <a:cs typeface="+mn-cs"/>
              </a:defRPr>
            </a:pPr>
            <a:endParaRPr lang="en-US"/>
          </a:p>
        </c:txPr>
        <c:crossAx val="479268096"/>
        <c:crosses val="autoZero"/>
        <c:auto val="1"/>
        <c:lblAlgn val="ctr"/>
        <c:lblOffset val="100"/>
        <c:noMultiLvlLbl val="0"/>
      </c:catAx>
      <c:valAx>
        <c:axId val="479268096"/>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984380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PA</a:t>
            </a:r>
            <a:r>
              <a:rPr lang="en-US" b="1" baseline="0" dirty="0"/>
              <a:t> and NP </a:t>
            </a:r>
            <a:r>
              <a:rPr lang="en-US" b="1" dirty="0"/>
              <a:t>Salary:</a:t>
            </a:r>
            <a:r>
              <a:rPr lang="en-US" b="1" baseline="0" dirty="0"/>
              <a:t>  Years post training</a:t>
            </a:r>
            <a:endParaRPr lang="en-US"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FY 2019</c:v>
                </c:pt>
              </c:strCache>
            </c:strRef>
          </c:tx>
          <c:spPr>
            <a:solidFill>
              <a:schemeClr val="accent1"/>
            </a:solidFill>
            <a:ln>
              <a:noFill/>
            </a:ln>
            <a:effectLst/>
            <a:sp3d/>
          </c:spPr>
          <c:invertIfNegative val="0"/>
          <c:cat>
            <c:strRef>
              <c:f>Sheet1!$A$2:$A$7</c:f>
              <c:strCache>
                <c:ptCount val="6"/>
                <c:pt idx="0">
                  <c:v>0 to 1</c:v>
                </c:pt>
                <c:pt idx="1">
                  <c:v>2 to 4</c:v>
                </c:pt>
                <c:pt idx="2">
                  <c:v>5 to 9</c:v>
                </c:pt>
                <c:pt idx="3">
                  <c:v>10 to 14</c:v>
                </c:pt>
                <c:pt idx="4">
                  <c:v>15 to 19</c:v>
                </c:pt>
                <c:pt idx="5">
                  <c:v>&gt;20</c:v>
                </c:pt>
              </c:strCache>
            </c:strRef>
          </c:cat>
          <c:val>
            <c:numRef>
              <c:f>Sheet1!$B$2:$B$7</c:f>
              <c:numCache>
                <c:formatCode>"$"#,##0</c:formatCode>
                <c:ptCount val="6"/>
                <c:pt idx="0">
                  <c:v>103969</c:v>
                </c:pt>
                <c:pt idx="1">
                  <c:v>117032</c:v>
                </c:pt>
                <c:pt idx="2">
                  <c:v>120538</c:v>
                </c:pt>
                <c:pt idx="3">
                  <c:v>130170</c:v>
                </c:pt>
                <c:pt idx="4">
                  <c:v>135697</c:v>
                </c:pt>
                <c:pt idx="5">
                  <c:v>143310</c:v>
                </c:pt>
              </c:numCache>
            </c:numRef>
          </c:val>
          <c:extLst>
            <c:ext xmlns:c16="http://schemas.microsoft.com/office/drawing/2014/chart" uri="{C3380CC4-5D6E-409C-BE32-E72D297353CC}">
              <c16:uniqueId val="{00000000-54D8-4A56-93CC-57C497A71BC3}"/>
            </c:ext>
          </c:extLst>
        </c:ser>
        <c:ser>
          <c:idx val="1"/>
          <c:order val="1"/>
          <c:tx>
            <c:strRef>
              <c:f>Sheet1!$C$1</c:f>
              <c:strCache>
                <c:ptCount val="1"/>
                <c:pt idx="0">
                  <c:v>FY 2021</c:v>
                </c:pt>
              </c:strCache>
            </c:strRef>
          </c:tx>
          <c:spPr>
            <a:solidFill>
              <a:schemeClr val="accent2"/>
            </a:solidFill>
            <a:ln>
              <a:noFill/>
            </a:ln>
            <a:effectLst/>
            <a:sp3d/>
          </c:spPr>
          <c:invertIfNegative val="0"/>
          <c:dLbls>
            <c:dLbl>
              <c:idx val="0"/>
              <c:layout>
                <c:manualLayout>
                  <c:x val="-1.5432098765432098E-2"/>
                  <c:y val="8.41809798268346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55-4B01-912F-199761C9DADC}"/>
                </c:ext>
              </c:extLst>
            </c:dLbl>
            <c:dLbl>
              <c:idx val="1"/>
              <c:layout>
                <c:manualLayout>
                  <c:x val="-1.5432098765432098E-2"/>
                  <c:y val="9.8211143131307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855-4B01-912F-199761C9DADC}"/>
                </c:ext>
              </c:extLst>
            </c:dLbl>
            <c:dLbl>
              <c:idx val="2"/>
              <c:layout>
                <c:manualLayout>
                  <c:x val="-2.1604938271604996E-2"/>
                  <c:y val="0.106629241113990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855-4B01-912F-199761C9DADC}"/>
                </c:ext>
              </c:extLst>
            </c:dLbl>
            <c:dLbl>
              <c:idx val="3"/>
              <c:layout>
                <c:manualLayout>
                  <c:x val="-1.3888888888888888E-2"/>
                  <c:y val="0.1010171757922015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855-4B01-912F-199761C9DADC}"/>
                </c:ext>
              </c:extLst>
            </c:dLbl>
            <c:dLbl>
              <c:idx val="4"/>
              <c:layout>
                <c:manualLayout>
                  <c:x val="-9.2592592592592587E-3"/>
                  <c:y val="7.8568914505045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855-4B01-912F-199761C9DADC}"/>
                </c:ext>
              </c:extLst>
            </c:dLbl>
            <c:dLbl>
              <c:idx val="5"/>
              <c:layout>
                <c:manualLayout>
                  <c:x val="-1.543209876543323E-3"/>
                  <c:y val="7.85689145050456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855-4B01-912F-199761C9DAD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 to 1</c:v>
                </c:pt>
                <c:pt idx="1">
                  <c:v>2 to 4</c:v>
                </c:pt>
                <c:pt idx="2">
                  <c:v>5 to 9</c:v>
                </c:pt>
                <c:pt idx="3">
                  <c:v>10 to 14</c:v>
                </c:pt>
                <c:pt idx="4">
                  <c:v>15 to 19</c:v>
                </c:pt>
                <c:pt idx="5">
                  <c:v>&gt;20</c:v>
                </c:pt>
              </c:strCache>
            </c:strRef>
          </c:cat>
          <c:val>
            <c:numRef>
              <c:f>Sheet1!$C$2:$C$7</c:f>
              <c:numCache>
                <c:formatCode>"$"#,##0</c:formatCode>
                <c:ptCount val="6"/>
                <c:pt idx="0">
                  <c:v>103902</c:v>
                </c:pt>
                <c:pt idx="1">
                  <c:v>117710</c:v>
                </c:pt>
                <c:pt idx="2">
                  <c:v>128036</c:v>
                </c:pt>
                <c:pt idx="3">
                  <c:v>139456</c:v>
                </c:pt>
                <c:pt idx="4">
                  <c:v>142642</c:v>
                </c:pt>
                <c:pt idx="5">
                  <c:v>151122</c:v>
                </c:pt>
              </c:numCache>
            </c:numRef>
          </c:val>
          <c:extLst>
            <c:ext xmlns:c16="http://schemas.microsoft.com/office/drawing/2014/chart" uri="{C3380CC4-5D6E-409C-BE32-E72D297353CC}">
              <c16:uniqueId val="{00000000-9855-4B01-912F-199761C9DADC}"/>
            </c:ext>
          </c:extLst>
        </c:ser>
        <c:ser>
          <c:idx val="2"/>
          <c:order val="2"/>
          <c:tx>
            <c:strRef>
              <c:f>Sheet1!$D$1</c:f>
              <c:strCache>
                <c:ptCount val="1"/>
                <c:pt idx="0">
                  <c:v>FY 2022</c:v>
                </c:pt>
              </c:strCache>
            </c:strRef>
          </c:tx>
          <c:spPr>
            <a:solidFill>
              <a:schemeClr val="accent3"/>
            </a:solidFill>
            <a:ln>
              <a:noFill/>
            </a:ln>
            <a:effectLst/>
            <a:sp3d/>
          </c:spPr>
          <c:invertIfNegative val="0"/>
          <c:dLbls>
            <c:dLbl>
              <c:idx val="0"/>
              <c:layout>
                <c:manualLayout>
                  <c:x val="-2.829185424004443E-17"/>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17A-4202-BEC5-1E09F38C497F}"/>
                </c:ext>
              </c:extLst>
            </c:dLbl>
            <c:dLbl>
              <c:idx val="1"/>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17A-4202-BEC5-1E09F38C497F}"/>
                </c:ext>
              </c:extLst>
            </c:dLbl>
            <c:dLbl>
              <c:idx val="2"/>
              <c:layout>
                <c:manualLayout>
                  <c:x val="3.0864197530864196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17A-4202-BEC5-1E09F38C497F}"/>
                </c:ext>
              </c:extLst>
            </c:dLbl>
            <c:dLbl>
              <c:idx val="3"/>
              <c:layout>
                <c:manualLayout>
                  <c:x val="6.1728395061728392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17A-4202-BEC5-1E09F38C497F}"/>
                </c:ext>
              </c:extLst>
            </c:dLbl>
            <c:dLbl>
              <c:idx val="4"/>
              <c:layout>
                <c:manualLayout>
                  <c:x val="-4.629629629629743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17A-4202-BEC5-1E09F38C497F}"/>
                </c:ext>
              </c:extLst>
            </c:dLbl>
            <c:dLbl>
              <c:idx val="5"/>
              <c:layout>
                <c:manualLayout>
                  <c:x val="1.5432098765430968E-3"/>
                  <c:y val="-8.4180979826834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17A-4202-BEC5-1E09F38C497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 to 1</c:v>
                </c:pt>
                <c:pt idx="1">
                  <c:v>2 to 4</c:v>
                </c:pt>
                <c:pt idx="2">
                  <c:v>5 to 9</c:v>
                </c:pt>
                <c:pt idx="3">
                  <c:v>10 to 14</c:v>
                </c:pt>
                <c:pt idx="4">
                  <c:v>15 to 19</c:v>
                </c:pt>
                <c:pt idx="5">
                  <c:v>&gt;20</c:v>
                </c:pt>
              </c:strCache>
            </c:strRef>
          </c:cat>
          <c:val>
            <c:numRef>
              <c:f>Sheet1!$D$2:$D$7</c:f>
              <c:numCache>
                <c:formatCode>"$"#,##0</c:formatCode>
                <c:ptCount val="6"/>
                <c:pt idx="0">
                  <c:v>114438</c:v>
                </c:pt>
                <c:pt idx="1">
                  <c:v>121491</c:v>
                </c:pt>
                <c:pt idx="2">
                  <c:v>133057</c:v>
                </c:pt>
                <c:pt idx="3">
                  <c:v>151760</c:v>
                </c:pt>
                <c:pt idx="4">
                  <c:v>154276</c:v>
                </c:pt>
                <c:pt idx="5">
                  <c:v>163844</c:v>
                </c:pt>
              </c:numCache>
            </c:numRef>
          </c:val>
          <c:extLst>
            <c:ext xmlns:c16="http://schemas.microsoft.com/office/drawing/2014/chart" uri="{C3380CC4-5D6E-409C-BE32-E72D297353CC}">
              <c16:uniqueId val="{00000000-E17A-4202-BEC5-1E09F38C497F}"/>
            </c:ext>
          </c:extLst>
        </c:ser>
        <c:dLbls>
          <c:showLegendKey val="0"/>
          <c:showVal val="0"/>
          <c:showCatName val="0"/>
          <c:showSerName val="0"/>
          <c:showPercent val="0"/>
          <c:showBubbleSize val="0"/>
        </c:dLbls>
        <c:gapWidth val="84"/>
        <c:shape val="box"/>
        <c:axId val="473599376"/>
        <c:axId val="473597736"/>
        <c:axId val="0"/>
      </c:bar3DChart>
      <c:catAx>
        <c:axId val="4735993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3597736"/>
        <c:crosses val="autoZero"/>
        <c:auto val="1"/>
        <c:lblAlgn val="ctr"/>
        <c:lblOffset val="100"/>
        <c:noMultiLvlLbl val="0"/>
      </c:catAx>
      <c:valAx>
        <c:axId val="47359773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3599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Faculty Effort</c:v>
                </c:pt>
              </c:strCache>
            </c:strRef>
          </c:tx>
          <c:dPt>
            <c:idx val="0"/>
            <c:bubble3D val="0"/>
            <c:explosion val="36"/>
            <c:extLst>
              <c:ext xmlns:c16="http://schemas.microsoft.com/office/drawing/2014/chart" uri="{C3380CC4-5D6E-409C-BE32-E72D297353CC}">
                <c16:uniqueId val="{00000000-EC46-4B20-A65C-5B85C9266B74}"/>
              </c:ext>
            </c:extLst>
          </c:dPt>
          <c:dLbls>
            <c:dLbl>
              <c:idx val="0"/>
              <c:layout>
                <c:manualLayout>
                  <c:x val="-0.14462717792875529"/>
                  <c:y val="-0.218773958939701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46-4B20-A65C-5B85C9266B74}"/>
                </c:ext>
              </c:extLst>
            </c:dLbl>
            <c:dLbl>
              <c:idx val="1"/>
              <c:layout>
                <c:manualLayout>
                  <c:x val="-3.301395848246242E-2"/>
                  <c:y val="-8.20049212598425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46-4B20-A65C-5B85C9266B74}"/>
                </c:ext>
              </c:extLst>
            </c:dLbl>
            <c:dLbl>
              <c:idx val="2"/>
              <c:layout>
                <c:manualLayout>
                  <c:x val="-3.1517776187067525E-2"/>
                  <c:y val="-7.29058398950131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C46-4B20-A65C-5B85C9266B74}"/>
                </c:ext>
              </c:extLst>
            </c:dLbl>
            <c:dLbl>
              <c:idx val="3"/>
              <c:layout>
                <c:manualLayout>
                  <c:x val="-5.0537103316630874E-2"/>
                  <c:y val="-2.84937664041994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C46-4B20-A65C-5B85C9266B74}"/>
                </c:ext>
              </c:extLst>
            </c:dLbl>
            <c:spPr>
              <a:noFill/>
              <a:ln>
                <a:noFill/>
              </a:ln>
              <a:effectLst/>
            </c:spPr>
            <c:txPr>
              <a:bodyPr/>
              <a:lstStyle/>
              <a:p>
                <a:pPr>
                  <a:defRPr sz="1600" b="1"/>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4"/>
                <c:pt idx="0">
                  <c:v>Clinical</c:v>
                </c:pt>
                <c:pt idx="1">
                  <c:v>Research</c:v>
                </c:pt>
                <c:pt idx="2">
                  <c:v>Education</c:v>
                </c:pt>
                <c:pt idx="3">
                  <c:v>Admin</c:v>
                </c:pt>
              </c:strCache>
            </c:strRef>
          </c:cat>
          <c:val>
            <c:numRef>
              <c:f>Sheet1!$B$2:$B$5</c:f>
              <c:numCache>
                <c:formatCode>0%</c:formatCode>
                <c:ptCount val="4"/>
                <c:pt idx="0">
                  <c:v>0.72</c:v>
                </c:pt>
                <c:pt idx="1">
                  <c:v>0.08</c:v>
                </c:pt>
                <c:pt idx="2">
                  <c:v>0.1</c:v>
                </c:pt>
                <c:pt idx="3">
                  <c:v>0.12</c:v>
                </c:pt>
              </c:numCache>
            </c:numRef>
          </c:val>
          <c:extLst>
            <c:ext xmlns:c16="http://schemas.microsoft.com/office/drawing/2014/chart" uri="{C3380CC4-5D6E-409C-BE32-E72D297353CC}">
              <c16:uniqueId val="{00000004-EC46-4B20-A65C-5B85C9266B74}"/>
            </c:ext>
          </c:extLst>
        </c:ser>
        <c:dLbls>
          <c:showLegendKey val="0"/>
          <c:showVal val="0"/>
          <c:showCatName val="0"/>
          <c:showSerName val="0"/>
          <c:showPercent val="0"/>
          <c:showBubbleSize val="0"/>
          <c:showLeaderLines val="1"/>
        </c:dLbls>
      </c:pie3DChart>
    </c:plotArea>
    <c:legend>
      <c:legendPos val="r"/>
      <c:overlay val="0"/>
      <c:txPr>
        <a:bodyPr/>
        <a:lstStyle/>
        <a:p>
          <a:pPr>
            <a:defRPr sz="1200"/>
          </a:pPr>
          <a:endParaRPr lang="en-US"/>
        </a:p>
      </c:txPr>
    </c:legend>
    <c:plotVisOnly val="1"/>
    <c:dispBlanksAs val="gap"/>
    <c:showDLblsOverMax val="0"/>
  </c:chart>
  <c:spPr>
    <a:solidFill>
      <a:schemeClr val="bg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dirty="0"/>
              <a:t>Main</a:t>
            </a:r>
            <a:r>
              <a:rPr lang="en-US" sz="2800" b="1" baseline="0" dirty="0"/>
              <a:t> ED Provider Coverage</a:t>
            </a:r>
            <a:endParaRPr lang="en-US" sz="2800" b="1" dirty="0"/>
          </a:p>
        </c:rich>
      </c:tx>
      <c:layout>
        <c:manualLayout>
          <c:xMode val="edge"/>
          <c:yMode val="edge"/>
          <c:x val="0.16532214133610657"/>
          <c:y val="7.01508165223622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Main ED</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2-A6EE-4BD5-979E-88EF50BE16E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6EE-4BD5-979E-88EF50BE16E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1-A6EE-4BD5-979E-88EF50BE16E8}"/>
              </c:ext>
            </c:extLst>
          </c:dPt>
          <c:dLbls>
            <c:dLbl>
              <c:idx val="0"/>
              <c:layout>
                <c:manualLayout>
                  <c:x val="3.5785072201404478E-2"/>
                  <c:y val="-4.9105571565653594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0439409696429454"/>
                      <c:h val="7.973352853304369E-2"/>
                    </c:manualLayout>
                  </c15:layout>
                </c:ext>
                <c:ext xmlns:c16="http://schemas.microsoft.com/office/drawing/2014/chart" uri="{C3380CC4-5D6E-409C-BE32-E72D297353CC}">
                  <c16:uniqueId val="{00000002-A6EE-4BD5-979E-88EF50BE16E8}"/>
                </c:ext>
              </c:extLst>
            </c:dLbl>
            <c:dLbl>
              <c:idx val="1"/>
              <c:layout>
                <c:manualLayout>
                  <c:x val="6.6707439871902807E-2"/>
                  <c:y val="4.2090489913416251E-3"/>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r>
                      <a:rPr lang="en-US" dirty="0"/>
                      <a:t>20</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9.3707968107760109E-2"/>
                      <c:h val="0.10218178982019958"/>
                    </c:manualLayout>
                  </c15:layout>
                </c:ext>
                <c:ext xmlns:c16="http://schemas.microsoft.com/office/drawing/2014/chart" uri="{C3380CC4-5D6E-409C-BE32-E72D297353CC}">
                  <c16:uniqueId val="{00000003-A6EE-4BD5-979E-88EF50BE16E8}"/>
                </c:ext>
              </c:extLst>
            </c:dLbl>
            <c:dLbl>
              <c:idx val="2"/>
              <c:layout>
                <c:manualLayout>
                  <c:x val="3.4591194968553458E-2"/>
                  <c:y val="-0.2357067435151370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EE-4BD5-979E-88EF50BE16E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Attending</c:v>
                </c:pt>
                <c:pt idx="1">
                  <c:v>APP</c:v>
                </c:pt>
                <c:pt idx="2">
                  <c:v>Resident</c:v>
                </c:pt>
              </c:strCache>
            </c:strRef>
          </c:cat>
          <c:val>
            <c:numRef>
              <c:f>Sheet1!$B$2:$B$4</c:f>
              <c:numCache>
                <c:formatCode>General</c:formatCode>
                <c:ptCount val="3"/>
                <c:pt idx="0">
                  <c:v>64</c:v>
                </c:pt>
                <c:pt idx="1">
                  <c:v>21</c:v>
                </c:pt>
                <c:pt idx="2">
                  <c:v>104</c:v>
                </c:pt>
              </c:numCache>
            </c:numRef>
          </c:val>
          <c:extLst>
            <c:ext xmlns:c16="http://schemas.microsoft.com/office/drawing/2014/chart" uri="{C3380CC4-5D6E-409C-BE32-E72D297353CC}">
              <c16:uniqueId val="{00000000-A6EE-4BD5-979E-88EF50BE16E8}"/>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baseline="0" dirty="0"/>
              <a:t>Total Daily ED Provider Coverage</a:t>
            </a:r>
            <a:endParaRPr lang="en-US" sz="2800" b="1" dirty="0"/>
          </a:p>
        </c:rich>
      </c:tx>
      <c:layout>
        <c:manualLayout>
          <c:xMode val="edge"/>
          <c:yMode val="edge"/>
          <c:x val="0.15073886990541274"/>
          <c:y val="7.5762881844151184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946417075224081E-2"/>
          <c:y val="0.29223261436295433"/>
          <c:w val="0.80581785767345115"/>
          <c:h val="0.55835078634094004"/>
        </c:manualLayout>
      </c:layout>
      <c:pie3DChart>
        <c:varyColors val="1"/>
        <c:ser>
          <c:idx val="0"/>
          <c:order val="0"/>
          <c:tx>
            <c:strRef>
              <c:f>Sheet1!$B$1</c:f>
              <c:strCache>
                <c:ptCount val="1"/>
                <c:pt idx="0">
                  <c:v>Main ED</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1823-42AE-8B04-F659AEBDED2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1823-42AE-8B04-F659AEBDED2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1823-42AE-8B04-F659AEBDED28}"/>
              </c:ext>
            </c:extLst>
          </c:dPt>
          <c:dLbls>
            <c:dLbl>
              <c:idx val="0"/>
              <c:layout>
                <c:manualLayout>
                  <c:x val="3.5785072201404478E-2"/>
                  <c:y val="-4.9105571565653594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0439409696429454"/>
                      <c:h val="7.973352853304369E-2"/>
                    </c:manualLayout>
                  </c15:layout>
                </c:ext>
                <c:ext xmlns:c16="http://schemas.microsoft.com/office/drawing/2014/chart" uri="{C3380CC4-5D6E-409C-BE32-E72D297353CC}">
                  <c16:uniqueId val="{00000001-1823-42AE-8B04-F659AEBDED28}"/>
                </c:ext>
              </c:extLst>
            </c:dLbl>
            <c:dLbl>
              <c:idx val="1"/>
              <c:layout>
                <c:manualLayout>
                  <c:x val="6.6707439871902807E-2"/>
                  <c:y val="4.2090489913416251E-3"/>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r>
                      <a:rPr lang="en-US" dirty="0"/>
                      <a:t>61</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9.3707968107760109E-2"/>
                      <c:h val="0.10218178982019958"/>
                    </c:manualLayout>
                  </c15:layout>
                </c:ext>
                <c:ext xmlns:c16="http://schemas.microsoft.com/office/drawing/2014/chart" uri="{C3380CC4-5D6E-409C-BE32-E72D297353CC}">
                  <c16:uniqueId val="{00000003-1823-42AE-8B04-F659AEBDED28}"/>
                </c:ext>
              </c:extLst>
            </c:dLbl>
            <c:dLbl>
              <c:idx val="2"/>
              <c:layout>
                <c:manualLayout>
                  <c:x val="3.1446540880503145E-2"/>
                  <c:y val="-0.1234654370793575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823-42AE-8B04-F659AEBDED2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Attending</c:v>
                </c:pt>
                <c:pt idx="1">
                  <c:v>APP</c:v>
                </c:pt>
                <c:pt idx="2">
                  <c:v>Resident</c:v>
                </c:pt>
              </c:strCache>
            </c:strRef>
          </c:cat>
          <c:val>
            <c:numRef>
              <c:f>Sheet1!$B$2:$B$4</c:f>
              <c:numCache>
                <c:formatCode>General</c:formatCode>
                <c:ptCount val="3"/>
                <c:pt idx="0">
                  <c:v>80</c:v>
                </c:pt>
                <c:pt idx="1">
                  <c:v>61</c:v>
                </c:pt>
                <c:pt idx="2">
                  <c:v>104</c:v>
                </c:pt>
              </c:numCache>
            </c:numRef>
          </c:val>
          <c:extLst>
            <c:ext xmlns:c16="http://schemas.microsoft.com/office/drawing/2014/chart" uri="{C3380CC4-5D6E-409C-BE32-E72D297353CC}">
              <c16:uniqueId val="{00000006-1823-42AE-8B04-F659AEBDED28}"/>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Main</a:t>
            </a:r>
            <a:r>
              <a:rPr lang="en-US" sz="2400" b="1" baseline="0" dirty="0"/>
              <a:t> ED Provider Coverage: Academic</a:t>
            </a:r>
            <a:endParaRPr lang="en-US" sz="2400" b="1" dirty="0"/>
          </a:p>
        </c:rich>
      </c:tx>
      <c:layout>
        <c:manualLayout>
          <c:xMode val="edge"/>
          <c:yMode val="edge"/>
          <c:x val="0.16532214133610657"/>
          <c:y val="7.01508165223622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Main ED</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2-A6EE-4BD5-979E-88EF50BE16E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6EE-4BD5-979E-88EF50BE16E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1-A6EE-4BD5-979E-88EF50BE16E8}"/>
              </c:ext>
            </c:extLst>
          </c:dPt>
          <c:dLbls>
            <c:dLbl>
              <c:idx val="0"/>
              <c:layout>
                <c:manualLayout>
                  <c:x val="3.5785072201404478E-2"/>
                  <c:y val="-4.9105571565653594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0439409696429454"/>
                      <c:h val="7.973352853304369E-2"/>
                    </c:manualLayout>
                  </c15:layout>
                </c:ext>
                <c:ext xmlns:c16="http://schemas.microsoft.com/office/drawing/2014/chart" uri="{C3380CC4-5D6E-409C-BE32-E72D297353CC}">
                  <c16:uniqueId val="{00000002-A6EE-4BD5-979E-88EF50BE16E8}"/>
                </c:ext>
              </c:extLst>
            </c:dLbl>
            <c:dLbl>
              <c:idx val="1"/>
              <c:layout>
                <c:manualLayout>
                  <c:x val="6.6707439871902807E-2"/>
                  <c:y val="4.2090489913416251E-3"/>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r>
                      <a:rPr lang="en-US" dirty="0"/>
                      <a:t>20</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9.3707968107760109E-2"/>
                      <c:h val="0.10218178982019958"/>
                    </c:manualLayout>
                  </c15:layout>
                </c:ext>
                <c:ext xmlns:c16="http://schemas.microsoft.com/office/drawing/2014/chart" uri="{C3380CC4-5D6E-409C-BE32-E72D297353CC}">
                  <c16:uniqueId val="{00000003-A6EE-4BD5-979E-88EF50BE16E8}"/>
                </c:ext>
              </c:extLst>
            </c:dLbl>
            <c:dLbl>
              <c:idx val="2"/>
              <c:layout>
                <c:manualLayout>
                  <c:x val="3.4591194968553458E-2"/>
                  <c:y val="-0.2357067435151370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EE-4BD5-979E-88EF50BE16E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Attending</c:v>
                </c:pt>
                <c:pt idx="1">
                  <c:v>APP</c:v>
                </c:pt>
                <c:pt idx="2">
                  <c:v>Resident</c:v>
                </c:pt>
              </c:strCache>
            </c:strRef>
          </c:cat>
          <c:val>
            <c:numRef>
              <c:f>Sheet1!$B$2:$B$4</c:f>
              <c:numCache>
                <c:formatCode>General</c:formatCode>
                <c:ptCount val="3"/>
                <c:pt idx="0">
                  <c:v>64</c:v>
                </c:pt>
                <c:pt idx="1">
                  <c:v>20</c:v>
                </c:pt>
                <c:pt idx="2">
                  <c:v>104</c:v>
                </c:pt>
              </c:numCache>
            </c:numRef>
          </c:val>
          <c:extLst>
            <c:ext xmlns:c16="http://schemas.microsoft.com/office/drawing/2014/chart" uri="{C3380CC4-5D6E-409C-BE32-E72D297353CC}">
              <c16:uniqueId val="{00000000-A6EE-4BD5-979E-88EF50BE16E8}"/>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400" b="1" dirty="0"/>
              <a:t>Main</a:t>
            </a:r>
            <a:r>
              <a:rPr lang="en-US" sz="2400" b="1" baseline="0" dirty="0"/>
              <a:t> ED Provider Coverage: Community</a:t>
            </a:r>
            <a:endParaRPr lang="en-US" sz="2400" b="1" dirty="0"/>
          </a:p>
        </c:rich>
      </c:tx>
      <c:layout>
        <c:manualLayout>
          <c:xMode val="edge"/>
          <c:yMode val="edge"/>
          <c:x val="0.15903283316000594"/>
          <c:y val="5.6120653217889761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Main ED</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896-45E4-930B-C18629B9DBF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896-45E4-930B-C18629B9DBF1}"/>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896-45E4-930B-C18629B9DBF1}"/>
              </c:ext>
            </c:extLst>
          </c:dPt>
          <c:dLbls>
            <c:dLbl>
              <c:idx val="0"/>
              <c:layout>
                <c:manualLayout>
                  <c:x val="3.5785072201404478E-2"/>
                  <c:y val="-4.9105571565653594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0439409696429454"/>
                      <c:h val="7.973352853304369E-2"/>
                    </c:manualLayout>
                  </c15:layout>
                </c:ext>
                <c:ext xmlns:c16="http://schemas.microsoft.com/office/drawing/2014/chart" uri="{C3380CC4-5D6E-409C-BE32-E72D297353CC}">
                  <c16:uniqueId val="{00000001-9896-45E4-930B-C18629B9DBF1}"/>
                </c:ext>
              </c:extLst>
            </c:dLbl>
            <c:dLbl>
              <c:idx val="1"/>
              <c:layout>
                <c:manualLayout>
                  <c:x val="3.8405635616302676E-2"/>
                  <c:y val="-4.0687584056696938E-2"/>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r>
                      <a:rPr lang="en-US" dirty="0"/>
                      <a:t>18</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9.3707968107760109E-2"/>
                      <c:h val="0.10218178982019958"/>
                    </c:manualLayout>
                  </c15:layout>
                </c:ext>
                <c:ext xmlns:c16="http://schemas.microsoft.com/office/drawing/2014/chart" uri="{C3380CC4-5D6E-409C-BE32-E72D297353CC}">
                  <c16:uniqueId val="{00000003-9896-45E4-930B-C18629B9DBF1}"/>
                </c:ext>
              </c:extLst>
            </c:dLbl>
            <c:dLbl>
              <c:idx val="2"/>
              <c:layout>
                <c:manualLayout>
                  <c:x val="3.4591194968553458E-2"/>
                  <c:y val="-0.2357067435151370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896-45E4-930B-C18629B9DBF1}"/>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Attending</c:v>
                </c:pt>
                <c:pt idx="1">
                  <c:v>APP</c:v>
                </c:pt>
              </c:strCache>
            </c:strRef>
          </c:cat>
          <c:val>
            <c:numRef>
              <c:f>Sheet1!$B$2:$B$3</c:f>
              <c:numCache>
                <c:formatCode>General</c:formatCode>
                <c:ptCount val="2"/>
                <c:pt idx="0">
                  <c:v>37</c:v>
                </c:pt>
                <c:pt idx="1">
                  <c:v>18</c:v>
                </c:pt>
              </c:numCache>
            </c:numRef>
          </c:val>
          <c:extLst>
            <c:ext xmlns:c16="http://schemas.microsoft.com/office/drawing/2014/chart" uri="{C3380CC4-5D6E-409C-BE32-E72D297353CC}">
              <c16:uniqueId val="{00000006-9896-45E4-930B-C18629B9DBF1}"/>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Percent</a:t>
            </a:r>
            <a:r>
              <a:rPr lang="en-US" b="1" baseline="0" dirty="0"/>
              <a:t> RVU Billed by MD</a:t>
            </a:r>
            <a:endParaRPr lang="en-US" b="1" dirty="0"/>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10"/>
      <c:rotY val="6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Academic</c:v>
                </c:pt>
              </c:strCache>
            </c:strRef>
          </c:tx>
          <c:spPr>
            <a:solidFill>
              <a:schemeClr val="accent1"/>
            </a:solidFill>
            <a:ln>
              <a:noFill/>
            </a:ln>
            <a:effectLst/>
            <a:sp3d/>
          </c:spPr>
          <c:invertIfNegative val="0"/>
          <c:dLbls>
            <c:dLbl>
              <c:idx val="0"/>
              <c:layout>
                <c:manualLayout>
                  <c:x val="3.0864197530864196E-3"/>
                  <c:y val="0.10382323139257461"/>
                </c:manualLayout>
              </c:layout>
              <c:tx>
                <c:rich>
                  <a:bodyPr/>
                  <a:lstStyle/>
                  <a:p>
                    <a:fld id="{C9B213CC-0C64-4590-A295-344555B838F0}"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2A7-40EC-B8A3-1E775E1E9FA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MD Billed</c:v>
                </c:pt>
              </c:strCache>
            </c:strRef>
          </c:cat>
          <c:val>
            <c:numRef>
              <c:f>Sheet1!$B$2</c:f>
              <c:numCache>
                <c:formatCode>General</c:formatCode>
                <c:ptCount val="1"/>
                <c:pt idx="0">
                  <c:v>94</c:v>
                </c:pt>
              </c:numCache>
            </c:numRef>
          </c:val>
          <c:extLst>
            <c:ext xmlns:c16="http://schemas.microsoft.com/office/drawing/2014/chart" uri="{C3380CC4-5D6E-409C-BE32-E72D297353CC}">
              <c16:uniqueId val="{00000000-A2A7-40EC-B8A3-1E775E1E9FAD}"/>
            </c:ext>
          </c:extLst>
        </c:ser>
        <c:ser>
          <c:idx val="1"/>
          <c:order val="1"/>
          <c:tx>
            <c:strRef>
              <c:f>Sheet1!$C$1</c:f>
              <c:strCache>
                <c:ptCount val="1"/>
                <c:pt idx="0">
                  <c:v>Affiliate</c:v>
                </c:pt>
              </c:strCache>
            </c:strRef>
          </c:tx>
          <c:spPr>
            <a:solidFill>
              <a:schemeClr val="accent2"/>
            </a:solidFill>
            <a:ln>
              <a:noFill/>
            </a:ln>
            <a:effectLst/>
            <a:sp3d/>
          </c:spPr>
          <c:invertIfNegative val="0"/>
          <c:dLbls>
            <c:dLbl>
              <c:idx val="0"/>
              <c:layout>
                <c:manualLayout>
                  <c:x val="-9.259259259259316E-3"/>
                  <c:y val="0.12907753092049823"/>
                </c:manualLayout>
              </c:layout>
              <c:tx>
                <c:rich>
                  <a:bodyPr/>
                  <a:lstStyle/>
                  <a:p>
                    <a:fld id="{2CE9962A-958D-4FE9-A189-D699A11EAC78}"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layout>
                    <c:manualLayout>
                      <c:w val="6.8317901234567907E-2"/>
                      <c:h val="7.6927512869087278E-2"/>
                    </c:manualLayout>
                  </c15:layout>
                  <c15:dlblFieldTable/>
                  <c15:showDataLabelsRange val="0"/>
                </c:ext>
                <c:ext xmlns:c16="http://schemas.microsoft.com/office/drawing/2014/chart" uri="{C3380CC4-5D6E-409C-BE32-E72D297353CC}">
                  <c16:uniqueId val="{00000006-A2A7-40EC-B8A3-1E775E1E9FA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MD Billed</c:v>
                </c:pt>
              </c:strCache>
            </c:strRef>
          </c:cat>
          <c:val>
            <c:numRef>
              <c:f>Sheet1!$C$2</c:f>
              <c:numCache>
                <c:formatCode>General</c:formatCode>
                <c:ptCount val="1"/>
                <c:pt idx="0">
                  <c:v>96</c:v>
                </c:pt>
              </c:numCache>
            </c:numRef>
          </c:val>
          <c:extLst>
            <c:ext xmlns:c16="http://schemas.microsoft.com/office/drawing/2014/chart" uri="{C3380CC4-5D6E-409C-BE32-E72D297353CC}">
              <c16:uniqueId val="{00000001-A2A7-40EC-B8A3-1E775E1E9FAD}"/>
            </c:ext>
          </c:extLst>
        </c:ser>
        <c:ser>
          <c:idx val="2"/>
          <c:order val="2"/>
          <c:tx>
            <c:strRef>
              <c:f>Sheet1!$D$1</c:f>
              <c:strCache>
                <c:ptCount val="1"/>
                <c:pt idx="0">
                  <c:v>Community</c:v>
                </c:pt>
              </c:strCache>
            </c:strRef>
          </c:tx>
          <c:spPr>
            <a:solidFill>
              <a:schemeClr val="accent3"/>
            </a:solidFill>
            <a:ln>
              <a:noFill/>
            </a:ln>
            <a:effectLst/>
            <a:sp3d/>
          </c:spPr>
          <c:invertIfNegative val="0"/>
          <c:dLbls>
            <c:dLbl>
              <c:idx val="0"/>
              <c:layout>
                <c:manualLayout>
                  <c:x val="3.8580246913579681E-3"/>
                  <c:y val="0.10803228131389521"/>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fld id="{0D9C225C-AAAD-42DE-94C3-189437E95A21}" type="VALUE">
                      <a:rPr lang="en-US" sz="2000" b="1" smtClean="0">
                        <a:solidFill>
                          <a:schemeClr val="bg1"/>
                        </a:solidFill>
                      </a:rPr>
                      <a:pPr>
                        <a:defRPr sz="2000" b="1">
                          <a:solidFill>
                            <a:schemeClr val="bg1"/>
                          </a:solidFill>
                        </a:defRPr>
                      </a:pPr>
                      <a:t>[VALUE]</a:t>
                    </a:fld>
                    <a:r>
                      <a:rPr lang="en-US" sz="2000" b="1" dirty="0">
                        <a:solidFill>
                          <a:schemeClr val="bg1"/>
                        </a:solidFill>
                      </a:rPr>
                      <a:t>%</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6.9645061728395061E-2"/>
                      <c:h val="5.2220279357184173E-2"/>
                    </c:manualLayout>
                  </c15:layout>
                  <c15:dlblFieldTable/>
                  <c15:showDataLabelsRange val="0"/>
                </c:ext>
                <c:ext xmlns:c16="http://schemas.microsoft.com/office/drawing/2014/chart" uri="{C3380CC4-5D6E-409C-BE32-E72D297353CC}">
                  <c16:uniqueId val="{00000007-A2A7-40EC-B8A3-1E775E1E9FA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MD Billed</c:v>
                </c:pt>
              </c:strCache>
            </c:strRef>
          </c:cat>
          <c:val>
            <c:numRef>
              <c:f>Sheet1!$D$2</c:f>
              <c:numCache>
                <c:formatCode>General</c:formatCode>
                <c:ptCount val="1"/>
                <c:pt idx="0">
                  <c:v>85</c:v>
                </c:pt>
              </c:numCache>
            </c:numRef>
          </c:val>
          <c:extLst>
            <c:ext xmlns:c16="http://schemas.microsoft.com/office/drawing/2014/chart" uri="{C3380CC4-5D6E-409C-BE32-E72D297353CC}">
              <c16:uniqueId val="{00000002-A2A7-40EC-B8A3-1E775E1E9FAD}"/>
            </c:ext>
          </c:extLst>
        </c:ser>
        <c:ser>
          <c:idx val="3"/>
          <c:order val="3"/>
          <c:tx>
            <c:strRef>
              <c:f>Sheet1!$E$1</c:f>
              <c:strCache>
                <c:ptCount val="1"/>
                <c:pt idx="0">
                  <c:v>Free</c:v>
                </c:pt>
              </c:strCache>
            </c:strRef>
          </c:tx>
          <c:spPr>
            <a:solidFill>
              <a:schemeClr val="accent4"/>
            </a:solidFill>
            <a:ln>
              <a:noFill/>
            </a:ln>
            <a:effectLst/>
            <a:sp3d/>
          </c:spPr>
          <c:invertIfNegative val="0"/>
          <c:dLbls>
            <c:dLbl>
              <c:idx val="0"/>
              <c:layout>
                <c:manualLayout>
                  <c:x val="1.5432706328375619E-3"/>
                  <c:y val="0.13468959748225898"/>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fld id="{466E4A1D-949D-44A6-BBCF-A7F52CF1E16E}" type="VALUE">
                      <a:rPr lang="en-US" sz="2000" b="1" smtClean="0">
                        <a:solidFill>
                          <a:schemeClr val="bg1"/>
                        </a:solidFill>
                      </a:rPr>
                      <a:pPr>
                        <a:defRPr sz="2000" b="1">
                          <a:solidFill>
                            <a:schemeClr val="bg1"/>
                          </a:solidFill>
                        </a:defRPr>
                      </a:pPr>
                      <a:t>[VALUE]</a:t>
                    </a:fld>
                    <a:r>
                      <a:rPr lang="en-US" sz="2000" b="1" dirty="0">
                        <a:solidFill>
                          <a:schemeClr val="bg1"/>
                        </a:solidFill>
                      </a:rPr>
                      <a:t>%</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1188271604938264E-2"/>
                      <c:h val="6.0638379199825364E-2"/>
                    </c:manualLayout>
                  </c15:layout>
                  <c15:dlblFieldTable/>
                  <c15:showDataLabelsRange val="0"/>
                </c:ext>
                <c:ext xmlns:c16="http://schemas.microsoft.com/office/drawing/2014/chart" uri="{C3380CC4-5D6E-409C-BE32-E72D297353CC}">
                  <c16:uniqueId val="{00000008-A2A7-40EC-B8A3-1E775E1E9FA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MD Billed</c:v>
                </c:pt>
              </c:strCache>
            </c:strRef>
          </c:cat>
          <c:val>
            <c:numRef>
              <c:f>Sheet1!$E$2</c:f>
              <c:numCache>
                <c:formatCode>General</c:formatCode>
                <c:ptCount val="1"/>
                <c:pt idx="0">
                  <c:v>86</c:v>
                </c:pt>
              </c:numCache>
            </c:numRef>
          </c:val>
          <c:extLst>
            <c:ext xmlns:c16="http://schemas.microsoft.com/office/drawing/2014/chart" uri="{C3380CC4-5D6E-409C-BE32-E72D297353CC}">
              <c16:uniqueId val="{00000003-A2A7-40EC-B8A3-1E775E1E9FAD}"/>
            </c:ext>
          </c:extLst>
        </c:ser>
        <c:dLbls>
          <c:showLegendKey val="0"/>
          <c:showVal val="0"/>
          <c:showCatName val="0"/>
          <c:showSerName val="0"/>
          <c:showPercent val="0"/>
          <c:showBubbleSize val="0"/>
        </c:dLbls>
        <c:gapWidth val="150"/>
        <c:shape val="box"/>
        <c:axId val="219094240"/>
        <c:axId val="1585020688"/>
        <c:axId val="0"/>
      </c:bar3DChart>
      <c:catAx>
        <c:axId val="2190942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85020688"/>
        <c:crosses val="autoZero"/>
        <c:auto val="1"/>
        <c:lblAlgn val="ctr"/>
        <c:lblOffset val="100"/>
        <c:noMultiLvlLbl val="0"/>
      </c:catAx>
      <c:valAx>
        <c:axId val="1585020688"/>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9094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7.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8.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F5EFD3-DCA2-4EAA-9EE0-1B81E6D38DA2}" type="datetimeFigureOut">
              <a:rPr lang="en-US" smtClean="0"/>
              <a:t>3/19/2023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01BECA-E095-4DB3-A569-547F0757AEAE}" type="slidenum">
              <a:rPr lang="en-US" smtClean="0"/>
              <a:t>‹#›</a:t>
            </a:fld>
            <a:endParaRPr lang="en-US"/>
          </a:p>
        </p:txBody>
      </p:sp>
    </p:spTree>
    <p:extLst>
      <p:ext uri="{BB962C8B-B14F-4D97-AF65-F5344CB8AC3E}">
        <p14:creationId xmlns:p14="http://schemas.microsoft.com/office/powerpoint/2010/main" val="2364523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2016 =160356 total median COLLECTION $44.44, PER MD HOUR 6.54; PER PATIENT BILLED 2.88; RVU PER CLINICAL </a:t>
            </a:r>
            <a:r>
              <a:rPr lang="en-US" dirty="0" err="1"/>
              <a:t>fte</a:t>
            </a:r>
            <a:r>
              <a:rPr lang="en-US" dirty="0"/>
              <a:t> 10613</a:t>
            </a:r>
          </a:p>
          <a:p>
            <a:r>
              <a:rPr lang="en-US" dirty="0"/>
              <a:t>2017= 173902 total median; Collection $45.76; PER MD HOUR 6.73; PER PATIENT BILL 2.86, PER FTE 10127</a:t>
            </a:r>
          </a:p>
          <a:p>
            <a:r>
              <a:rPr lang="en-US" dirty="0"/>
              <a:t>Work RVU</a:t>
            </a:r>
            <a:r>
              <a:rPr lang="en-US" baseline="0" dirty="0"/>
              <a:t> per MD hour up slightly from last yeas as is collection per RVU.</a:t>
            </a:r>
          </a:p>
          <a:p>
            <a:endParaRPr lang="en-US" baseline="0" dirty="0"/>
          </a:p>
          <a:p>
            <a:r>
              <a:rPr lang="en-US" baseline="0" dirty="0"/>
              <a:t>RVU collection range 93.63-9.92</a:t>
            </a:r>
          </a:p>
          <a:p>
            <a:r>
              <a:rPr lang="en-US" baseline="0" dirty="0"/>
              <a:t>25</a:t>
            </a:r>
            <a:r>
              <a:rPr lang="en-US" baseline="30000" dirty="0"/>
              <a:t>th</a:t>
            </a:r>
            <a:r>
              <a:rPr lang="en-US" baseline="0" dirty="0"/>
              <a:t> percentile = 39.08</a:t>
            </a:r>
          </a:p>
          <a:p>
            <a:r>
              <a:rPr lang="en-US" baseline="0" dirty="0"/>
              <a:t>75</a:t>
            </a:r>
            <a:r>
              <a:rPr lang="en-US" baseline="30000" dirty="0"/>
              <a:t>th</a:t>
            </a:r>
            <a:r>
              <a:rPr lang="en-US" baseline="0" dirty="0"/>
              <a:t> percentile 51.77</a:t>
            </a:r>
            <a:endParaRPr lang="en-US" dirty="0"/>
          </a:p>
        </p:txBody>
      </p:sp>
      <p:sp>
        <p:nvSpPr>
          <p:cNvPr id="4" name="Slide Number Placeholder 3"/>
          <p:cNvSpPr>
            <a:spLocks noGrp="1"/>
          </p:cNvSpPr>
          <p:nvPr>
            <p:ph type="sldNum" sz="quarter" idx="10"/>
          </p:nvPr>
        </p:nvSpPr>
        <p:spPr/>
        <p:txBody>
          <a:bodyPr/>
          <a:lstStyle/>
          <a:p>
            <a:fld id="{3601BECA-E095-4DB3-A569-547F0757AEAE}" type="slidenum">
              <a:rPr lang="en-US" smtClean="0"/>
              <a:t>3</a:t>
            </a:fld>
            <a:endParaRPr lang="en-US"/>
          </a:p>
        </p:txBody>
      </p:sp>
    </p:spTree>
    <p:extLst>
      <p:ext uri="{BB962C8B-B14F-4D97-AF65-F5344CB8AC3E}">
        <p14:creationId xmlns:p14="http://schemas.microsoft.com/office/powerpoint/2010/main" val="81247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mean increase was 2075 hours  across the board,</a:t>
            </a:r>
            <a:r>
              <a:rPr lang="en-US" baseline="0" dirty="0"/>
              <a:t>  but hard to make year to year comparisons because of the varying participation among sites and data entry. But it does appear that we have been adding more clinical hours over the past few years</a:t>
            </a:r>
            <a:endParaRPr lang="en-US" dirty="0"/>
          </a:p>
        </p:txBody>
      </p:sp>
      <p:sp>
        <p:nvSpPr>
          <p:cNvPr id="4" name="Slide Number Placeholder 3"/>
          <p:cNvSpPr>
            <a:spLocks noGrp="1"/>
          </p:cNvSpPr>
          <p:nvPr>
            <p:ph type="sldNum" sz="quarter" idx="10"/>
          </p:nvPr>
        </p:nvSpPr>
        <p:spPr/>
        <p:txBody>
          <a:bodyPr/>
          <a:lstStyle/>
          <a:p>
            <a:fld id="{3601BECA-E095-4DB3-A569-547F0757AEAE}" type="slidenum">
              <a:rPr lang="en-US" smtClean="0"/>
              <a:t>4</a:t>
            </a:fld>
            <a:endParaRPr lang="en-US"/>
          </a:p>
        </p:txBody>
      </p:sp>
    </p:spTree>
    <p:extLst>
      <p:ext uri="{BB962C8B-B14F-4D97-AF65-F5344CB8AC3E}">
        <p14:creationId xmlns:p14="http://schemas.microsoft.com/office/powerpoint/2010/main" val="1012720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Medians :184</a:t>
            </a:r>
            <a:r>
              <a:rPr lang="en-US" baseline="0" dirty="0"/>
              <a:t> hours in main ED 2016 ;  2017 186 hours as was 186 in 2012, essentially resident coverage has remained flat we have added attending hours to compensate for increase volume </a:t>
            </a:r>
            <a:r>
              <a:rPr lang="en-US" dirty="0"/>
              <a:t>On average 50 %f the daily ED coverage hours are provided by residents for EDs&gt; 40 K</a:t>
            </a:r>
          </a:p>
          <a:p>
            <a:r>
              <a:rPr lang="en-US" dirty="0"/>
              <a:t>From 2012 through 2017 the percent resident coverage 55%, 55%,56%,54%, 52%, 52%</a:t>
            </a:r>
          </a:p>
        </p:txBody>
      </p:sp>
      <p:sp>
        <p:nvSpPr>
          <p:cNvPr id="4" name="Slide Number Placeholder 3"/>
          <p:cNvSpPr>
            <a:spLocks noGrp="1"/>
          </p:cNvSpPr>
          <p:nvPr>
            <p:ph type="sldNum" sz="quarter" idx="10"/>
          </p:nvPr>
        </p:nvSpPr>
        <p:spPr/>
        <p:txBody>
          <a:bodyPr/>
          <a:lstStyle/>
          <a:p>
            <a:fld id="{3601BECA-E095-4DB3-A569-547F0757AEAE}" type="slidenum">
              <a:rPr lang="en-US" smtClean="0"/>
              <a:t>7</a:t>
            </a:fld>
            <a:endParaRPr lang="en-US"/>
          </a:p>
        </p:txBody>
      </p:sp>
    </p:spTree>
    <p:extLst>
      <p:ext uri="{BB962C8B-B14F-4D97-AF65-F5344CB8AC3E}">
        <p14:creationId xmlns:p14="http://schemas.microsoft.com/office/powerpoint/2010/main" val="3721346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Medians :184</a:t>
            </a:r>
            <a:r>
              <a:rPr lang="en-US" baseline="0" dirty="0"/>
              <a:t> hours in main ED 2016 ;  2017 186 hours as was 186 in 2012, essentially resident coverage has remained flat we have added attending hours to compensate for increase volume </a:t>
            </a:r>
            <a:r>
              <a:rPr lang="en-US" dirty="0"/>
              <a:t>On average 50 %f the daily ED coverage hours are provided by residents for EDs&gt; 40 K</a:t>
            </a:r>
          </a:p>
          <a:p>
            <a:r>
              <a:rPr lang="en-US" dirty="0"/>
              <a:t>From 2012 through 2017 the percent resident coverage 55%, 55%,56%,54%, 52%, 52%</a:t>
            </a:r>
          </a:p>
        </p:txBody>
      </p:sp>
      <p:sp>
        <p:nvSpPr>
          <p:cNvPr id="4" name="Slide Number Placeholder 3"/>
          <p:cNvSpPr>
            <a:spLocks noGrp="1"/>
          </p:cNvSpPr>
          <p:nvPr>
            <p:ph type="sldNum" sz="quarter" idx="10"/>
          </p:nvPr>
        </p:nvSpPr>
        <p:spPr/>
        <p:txBody>
          <a:bodyPr/>
          <a:lstStyle/>
          <a:p>
            <a:fld id="{3601BECA-E095-4DB3-A569-547F0757AEAE}" type="slidenum">
              <a:rPr lang="en-US" smtClean="0"/>
              <a:t>8</a:t>
            </a:fld>
            <a:endParaRPr lang="en-US"/>
          </a:p>
        </p:txBody>
      </p:sp>
    </p:spTree>
    <p:extLst>
      <p:ext uri="{BB962C8B-B14F-4D97-AF65-F5344CB8AC3E}">
        <p14:creationId xmlns:p14="http://schemas.microsoft.com/office/powerpoint/2010/main" val="1126056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Medians :184</a:t>
            </a:r>
            <a:r>
              <a:rPr lang="en-US" baseline="0" dirty="0"/>
              <a:t> hours in main ED 2016 ;  2017 186 hours as was 186 in 2012, essentially resident coverage has remained flat we have added attending hours to compensate for increase volume </a:t>
            </a:r>
            <a:r>
              <a:rPr lang="en-US" dirty="0"/>
              <a:t>On average 50 %f the daily ED coverage hours are provided by residents for EDs&gt; 40 K</a:t>
            </a:r>
          </a:p>
          <a:p>
            <a:r>
              <a:rPr lang="en-US" dirty="0"/>
              <a:t>From 2012 through 2017 the percent resident coverage 55%, 55%,56%,54%, 52%, 52%</a:t>
            </a:r>
          </a:p>
        </p:txBody>
      </p:sp>
      <p:sp>
        <p:nvSpPr>
          <p:cNvPr id="4" name="Slide Number Placeholder 3"/>
          <p:cNvSpPr>
            <a:spLocks noGrp="1"/>
          </p:cNvSpPr>
          <p:nvPr>
            <p:ph type="sldNum" sz="quarter" idx="10"/>
          </p:nvPr>
        </p:nvSpPr>
        <p:spPr/>
        <p:txBody>
          <a:bodyPr/>
          <a:lstStyle/>
          <a:p>
            <a:fld id="{3601BECA-E095-4DB3-A569-547F0757AEAE}" type="slidenum">
              <a:rPr lang="en-US" smtClean="0"/>
              <a:t>9</a:t>
            </a:fld>
            <a:endParaRPr lang="en-US"/>
          </a:p>
        </p:txBody>
      </p:sp>
    </p:spTree>
    <p:extLst>
      <p:ext uri="{BB962C8B-B14F-4D97-AF65-F5344CB8AC3E}">
        <p14:creationId xmlns:p14="http://schemas.microsoft.com/office/powerpoint/2010/main" val="386056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CA752-05FB-4C4C-BFF9-4395CE0E4C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412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a:t>
            </a:r>
            <a:r>
              <a:rPr lang="en-US" baseline="0" dirty="0"/>
              <a:t> 3</a:t>
            </a:r>
            <a:endParaRPr lang="en-US" dirty="0"/>
          </a:p>
        </p:txBody>
      </p:sp>
      <p:sp>
        <p:nvSpPr>
          <p:cNvPr id="4" name="Slide Number Placeholder 3"/>
          <p:cNvSpPr>
            <a:spLocks noGrp="1"/>
          </p:cNvSpPr>
          <p:nvPr>
            <p:ph type="sldNum" sz="quarter" idx="10"/>
          </p:nvPr>
        </p:nvSpPr>
        <p:spPr/>
        <p:txBody>
          <a:bodyPr/>
          <a:lstStyle/>
          <a:p>
            <a:fld id="{3601BECA-E095-4DB3-A569-547F0757AEA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216228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Cathi’s</a:t>
            </a:r>
            <a:r>
              <a:rPr lang="en-US" dirty="0"/>
              <a:t> Note: for</a:t>
            </a:r>
            <a:r>
              <a:rPr lang="en-US" baseline="0" dirty="0"/>
              <a:t> 2018 instructors, I excluded affiliate sites since those are the main outliers in that group.  All others include all sites.</a:t>
            </a:r>
            <a:endParaRPr lang="en-US" dirty="0"/>
          </a:p>
        </p:txBody>
      </p:sp>
      <p:sp>
        <p:nvSpPr>
          <p:cNvPr id="4" name="Slide Number Placeholder 3"/>
          <p:cNvSpPr>
            <a:spLocks noGrp="1"/>
          </p:cNvSpPr>
          <p:nvPr>
            <p:ph type="sldNum" sz="quarter" idx="10"/>
          </p:nvPr>
        </p:nvSpPr>
        <p:spPr/>
        <p:txBody>
          <a:bodyPr/>
          <a:lstStyle/>
          <a:p>
            <a:fld id="{3601BECA-E095-4DB3-A569-547F0757AEAE}"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22353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AEMF Titl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74138"/>
            <a:ext cx="7772400" cy="1470025"/>
          </a:xfrm>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FBC5976D-5DE2-354B-A04A-366661B73D93}"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459038" y="6356350"/>
            <a:ext cx="1253162" cy="365125"/>
          </a:xfrm>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67833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8364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94EFE-3725-40E3-9461-B5C161FE4B3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9AAC3A-B11C-4DA6-9B00-DD2B5A69ACF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300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AEMF Pg 2">
    <p:spTree>
      <p:nvGrpSpPr>
        <p:cNvPr id="1" name=""/>
        <p:cNvGrpSpPr/>
        <p:nvPr/>
      </p:nvGrpSpPr>
      <p:grpSpPr>
        <a:xfrm>
          <a:off x="0" y="0"/>
          <a:ext cx="0" cy="0"/>
          <a:chOff x="0" y="0"/>
          <a:chExt cx="0" cy="0"/>
        </a:xfrm>
      </p:grpSpPr>
      <p:pic>
        <p:nvPicPr>
          <p:cNvPr id="7" name="Picture 6"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6652"/>
          <a:stretch/>
        </p:blipFill>
        <p:spPr>
          <a:xfrm>
            <a:off x="0" y="0"/>
            <a:ext cx="9144000" cy="5716018"/>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5976D-5DE2-354B-A04A-366661B73D93}"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15815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5880"/>
          <a:stretch/>
        </p:blipFill>
        <p:spPr>
          <a:xfrm>
            <a:off x="0" y="0"/>
            <a:ext cx="9144000" cy="5768975"/>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C5976D-5DE2-354B-A04A-366661B73D93}"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77153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702"/>
          <a:stretch/>
        </p:blipFill>
        <p:spPr>
          <a:xfrm>
            <a:off x="0" y="0"/>
            <a:ext cx="9144000" cy="5643961"/>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C5976D-5DE2-354B-A04A-366661B73D93}" type="datetimeFigureOut">
              <a:rPr lang="en-US" smtClean="0"/>
              <a:t>3/19/2023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76804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20103"/>
          <a:stretch/>
        </p:blipFill>
        <p:spPr>
          <a:xfrm>
            <a:off x="0" y="0"/>
            <a:ext cx="9144000" cy="5479345"/>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C5976D-5DE2-354B-A04A-366661B73D93}" type="datetimeFigureOut">
              <a:rPr lang="en-US" smtClean="0"/>
              <a:t>3/19/2023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413184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8045"/>
          <a:stretch/>
        </p:blipFill>
        <p:spPr>
          <a:xfrm>
            <a:off x="0" y="0"/>
            <a:ext cx="9144000" cy="562044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C5976D-5DE2-354B-A04A-366661B73D93}" type="datetimeFigureOut">
              <a:rPr lang="en-US" smtClean="0"/>
              <a:t>3/19/2023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98652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017"/>
          <a:stretch/>
        </p:blipFill>
        <p:spPr>
          <a:xfrm>
            <a:off x="0" y="0"/>
            <a:ext cx="9144000" cy="5690994"/>
          </a:xfrm>
          <a:prstGeom prst="rect">
            <a:avLst/>
          </a:prstGeom>
        </p:spPr>
      </p:pic>
      <p:sp>
        <p:nvSpPr>
          <p:cNvPr id="2" name="Date Placeholder 1"/>
          <p:cNvSpPr>
            <a:spLocks noGrp="1"/>
          </p:cNvSpPr>
          <p:nvPr>
            <p:ph type="dt" sz="half" idx="10"/>
          </p:nvPr>
        </p:nvSpPr>
        <p:spPr/>
        <p:txBody>
          <a:bodyPr/>
          <a:lstStyle/>
          <a:p>
            <a:fld id="{FBC5976D-5DE2-354B-A04A-366661B73D93}" type="datetimeFigureOut">
              <a:rPr lang="en-US" smtClean="0"/>
              <a:t>3/19/2023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53629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8731"/>
          <a:stretch/>
        </p:blipFill>
        <p:spPr>
          <a:xfrm>
            <a:off x="0" y="0"/>
            <a:ext cx="9144000" cy="5573411"/>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C5976D-5DE2-354B-A04A-366661B73D93}" type="datetimeFigureOut">
              <a:rPr lang="en-US" smtClean="0"/>
              <a:t>3/19/2023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89350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359"/>
          <a:stretch/>
        </p:blipFill>
        <p:spPr>
          <a:xfrm>
            <a:off x="0" y="0"/>
            <a:ext cx="9144000" cy="5667477"/>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C5976D-5DE2-354B-A04A-366661B73D93}" type="datetimeFigureOut">
              <a:rPr lang="en-US" smtClean="0"/>
              <a:t>3/19/2023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212888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Title 3 AEM.jpg"/>
          <p:cNvPicPr>
            <a:picLocks noChangeAspect="1"/>
          </p:cNvPicPr>
          <p:nvPr/>
        </p:nvPicPr>
        <p:blipFill rotWithShape="1">
          <a:blip r:embed="rId12">
            <a:extLst>
              <a:ext uri="{28A0092B-C50C-407E-A947-70E740481C1C}">
                <a14:useLocalDpi xmlns:a14="http://schemas.microsoft.com/office/drawing/2010/main" val="0"/>
              </a:ext>
            </a:extLst>
          </a:blip>
          <a:srcRect b="10671"/>
          <a:stretch/>
        </p:blipFill>
        <p:spPr>
          <a:xfrm>
            <a:off x="0" y="0"/>
            <a:ext cx="9144000" cy="6126163"/>
          </a:xfrm>
          <a:prstGeom prst="rect">
            <a:avLst/>
          </a:prstGeom>
        </p:spPr>
      </p:pic>
      <p:sp>
        <p:nvSpPr>
          <p:cNvPr id="2" name="Title Placeholder 1"/>
          <p:cNvSpPr>
            <a:spLocks noGrp="1"/>
          </p:cNvSpPr>
          <p:nvPr>
            <p:ph type="title"/>
          </p:nvPr>
        </p:nvSpPr>
        <p:spPr>
          <a:xfrm>
            <a:off x="457200" y="157774"/>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C5976D-5DE2-354B-A04A-366661B73D93}" type="datetimeFigureOut">
              <a:rPr lang="en-US" smtClean="0"/>
              <a:t>3/19/2023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78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A0A9E1-8368-1447-BC79-45B8A86C6384}" type="slidenum">
              <a:rPr lang="en-US" smtClean="0"/>
              <a:t>‹#›</a:t>
            </a:fld>
            <a:endParaRPr lang="en-US"/>
          </a:p>
        </p:txBody>
      </p:sp>
      <p:pic>
        <p:nvPicPr>
          <p:cNvPr id="8" name="Picture 7" descr="AAAEM.png"/>
          <p:cNvPicPr>
            <a:picLocks noChangeAspect="1"/>
          </p:cNvPicPr>
          <p:nvPr/>
        </p:nvPicPr>
        <p:blipFill rotWithShape="1">
          <a:blip r:embed="rId13">
            <a:extLst>
              <a:ext uri="{28A0092B-C50C-407E-A947-70E740481C1C}">
                <a14:useLocalDpi xmlns:a14="http://schemas.microsoft.com/office/drawing/2010/main" val="0"/>
              </a:ext>
            </a:extLst>
          </a:blip>
          <a:srcRect t="18213" r="7735" b="21315"/>
          <a:stretch/>
        </p:blipFill>
        <p:spPr>
          <a:xfrm>
            <a:off x="6553200" y="6283937"/>
            <a:ext cx="2159000" cy="452428"/>
          </a:xfrm>
          <a:prstGeom prst="rect">
            <a:avLst/>
          </a:prstGeom>
        </p:spPr>
      </p:pic>
    </p:spTree>
    <p:extLst>
      <p:ext uri="{BB962C8B-B14F-4D97-AF65-F5344CB8AC3E}">
        <p14:creationId xmlns:p14="http://schemas.microsoft.com/office/powerpoint/2010/main" val="1306244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AAAEM logo.jpg"/>
          <p:cNvPicPr>
            <a:picLocks noChangeAspect="1"/>
          </p:cNvPicPr>
          <p:nvPr/>
        </p:nvPicPr>
        <p:blipFill>
          <a:blip r:embed="rId4" cstate="print"/>
          <a:stretch>
            <a:fillRect/>
          </a:stretch>
        </p:blipFill>
        <p:spPr>
          <a:xfrm>
            <a:off x="0" y="6521303"/>
            <a:ext cx="1676400" cy="336697"/>
          </a:xfrm>
          <a:prstGeom prst="rect">
            <a:avLst/>
          </a:prstGeom>
        </p:spPr>
      </p:pic>
    </p:spTree>
    <p:extLst>
      <p:ext uri="{BB962C8B-B14F-4D97-AF65-F5344CB8AC3E}">
        <p14:creationId xmlns:p14="http://schemas.microsoft.com/office/powerpoint/2010/main" val="1094494771"/>
      </p:ext>
    </p:extLst>
  </p:cSld>
  <p:clrMap bg1="dk1" tx1="lt1" bg2="dk2" tx2="lt2" accent1="accent1" accent2="accent2" accent3="accent3" accent4="accent4" accent5="accent5" accent6="accent6" hlink="hlink" folHlink="folHlink"/>
  <p:sldLayoutIdLst>
    <p:sldLayoutId id="214748366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chart" Target="../charts/chart8.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9212" y="1611860"/>
            <a:ext cx="7772400" cy="1470025"/>
          </a:xfrm>
        </p:spPr>
        <p:txBody>
          <a:bodyPr>
            <a:normAutofit fontScale="90000"/>
          </a:bodyPr>
          <a:lstStyle/>
          <a:p>
            <a:pPr algn="ctr"/>
            <a:r>
              <a:rPr lang="en-US" sz="4900" b="1" i="1" dirty="0"/>
              <a:t>Academy of Administrators in Academic Emergency Medicine</a:t>
            </a:r>
            <a:br>
              <a:rPr lang="en-US" b="1" dirty="0"/>
            </a:br>
            <a:br>
              <a:rPr lang="en-US" b="1" dirty="0"/>
            </a:br>
            <a:r>
              <a:rPr lang="en-US" b="1" dirty="0">
                <a:solidFill>
                  <a:srgbClr val="FFC000"/>
                </a:solidFill>
              </a:rPr>
              <a:t>Salary and Staffing Survey</a:t>
            </a:r>
            <a:br>
              <a:rPr lang="en-US" b="1" dirty="0">
                <a:solidFill>
                  <a:srgbClr val="FFC000"/>
                </a:solidFill>
              </a:rPr>
            </a:br>
            <a:r>
              <a:rPr lang="en-US" b="1" dirty="0">
                <a:solidFill>
                  <a:srgbClr val="FFC000"/>
                </a:solidFill>
              </a:rPr>
              <a:t>Fiscal Year 2022</a:t>
            </a:r>
          </a:p>
        </p:txBody>
      </p:sp>
      <p:sp>
        <p:nvSpPr>
          <p:cNvPr id="3" name="TextBox 2"/>
          <p:cNvSpPr txBox="1"/>
          <p:nvPr/>
        </p:nvSpPr>
        <p:spPr>
          <a:xfrm>
            <a:off x="423081" y="5049672"/>
            <a:ext cx="2840714" cy="1077218"/>
          </a:xfrm>
          <a:prstGeom prst="rect">
            <a:avLst/>
          </a:prstGeom>
          <a:noFill/>
        </p:spPr>
        <p:txBody>
          <a:bodyPr wrap="none" rtlCol="0">
            <a:spAutoFit/>
          </a:bodyPr>
          <a:lstStyle/>
          <a:p>
            <a:r>
              <a:rPr lang="en-US" sz="1600" b="1" dirty="0"/>
              <a:t>James Scheulen, PA, MBA</a:t>
            </a:r>
          </a:p>
          <a:p>
            <a:r>
              <a:rPr lang="en-US" sz="1600" b="1" dirty="0"/>
              <a:t>On behalf of the</a:t>
            </a:r>
          </a:p>
          <a:p>
            <a:r>
              <a:rPr lang="en-US" sz="1600" b="1" dirty="0"/>
              <a:t>AAAEM Benchmark Committee</a:t>
            </a:r>
          </a:p>
          <a:p>
            <a:r>
              <a:rPr lang="en-US" sz="1600" b="1" dirty="0"/>
              <a:t>March, 2023</a:t>
            </a:r>
          </a:p>
        </p:txBody>
      </p:sp>
      <p:pic>
        <p:nvPicPr>
          <p:cNvPr id="4" name="Picture 3"/>
          <p:cNvPicPr>
            <a:picLocks noChangeAspect="1"/>
          </p:cNvPicPr>
          <p:nvPr/>
        </p:nvPicPr>
        <p:blipFill>
          <a:blip r:embed="rId2"/>
          <a:stretch>
            <a:fillRect/>
          </a:stretch>
        </p:blipFill>
        <p:spPr>
          <a:xfrm>
            <a:off x="4421875" y="5070765"/>
            <a:ext cx="2392252" cy="1086903"/>
          </a:xfrm>
          <a:prstGeom prst="rect">
            <a:avLst/>
          </a:prstGeom>
        </p:spPr>
      </p:pic>
    </p:spTree>
    <p:extLst>
      <p:ext uri="{BB962C8B-B14F-4D97-AF65-F5344CB8AC3E}">
        <p14:creationId xmlns:p14="http://schemas.microsoft.com/office/powerpoint/2010/main" val="291358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 y="157774"/>
            <a:ext cx="8229600" cy="1143000"/>
          </a:xfrm>
        </p:spPr>
        <p:txBody>
          <a:bodyPr>
            <a:normAutofit/>
          </a:bodyPr>
          <a:lstStyle/>
          <a:p>
            <a:r>
              <a:rPr lang="en-US" sz="4000" dirty="0"/>
              <a:t>Charge Data</a:t>
            </a:r>
          </a:p>
        </p:txBody>
      </p:sp>
      <p:graphicFrame>
        <p:nvGraphicFramePr>
          <p:cNvPr id="3" name="Table 2"/>
          <p:cNvGraphicFramePr>
            <a:graphicFrameLocks noGrp="1"/>
          </p:cNvGraphicFramePr>
          <p:nvPr>
            <p:extLst>
              <p:ext uri="{D42A27DB-BD31-4B8C-83A1-F6EECF244321}">
                <p14:modId xmlns:p14="http://schemas.microsoft.com/office/powerpoint/2010/main" val="499681721"/>
              </p:ext>
            </p:extLst>
          </p:nvPr>
        </p:nvGraphicFramePr>
        <p:xfrm>
          <a:off x="666208" y="1737360"/>
          <a:ext cx="7875813" cy="4062548"/>
        </p:xfrm>
        <a:graphic>
          <a:graphicData uri="http://schemas.openxmlformats.org/drawingml/2006/table">
            <a:tbl>
              <a:tblPr firstRow="1" bandRow="1">
                <a:tableStyleId>{5C22544A-7EE6-4342-B048-85BDC9FD1C3A}</a:tableStyleId>
              </a:tblPr>
              <a:tblGrid>
                <a:gridCol w="1864163">
                  <a:extLst>
                    <a:ext uri="{9D8B030D-6E8A-4147-A177-3AD203B41FA5}">
                      <a16:colId xmlns:a16="http://schemas.microsoft.com/office/drawing/2014/main" val="20000"/>
                    </a:ext>
                  </a:extLst>
                </a:gridCol>
                <a:gridCol w="1202330">
                  <a:extLst>
                    <a:ext uri="{9D8B030D-6E8A-4147-A177-3AD203B41FA5}">
                      <a16:colId xmlns:a16="http://schemas.microsoft.com/office/drawing/2014/main" val="20004"/>
                    </a:ext>
                  </a:extLst>
                </a:gridCol>
                <a:gridCol w="1202330">
                  <a:extLst>
                    <a:ext uri="{9D8B030D-6E8A-4147-A177-3AD203B41FA5}">
                      <a16:colId xmlns:a16="http://schemas.microsoft.com/office/drawing/2014/main" val="20005"/>
                    </a:ext>
                  </a:extLst>
                </a:gridCol>
                <a:gridCol w="1202330">
                  <a:extLst>
                    <a:ext uri="{9D8B030D-6E8A-4147-A177-3AD203B41FA5}">
                      <a16:colId xmlns:a16="http://schemas.microsoft.com/office/drawing/2014/main" val="20006"/>
                    </a:ext>
                  </a:extLst>
                </a:gridCol>
                <a:gridCol w="1202330">
                  <a:extLst>
                    <a:ext uri="{9D8B030D-6E8A-4147-A177-3AD203B41FA5}">
                      <a16:colId xmlns:a16="http://schemas.microsoft.com/office/drawing/2014/main" val="1940205870"/>
                    </a:ext>
                  </a:extLst>
                </a:gridCol>
                <a:gridCol w="1202330">
                  <a:extLst>
                    <a:ext uri="{9D8B030D-6E8A-4147-A177-3AD203B41FA5}">
                      <a16:colId xmlns:a16="http://schemas.microsoft.com/office/drawing/2014/main" val="3379281404"/>
                    </a:ext>
                  </a:extLst>
                </a:gridCol>
              </a:tblGrid>
              <a:tr h="1091093">
                <a:tc>
                  <a:txBody>
                    <a:bodyPr/>
                    <a:lstStyle/>
                    <a:p>
                      <a:pPr algn="l" fontAlgn="t"/>
                      <a:r>
                        <a:rPr lang="en-US" sz="1400" u="none" strike="noStrike" dirty="0">
                          <a:solidFill>
                            <a:schemeClr val="bg1"/>
                          </a:solidFill>
                          <a:effectLst/>
                          <a:latin typeface="+mn-lt"/>
                        </a:rPr>
                        <a:t> </a:t>
                      </a:r>
                      <a:endParaRPr lang="en-US" sz="1400" b="0" i="0" u="none" strike="noStrike" dirty="0">
                        <a:solidFill>
                          <a:schemeClr val="bg1"/>
                        </a:solidFill>
                        <a:effectLst/>
                        <a:latin typeface="+mn-lt"/>
                      </a:endParaRPr>
                    </a:p>
                  </a:txBody>
                  <a:tcPr marL="7500" marR="7500" marT="7500" marB="0">
                    <a:solidFill>
                      <a:schemeClr val="tx1"/>
                    </a:solidFill>
                  </a:tcPr>
                </a:tc>
                <a:tc>
                  <a:txBody>
                    <a:bodyPr/>
                    <a:lstStyle/>
                    <a:p>
                      <a:pPr algn="ctr" rtl="0" fontAlgn="ctr"/>
                      <a:r>
                        <a:rPr lang="en-US" sz="1800" b="1" i="0" u="none" strike="noStrike" dirty="0">
                          <a:solidFill>
                            <a:schemeClr val="bg1"/>
                          </a:solidFill>
                          <a:effectLst/>
                          <a:latin typeface="+mn-lt"/>
                        </a:rPr>
                        <a:t>FY 18</a:t>
                      </a:r>
                    </a:p>
                    <a:p>
                      <a:pPr algn="ctr" rtl="0" fontAlgn="ctr"/>
                      <a:r>
                        <a:rPr lang="en-US" sz="1800" b="1" i="0" u="none" strike="noStrike" dirty="0">
                          <a:solidFill>
                            <a:schemeClr val="bg1"/>
                          </a:solidFill>
                          <a:effectLst/>
                          <a:latin typeface="+mn-lt"/>
                        </a:rPr>
                        <a:t>Median</a:t>
                      </a:r>
                    </a:p>
                  </a:txBody>
                  <a:tcPr marL="7500" marR="7500" marT="7500" marB="0" anchor="ctr">
                    <a:solidFill>
                      <a:schemeClr val="tx1"/>
                    </a:solidFill>
                  </a:tcPr>
                </a:tc>
                <a:tc>
                  <a:txBody>
                    <a:bodyPr/>
                    <a:lstStyle/>
                    <a:p>
                      <a:pPr algn="ctr"/>
                      <a:r>
                        <a:rPr lang="en-US" dirty="0"/>
                        <a:t>FY 19</a:t>
                      </a:r>
                    </a:p>
                    <a:p>
                      <a:pPr algn="ctr"/>
                      <a:r>
                        <a:rPr lang="en-US" dirty="0"/>
                        <a:t>Median</a:t>
                      </a:r>
                    </a:p>
                  </a:txBody>
                  <a:tcPr marL="7500" marR="7500" marT="7500" marB="0" anchor="ctr">
                    <a:solidFill>
                      <a:schemeClr val="tx1"/>
                    </a:solidFill>
                  </a:tcPr>
                </a:tc>
                <a:tc>
                  <a:txBody>
                    <a:bodyPr/>
                    <a:lstStyle/>
                    <a:p>
                      <a:pPr algn="ctr"/>
                      <a:r>
                        <a:rPr lang="en-US" dirty="0"/>
                        <a:t>FY 20</a:t>
                      </a:r>
                    </a:p>
                    <a:p>
                      <a:pPr algn="ctr"/>
                      <a:r>
                        <a:rPr lang="en-US" dirty="0"/>
                        <a:t>Median</a:t>
                      </a:r>
                    </a:p>
                  </a:txBody>
                  <a:tcPr marL="7500" marR="7500" marT="7500" marB="0" anchor="ctr">
                    <a:solidFill>
                      <a:schemeClr val="tx1"/>
                    </a:solidFill>
                  </a:tcPr>
                </a:tc>
                <a:tc>
                  <a:txBody>
                    <a:bodyPr/>
                    <a:lstStyle/>
                    <a:p>
                      <a:pPr algn="ctr"/>
                      <a:r>
                        <a:rPr lang="en-US" dirty="0"/>
                        <a:t>FY 21</a:t>
                      </a:r>
                    </a:p>
                    <a:p>
                      <a:pPr algn="ctr"/>
                      <a:r>
                        <a:rPr lang="en-US" dirty="0"/>
                        <a:t>Median</a:t>
                      </a:r>
                    </a:p>
                  </a:txBody>
                  <a:tcPr marL="7500" marR="7500" marT="7500" marB="0" anchor="ctr">
                    <a:solidFill>
                      <a:schemeClr val="tx1"/>
                    </a:solidFill>
                  </a:tcPr>
                </a:tc>
                <a:tc>
                  <a:txBody>
                    <a:bodyPr/>
                    <a:lstStyle/>
                    <a:p>
                      <a:pPr algn="ctr"/>
                      <a:r>
                        <a:rPr lang="en-US" dirty="0"/>
                        <a:t>FY 22</a:t>
                      </a:r>
                    </a:p>
                    <a:p>
                      <a:pPr algn="ctr"/>
                      <a:r>
                        <a:rPr lang="en-US" dirty="0"/>
                        <a:t>Median</a:t>
                      </a:r>
                    </a:p>
                  </a:txBody>
                  <a:tcPr marL="7500" marR="7500" marT="7500" marB="0" anchor="ctr">
                    <a:solidFill>
                      <a:schemeClr val="tx1"/>
                    </a:solidFill>
                  </a:tcPr>
                </a:tc>
                <a:extLst>
                  <a:ext uri="{0D108BD9-81ED-4DB2-BD59-A6C34878D82A}">
                    <a16:rowId xmlns:a16="http://schemas.microsoft.com/office/drawing/2014/main" val="10000"/>
                  </a:ext>
                </a:extLst>
              </a:tr>
              <a:tr h="657967">
                <a:tc>
                  <a:txBody>
                    <a:bodyPr/>
                    <a:lstStyle/>
                    <a:p>
                      <a:pPr algn="ctr" rtl="0" fontAlgn="ctr"/>
                      <a:r>
                        <a:rPr lang="en-US" sz="1600" b="1" u="none" strike="noStrike" dirty="0">
                          <a:solidFill>
                            <a:schemeClr val="bg1"/>
                          </a:solidFill>
                          <a:effectLst/>
                          <a:latin typeface="+mn-lt"/>
                        </a:rPr>
                        <a:t>Collection/Work RVU</a:t>
                      </a:r>
                      <a:endParaRPr lang="en-US" sz="1600" b="1" i="0" u="none" strike="noStrike" dirty="0">
                        <a:solidFill>
                          <a:schemeClr val="bg1"/>
                        </a:solidFill>
                        <a:effectLst/>
                        <a:latin typeface="+mn-lt"/>
                      </a:endParaRPr>
                    </a:p>
                  </a:txBody>
                  <a:tcPr marL="7500" marR="7500" marT="7500" marB="0" anchor="ctr">
                    <a:solidFill>
                      <a:schemeClr val="tx2"/>
                    </a:solidFill>
                  </a:tcPr>
                </a:tc>
                <a:tc>
                  <a:txBody>
                    <a:bodyPr/>
                    <a:lstStyle/>
                    <a:p>
                      <a:pPr algn="ctr" rtl="0" fontAlgn="ctr"/>
                      <a:r>
                        <a:rPr lang="en-US" sz="1600" b="0" i="0" u="none" strike="noStrike" dirty="0">
                          <a:solidFill>
                            <a:schemeClr val="bg1"/>
                          </a:solidFill>
                          <a:effectLst/>
                          <a:latin typeface="+mn-lt"/>
                        </a:rPr>
                        <a:t>$46.11</a:t>
                      </a:r>
                    </a:p>
                  </a:txBody>
                  <a:tcPr marL="7500" marR="7500" marT="7500" marB="0" anchor="ctr">
                    <a:solidFill>
                      <a:schemeClr val="tx2"/>
                    </a:solidFill>
                  </a:tcPr>
                </a:tc>
                <a:tc>
                  <a:txBody>
                    <a:bodyPr/>
                    <a:lstStyle/>
                    <a:p>
                      <a:pPr algn="ctr"/>
                      <a:r>
                        <a:rPr lang="en-US" sz="1600" dirty="0">
                          <a:solidFill>
                            <a:schemeClr val="bg1"/>
                          </a:solidFill>
                        </a:rPr>
                        <a:t>$47.19</a:t>
                      </a:r>
                    </a:p>
                  </a:txBody>
                  <a:tcPr marL="7500" marR="7500" marT="7500" marB="0" anchor="ctr">
                    <a:solidFill>
                      <a:schemeClr val="tx2"/>
                    </a:solidFill>
                  </a:tcPr>
                </a:tc>
                <a:tc>
                  <a:txBody>
                    <a:bodyPr/>
                    <a:lstStyle/>
                    <a:p>
                      <a:pPr algn="ctr"/>
                      <a:r>
                        <a:rPr lang="en-US" sz="1600" dirty="0">
                          <a:solidFill>
                            <a:schemeClr val="bg1"/>
                          </a:solidFill>
                        </a:rPr>
                        <a:t>$47.05</a:t>
                      </a:r>
                    </a:p>
                  </a:txBody>
                  <a:tcPr marL="7500" marR="7500" marT="7500" marB="0" anchor="ctr">
                    <a:solidFill>
                      <a:schemeClr val="tx2"/>
                    </a:solidFill>
                  </a:tcPr>
                </a:tc>
                <a:tc>
                  <a:txBody>
                    <a:bodyPr/>
                    <a:lstStyle/>
                    <a:p>
                      <a:pPr algn="ctr"/>
                      <a:r>
                        <a:rPr lang="en-US" sz="1600" dirty="0">
                          <a:solidFill>
                            <a:schemeClr val="bg1"/>
                          </a:solidFill>
                        </a:rPr>
                        <a:t>$46.95</a:t>
                      </a:r>
                    </a:p>
                  </a:txBody>
                  <a:tcPr marL="7500" marR="7500" marT="7500" marB="0" anchor="ctr">
                    <a:solidFill>
                      <a:schemeClr val="tx2"/>
                    </a:solidFill>
                  </a:tcPr>
                </a:tc>
                <a:tc>
                  <a:txBody>
                    <a:bodyPr/>
                    <a:lstStyle/>
                    <a:p>
                      <a:pPr algn="ctr"/>
                      <a:r>
                        <a:rPr lang="en-US" sz="1600" dirty="0">
                          <a:solidFill>
                            <a:schemeClr val="bg1"/>
                          </a:solidFill>
                        </a:rPr>
                        <a:t>$46.35</a:t>
                      </a:r>
                    </a:p>
                  </a:txBody>
                  <a:tcPr marL="7500" marR="7500" marT="7500" marB="0" anchor="ctr">
                    <a:solidFill>
                      <a:schemeClr val="tx2"/>
                    </a:solidFill>
                  </a:tcPr>
                </a:tc>
                <a:extLst>
                  <a:ext uri="{0D108BD9-81ED-4DB2-BD59-A6C34878D82A}">
                    <a16:rowId xmlns:a16="http://schemas.microsoft.com/office/drawing/2014/main" val="10001"/>
                  </a:ext>
                </a:extLst>
              </a:tr>
              <a:tr h="578372">
                <a:tc>
                  <a:txBody>
                    <a:bodyPr/>
                    <a:lstStyle/>
                    <a:p>
                      <a:pPr algn="ctr" rtl="0" fontAlgn="ctr"/>
                      <a:r>
                        <a:rPr lang="en-US" sz="1600" b="1" u="none" strike="noStrike" dirty="0">
                          <a:solidFill>
                            <a:schemeClr val="bg1"/>
                          </a:solidFill>
                          <a:effectLst/>
                          <a:latin typeface="+mn-lt"/>
                        </a:rPr>
                        <a:t>Work RVU/Hour</a:t>
                      </a:r>
                      <a:endParaRPr lang="en-US" sz="1600" b="1" i="0" u="none" strike="noStrike" dirty="0">
                        <a:solidFill>
                          <a:schemeClr val="bg1"/>
                        </a:solidFill>
                        <a:effectLst/>
                        <a:latin typeface="+mn-lt"/>
                      </a:endParaRPr>
                    </a:p>
                  </a:txBody>
                  <a:tcPr marL="7500" marR="7500" marT="7500" marB="0" anchor="ctr">
                    <a:solidFill>
                      <a:schemeClr val="accent1"/>
                    </a:solidFill>
                  </a:tcPr>
                </a:tc>
                <a:tc>
                  <a:txBody>
                    <a:bodyPr/>
                    <a:lstStyle/>
                    <a:p>
                      <a:pPr algn="ctr" rtl="0" fontAlgn="ctr"/>
                      <a:r>
                        <a:rPr lang="en-US" sz="1600" b="0" i="0" u="none" strike="noStrike" dirty="0">
                          <a:solidFill>
                            <a:schemeClr val="bg1"/>
                          </a:solidFill>
                          <a:effectLst/>
                          <a:latin typeface="+mn-lt"/>
                        </a:rPr>
                        <a:t>6.8</a:t>
                      </a:r>
                    </a:p>
                  </a:txBody>
                  <a:tcPr marL="7500" marR="7500" marT="7500" marB="0" anchor="ctr">
                    <a:solidFill>
                      <a:schemeClr val="accent1"/>
                    </a:solidFill>
                  </a:tcPr>
                </a:tc>
                <a:tc>
                  <a:txBody>
                    <a:bodyPr/>
                    <a:lstStyle/>
                    <a:p>
                      <a:pPr algn="ctr"/>
                      <a:r>
                        <a:rPr lang="en-US" sz="1600" dirty="0">
                          <a:solidFill>
                            <a:schemeClr val="bg1"/>
                          </a:solidFill>
                        </a:rPr>
                        <a:t>7.2</a:t>
                      </a:r>
                    </a:p>
                  </a:txBody>
                  <a:tcPr marL="7500" marR="7500" marT="7500" marB="0" anchor="ctr">
                    <a:solidFill>
                      <a:schemeClr val="accent1"/>
                    </a:solidFill>
                  </a:tcPr>
                </a:tc>
                <a:tc>
                  <a:txBody>
                    <a:bodyPr/>
                    <a:lstStyle/>
                    <a:p>
                      <a:pPr algn="ctr"/>
                      <a:r>
                        <a:rPr lang="en-US" sz="1600" dirty="0">
                          <a:solidFill>
                            <a:schemeClr val="bg1"/>
                          </a:solidFill>
                        </a:rPr>
                        <a:t>6.8</a:t>
                      </a:r>
                    </a:p>
                  </a:txBody>
                  <a:tcPr marL="7500" marR="7500" marT="7500" marB="0" anchor="ctr">
                    <a:solidFill>
                      <a:schemeClr val="accent1"/>
                    </a:solidFill>
                  </a:tcPr>
                </a:tc>
                <a:tc>
                  <a:txBody>
                    <a:bodyPr/>
                    <a:lstStyle/>
                    <a:p>
                      <a:pPr algn="ctr"/>
                      <a:r>
                        <a:rPr lang="en-US" sz="1600" dirty="0">
                          <a:solidFill>
                            <a:schemeClr val="bg1"/>
                          </a:solidFill>
                        </a:rPr>
                        <a:t>6.0</a:t>
                      </a:r>
                    </a:p>
                  </a:txBody>
                  <a:tcPr marL="7500" marR="7500" marT="7500" marB="0" anchor="ctr">
                    <a:solidFill>
                      <a:schemeClr val="accent1"/>
                    </a:solidFill>
                  </a:tcPr>
                </a:tc>
                <a:tc>
                  <a:txBody>
                    <a:bodyPr/>
                    <a:lstStyle/>
                    <a:p>
                      <a:pPr algn="ctr"/>
                      <a:r>
                        <a:rPr lang="en-US" sz="1600" dirty="0">
                          <a:solidFill>
                            <a:schemeClr val="bg1"/>
                          </a:solidFill>
                        </a:rPr>
                        <a:t>6.1</a:t>
                      </a:r>
                    </a:p>
                  </a:txBody>
                  <a:tcPr marL="7500" marR="7500" marT="7500" marB="0" anchor="ctr">
                    <a:solidFill>
                      <a:schemeClr val="accent1"/>
                    </a:solidFill>
                  </a:tcPr>
                </a:tc>
                <a:extLst>
                  <a:ext uri="{0D108BD9-81ED-4DB2-BD59-A6C34878D82A}">
                    <a16:rowId xmlns:a16="http://schemas.microsoft.com/office/drawing/2014/main" val="10002"/>
                  </a:ext>
                </a:extLst>
              </a:tr>
              <a:tr h="578372">
                <a:tc>
                  <a:txBody>
                    <a:bodyPr/>
                    <a:lstStyle/>
                    <a:p>
                      <a:pPr algn="ctr" rtl="0" fontAlgn="ctr"/>
                      <a:r>
                        <a:rPr lang="en-US" sz="1600" b="1" u="none" strike="noStrike" dirty="0">
                          <a:solidFill>
                            <a:schemeClr val="bg1"/>
                          </a:solidFill>
                          <a:effectLst/>
                          <a:latin typeface="+mn-lt"/>
                        </a:rPr>
                        <a:t>Work RVU/Patient</a:t>
                      </a:r>
                      <a:endParaRPr lang="en-US" sz="1600" b="1" i="0" u="none" strike="noStrike" dirty="0">
                        <a:solidFill>
                          <a:schemeClr val="bg1"/>
                        </a:solidFill>
                        <a:effectLst/>
                        <a:latin typeface="+mn-lt"/>
                      </a:endParaRPr>
                    </a:p>
                  </a:txBody>
                  <a:tcPr marL="7500" marR="7500" marT="7500" marB="0" anchor="ctr">
                    <a:solidFill>
                      <a:schemeClr val="tx2"/>
                    </a:solidFill>
                  </a:tcPr>
                </a:tc>
                <a:tc>
                  <a:txBody>
                    <a:bodyPr/>
                    <a:lstStyle/>
                    <a:p>
                      <a:pPr algn="ctr" rtl="0" fontAlgn="ctr"/>
                      <a:r>
                        <a:rPr lang="en-US" sz="1600" b="0" i="0" u="none" strike="noStrike" dirty="0">
                          <a:solidFill>
                            <a:schemeClr val="bg1"/>
                          </a:solidFill>
                          <a:effectLst/>
                          <a:latin typeface="+mn-lt"/>
                        </a:rPr>
                        <a:t>2.9</a:t>
                      </a:r>
                    </a:p>
                  </a:txBody>
                  <a:tcPr marL="7500" marR="7500" marT="7500" marB="0" anchor="ctr">
                    <a:solidFill>
                      <a:schemeClr val="tx2"/>
                    </a:solidFill>
                  </a:tcPr>
                </a:tc>
                <a:tc>
                  <a:txBody>
                    <a:bodyPr/>
                    <a:lstStyle/>
                    <a:p>
                      <a:pPr algn="ctr"/>
                      <a:r>
                        <a:rPr lang="en-US" sz="1600" dirty="0">
                          <a:solidFill>
                            <a:schemeClr val="bg1"/>
                          </a:solidFill>
                        </a:rPr>
                        <a:t>3.0</a:t>
                      </a:r>
                    </a:p>
                  </a:txBody>
                  <a:tcPr marL="7500" marR="7500" marT="7500" marB="0" anchor="ctr">
                    <a:solidFill>
                      <a:schemeClr val="tx2"/>
                    </a:solidFill>
                  </a:tcPr>
                </a:tc>
                <a:tc>
                  <a:txBody>
                    <a:bodyPr/>
                    <a:lstStyle/>
                    <a:p>
                      <a:pPr algn="ctr"/>
                      <a:r>
                        <a:rPr lang="en-US" sz="1600" dirty="0">
                          <a:solidFill>
                            <a:schemeClr val="bg1"/>
                          </a:solidFill>
                        </a:rPr>
                        <a:t>3.0</a:t>
                      </a:r>
                    </a:p>
                  </a:txBody>
                  <a:tcPr marL="7500" marR="7500" marT="7500" marB="0" anchor="ctr">
                    <a:solidFill>
                      <a:schemeClr val="tx2"/>
                    </a:solidFill>
                  </a:tcPr>
                </a:tc>
                <a:tc>
                  <a:txBody>
                    <a:bodyPr/>
                    <a:lstStyle/>
                    <a:p>
                      <a:pPr algn="ctr"/>
                      <a:r>
                        <a:rPr lang="en-US" sz="1600" dirty="0">
                          <a:solidFill>
                            <a:schemeClr val="bg1"/>
                          </a:solidFill>
                        </a:rPr>
                        <a:t>3.2</a:t>
                      </a:r>
                    </a:p>
                  </a:txBody>
                  <a:tcPr marL="7500" marR="7500" marT="7500" marB="0" anchor="ctr">
                    <a:solidFill>
                      <a:schemeClr val="tx2"/>
                    </a:solidFill>
                  </a:tcPr>
                </a:tc>
                <a:tc>
                  <a:txBody>
                    <a:bodyPr/>
                    <a:lstStyle/>
                    <a:p>
                      <a:pPr algn="ctr"/>
                      <a:r>
                        <a:rPr lang="en-US" sz="1600" dirty="0">
                          <a:solidFill>
                            <a:schemeClr val="bg1"/>
                          </a:solidFill>
                        </a:rPr>
                        <a:t>3.2</a:t>
                      </a:r>
                    </a:p>
                  </a:txBody>
                  <a:tcPr marL="7500" marR="7500" marT="7500" marB="0" anchor="ctr">
                    <a:solidFill>
                      <a:schemeClr val="tx2"/>
                    </a:solidFill>
                  </a:tcPr>
                </a:tc>
                <a:extLst>
                  <a:ext uri="{0D108BD9-81ED-4DB2-BD59-A6C34878D82A}">
                    <a16:rowId xmlns:a16="http://schemas.microsoft.com/office/drawing/2014/main" val="10003"/>
                  </a:ext>
                </a:extLst>
              </a:tr>
              <a:tr h="578372">
                <a:tc>
                  <a:txBody>
                    <a:bodyPr/>
                    <a:lstStyle/>
                    <a:p>
                      <a:pPr algn="ctr" rtl="0" fontAlgn="ctr"/>
                      <a:r>
                        <a:rPr lang="en-US" sz="1600" b="1" u="none" strike="noStrike" dirty="0">
                          <a:solidFill>
                            <a:schemeClr val="bg1"/>
                          </a:solidFill>
                          <a:effectLst/>
                          <a:latin typeface="+mn-lt"/>
                        </a:rPr>
                        <a:t>Collections ($)</a:t>
                      </a:r>
                      <a:endParaRPr lang="en-US" sz="1600" b="1" i="0" u="none" strike="noStrike" dirty="0">
                        <a:solidFill>
                          <a:schemeClr val="bg1"/>
                        </a:solidFill>
                        <a:effectLst/>
                        <a:latin typeface="+mn-lt"/>
                      </a:endParaRPr>
                    </a:p>
                  </a:txBody>
                  <a:tcPr marL="7500" marR="7500" marT="7500" marB="0" anchor="ctr">
                    <a:solidFill>
                      <a:schemeClr val="accent1"/>
                    </a:solidFill>
                  </a:tcPr>
                </a:tc>
                <a:tc>
                  <a:txBody>
                    <a:bodyPr/>
                    <a:lstStyle/>
                    <a:p>
                      <a:pPr algn="ctr" rtl="0" fontAlgn="ctr"/>
                      <a:r>
                        <a:rPr lang="en-US" sz="1600" b="0" i="0" u="none" strike="noStrike" dirty="0">
                          <a:solidFill>
                            <a:schemeClr val="bg1"/>
                          </a:solidFill>
                          <a:effectLst/>
                          <a:latin typeface="+mn-lt"/>
                        </a:rPr>
                        <a:t>$8,18,2346</a:t>
                      </a:r>
                    </a:p>
                  </a:txBody>
                  <a:tcPr marL="7500" marR="7500" marT="7500" marB="0" anchor="ctr">
                    <a:solidFill>
                      <a:schemeClr val="accent1"/>
                    </a:solidFill>
                  </a:tcPr>
                </a:tc>
                <a:tc>
                  <a:txBody>
                    <a:bodyPr/>
                    <a:lstStyle/>
                    <a:p>
                      <a:pPr algn="ctr"/>
                      <a:r>
                        <a:rPr lang="en-US" sz="1600" dirty="0">
                          <a:solidFill>
                            <a:schemeClr val="bg1"/>
                          </a:solidFill>
                        </a:rPr>
                        <a:t>$8,480,310</a:t>
                      </a:r>
                    </a:p>
                  </a:txBody>
                  <a:tcPr marL="7500" marR="7500" marT="7500" marB="0" anchor="ctr">
                    <a:solidFill>
                      <a:schemeClr val="accent1"/>
                    </a:solidFill>
                  </a:tcPr>
                </a:tc>
                <a:tc>
                  <a:txBody>
                    <a:bodyPr/>
                    <a:lstStyle/>
                    <a:p>
                      <a:pPr algn="ctr"/>
                      <a:r>
                        <a:rPr lang="en-US" sz="1600" dirty="0">
                          <a:solidFill>
                            <a:schemeClr val="bg1"/>
                          </a:solidFill>
                        </a:rPr>
                        <a:t>$8,174,995</a:t>
                      </a:r>
                    </a:p>
                  </a:txBody>
                  <a:tcPr marL="7500" marR="7500" marT="7500" marB="0" anchor="ctr">
                    <a:solidFill>
                      <a:schemeClr val="accent1"/>
                    </a:solidFill>
                  </a:tcPr>
                </a:tc>
                <a:tc>
                  <a:txBody>
                    <a:bodyPr/>
                    <a:lstStyle/>
                    <a:p>
                      <a:pPr algn="ctr"/>
                      <a:r>
                        <a:rPr lang="en-US" sz="1600" dirty="0">
                          <a:solidFill>
                            <a:schemeClr val="bg1"/>
                          </a:solidFill>
                        </a:rPr>
                        <a:t>$7,737,646</a:t>
                      </a:r>
                    </a:p>
                  </a:txBody>
                  <a:tcPr marL="7500" marR="7500" marT="7500" marB="0" anchor="ctr">
                    <a:solidFill>
                      <a:schemeClr val="accent1"/>
                    </a:solidFill>
                  </a:tcPr>
                </a:tc>
                <a:tc>
                  <a:txBody>
                    <a:bodyPr/>
                    <a:lstStyle/>
                    <a:p>
                      <a:pPr algn="ctr"/>
                      <a:r>
                        <a:rPr lang="en-US" sz="1600" b="1" dirty="0">
                          <a:solidFill>
                            <a:srgbClr val="FFFF00"/>
                          </a:solidFill>
                        </a:rPr>
                        <a:t>$8,473,792</a:t>
                      </a:r>
                    </a:p>
                  </a:txBody>
                  <a:tcPr marL="7500" marR="7500" marT="7500" marB="0" anchor="ctr">
                    <a:solidFill>
                      <a:schemeClr val="accent1"/>
                    </a:solidFill>
                  </a:tcPr>
                </a:tc>
                <a:extLst>
                  <a:ext uri="{0D108BD9-81ED-4DB2-BD59-A6C34878D82A}">
                    <a16:rowId xmlns:a16="http://schemas.microsoft.com/office/drawing/2014/main" val="10004"/>
                  </a:ext>
                </a:extLst>
              </a:tr>
              <a:tr h="578372">
                <a:tc>
                  <a:txBody>
                    <a:bodyPr/>
                    <a:lstStyle/>
                    <a:p>
                      <a:pPr algn="ctr" rtl="0" fontAlgn="ctr"/>
                      <a:r>
                        <a:rPr lang="en-US" sz="1600" b="1" u="none" strike="noStrike" dirty="0">
                          <a:solidFill>
                            <a:schemeClr val="bg1"/>
                          </a:solidFill>
                          <a:effectLst/>
                          <a:latin typeface="+mn-lt"/>
                        </a:rPr>
                        <a:t>Collections/Visit</a:t>
                      </a:r>
                      <a:endParaRPr lang="en-US" sz="1600" b="1" i="0" u="none" strike="noStrike" dirty="0">
                        <a:solidFill>
                          <a:schemeClr val="bg1"/>
                        </a:solidFill>
                        <a:effectLst/>
                        <a:latin typeface="+mn-lt"/>
                      </a:endParaRPr>
                    </a:p>
                  </a:txBody>
                  <a:tcPr marL="7500" marR="7500" marT="7500" marB="0" anchor="ctr">
                    <a:solidFill>
                      <a:schemeClr val="tx2"/>
                    </a:solidFill>
                  </a:tcPr>
                </a:tc>
                <a:tc>
                  <a:txBody>
                    <a:bodyPr/>
                    <a:lstStyle/>
                    <a:p>
                      <a:pPr algn="ctr" rtl="0" fontAlgn="ctr"/>
                      <a:r>
                        <a:rPr lang="en-US" sz="1600" b="1" i="0" u="none" strike="noStrike" dirty="0">
                          <a:solidFill>
                            <a:schemeClr val="bg1"/>
                          </a:solidFill>
                          <a:effectLst/>
                          <a:latin typeface="+mn-lt"/>
                        </a:rPr>
                        <a:t>$128.50</a:t>
                      </a:r>
                    </a:p>
                  </a:txBody>
                  <a:tcPr marL="7500" marR="7500" marT="7500" marB="0" anchor="ctr">
                    <a:solidFill>
                      <a:schemeClr val="tx2"/>
                    </a:solidFill>
                  </a:tcPr>
                </a:tc>
                <a:tc>
                  <a:txBody>
                    <a:bodyPr/>
                    <a:lstStyle/>
                    <a:p>
                      <a:pPr algn="ctr"/>
                      <a:r>
                        <a:rPr lang="en-US" sz="1600" b="1" dirty="0">
                          <a:solidFill>
                            <a:schemeClr val="bg1"/>
                          </a:solidFill>
                        </a:rPr>
                        <a:t>$128.27</a:t>
                      </a:r>
                    </a:p>
                  </a:txBody>
                  <a:tcPr marL="7500" marR="7500" marT="7500" marB="0" anchor="ctr">
                    <a:solidFill>
                      <a:schemeClr val="tx2"/>
                    </a:solidFill>
                  </a:tcPr>
                </a:tc>
                <a:tc>
                  <a:txBody>
                    <a:bodyPr/>
                    <a:lstStyle/>
                    <a:p>
                      <a:pPr algn="ctr"/>
                      <a:r>
                        <a:rPr lang="en-US" sz="1600" b="1" dirty="0">
                          <a:solidFill>
                            <a:schemeClr val="bg1"/>
                          </a:solidFill>
                        </a:rPr>
                        <a:t>$136.30</a:t>
                      </a:r>
                    </a:p>
                  </a:txBody>
                  <a:tcPr marL="7500" marR="7500" marT="7500" marB="0" anchor="ctr">
                    <a:solidFill>
                      <a:schemeClr val="tx2"/>
                    </a:solidFill>
                  </a:tcPr>
                </a:tc>
                <a:tc>
                  <a:txBody>
                    <a:bodyPr/>
                    <a:lstStyle/>
                    <a:p>
                      <a:pPr algn="ctr"/>
                      <a:r>
                        <a:rPr lang="en-US" sz="1600" b="1" dirty="0">
                          <a:solidFill>
                            <a:schemeClr val="bg1"/>
                          </a:solidFill>
                        </a:rPr>
                        <a:t>$140.61</a:t>
                      </a:r>
                    </a:p>
                  </a:txBody>
                  <a:tcPr marL="7500" marR="7500" marT="7500" marB="0" anchor="ctr">
                    <a:solidFill>
                      <a:schemeClr val="tx2"/>
                    </a:solidFill>
                  </a:tcPr>
                </a:tc>
                <a:tc>
                  <a:txBody>
                    <a:bodyPr/>
                    <a:lstStyle/>
                    <a:p>
                      <a:pPr algn="ctr"/>
                      <a:r>
                        <a:rPr lang="en-US" sz="1600" b="1" dirty="0">
                          <a:solidFill>
                            <a:schemeClr val="bg1"/>
                          </a:solidFill>
                        </a:rPr>
                        <a:t>$138.83</a:t>
                      </a:r>
                    </a:p>
                  </a:txBody>
                  <a:tcPr marL="7500" marR="7500" marT="7500" marB="0" anchor="ctr">
                    <a:solidFill>
                      <a:schemeClr val="tx2"/>
                    </a:solidFill>
                  </a:tcPr>
                </a:tc>
                <a:extLst>
                  <a:ext uri="{0D108BD9-81ED-4DB2-BD59-A6C34878D82A}">
                    <a16:rowId xmlns:a16="http://schemas.microsoft.com/office/drawing/2014/main" val="10005"/>
                  </a:ext>
                </a:extLst>
              </a:tr>
            </a:tbl>
          </a:graphicData>
        </a:graphic>
      </p:graphicFrame>
      <p:sp>
        <p:nvSpPr>
          <p:cNvPr id="5" name="Rectangle 4">
            <a:extLst>
              <a:ext uri="{FF2B5EF4-FFF2-40B4-BE49-F238E27FC236}">
                <a16:creationId xmlns:a16="http://schemas.microsoft.com/office/drawing/2014/main" id="{050E7936-EA9D-4B47-80BA-085AEA9E9315}"/>
              </a:ext>
            </a:extLst>
          </p:cNvPr>
          <p:cNvSpPr/>
          <p:nvPr/>
        </p:nvSpPr>
        <p:spPr>
          <a:xfrm>
            <a:off x="3770721" y="4628561"/>
            <a:ext cx="4771299" cy="593888"/>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606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900" y="157774"/>
            <a:ext cx="8229600" cy="1143000"/>
          </a:xfrm>
        </p:spPr>
        <p:txBody>
          <a:bodyPr>
            <a:normAutofit/>
          </a:bodyPr>
          <a:lstStyle/>
          <a:p>
            <a:r>
              <a:rPr lang="en-US" sz="4000" dirty="0"/>
              <a:t>Professional Fee Billing</a:t>
            </a:r>
          </a:p>
        </p:txBody>
      </p:sp>
      <p:sp>
        <p:nvSpPr>
          <p:cNvPr id="3" name="TextBox 2"/>
          <p:cNvSpPr txBox="1"/>
          <p:nvPr/>
        </p:nvSpPr>
        <p:spPr>
          <a:xfrm rot="16200000">
            <a:off x="-66175" y="3710070"/>
            <a:ext cx="83215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Percent</a:t>
            </a:r>
          </a:p>
        </p:txBody>
      </p:sp>
      <p:graphicFrame>
        <p:nvGraphicFramePr>
          <p:cNvPr id="10" name="Content Placeholder 9">
            <a:extLst>
              <a:ext uri="{FF2B5EF4-FFF2-40B4-BE49-F238E27FC236}">
                <a16:creationId xmlns:a16="http://schemas.microsoft.com/office/drawing/2014/main" id="{9194D561-6EE6-4E6D-B99A-0C3809E05450}"/>
              </a:ext>
            </a:extLst>
          </p:cNvPr>
          <p:cNvGraphicFramePr>
            <a:graphicFrameLocks noGrp="1"/>
          </p:cNvGraphicFramePr>
          <p:nvPr>
            <p:ph idx="1"/>
            <p:extLst>
              <p:ext uri="{D42A27DB-BD31-4B8C-83A1-F6EECF244321}">
                <p14:modId xmlns:p14="http://schemas.microsoft.com/office/powerpoint/2010/main" val="561079109"/>
              </p:ext>
            </p:extLst>
          </p:nvPr>
        </p:nvGraphicFramePr>
        <p:xfrm>
          <a:off x="519178" y="1390752"/>
          <a:ext cx="8229600"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865749" y="4157221"/>
            <a:ext cx="2960017" cy="1200329"/>
          </a:xfrm>
          <a:prstGeom prst="rect">
            <a:avLst/>
          </a:prstGeom>
          <a:solidFill>
            <a:schemeClr val="bg1"/>
          </a:solidFill>
        </p:spPr>
        <p:txBody>
          <a:bodyPr wrap="square" rtlCol="0">
            <a:spAutoFit/>
          </a:bodyPr>
          <a:lstStyle/>
          <a:p>
            <a:pPr algn="ctr"/>
            <a:r>
              <a:rPr lang="en-US" sz="2400" b="1" dirty="0">
                <a:solidFill>
                  <a:srgbClr val="FF0000"/>
                </a:solidFill>
              </a:rPr>
              <a:t>Academic &amp; Affiliate: </a:t>
            </a:r>
          </a:p>
          <a:p>
            <a:pPr algn="ctr"/>
            <a:r>
              <a:rPr lang="en-US" sz="2400" b="1" dirty="0">
                <a:solidFill>
                  <a:srgbClr val="FF0000"/>
                </a:solidFill>
              </a:rPr>
              <a:t>95% of RVUs Attributed to faculty</a:t>
            </a:r>
          </a:p>
        </p:txBody>
      </p:sp>
    </p:spTree>
    <p:extLst>
      <p:ext uri="{BB962C8B-B14F-4D97-AF65-F5344CB8AC3E}">
        <p14:creationId xmlns:p14="http://schemas.microsoft.com/office/powerpoint/2010/main" val="87229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900" y="157774"/>
            <a:ext cx="8229600" cy="1143000"/>
          </a:xfrm>
        </p:spPr>
        <p:txBody>
          <a:bodyPr>
            <a:normAutofit/>
          </a:bodyPr>
          <a:lstStyle/>
          <a:p>
            <a:r>
              <a:rPr lang="en-US" sz="4000" dirty="0"/>
              <a:t>Professional Fee Billing</a:t>
            </a:r>
          </a:p>
        </p:txBody>
      </p:sp>
      <p:graphicFrame>
        <p:nvGraphicFramePr>
          <p:cNvPr id="4" name="Content Placeholder 3"/>
          <p:cNvGraphicFramePr>
            <a:graphicFrameLocks noGrp="1"/>
          </p:cNvGraphicFramePr>
          <p:nvPr>
            <p:ph idx="1"/>
            <p:extLst/>
          </p:nvPr>
        </p:nvGraphicFramePr>
        <p:xfrm>
          <a:off x="519178" y="2096676"/>
          <a:ext cx="8100060" cy="3429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29000" y="1524879"/>
            <a:ext cx="2071401"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E &amp; M Codes</a:t>
            </a:r>
          </a:p>
        </p:txBody>
      </p:sp>
      <p:sp>
        <p:nvSpPr>
          <p:cNvPr id="3" name="TextBox 2"/>
          <p:cNvSpPr txBox="1"/>
          <p:nvPr/>
        </p:nvSpPr>
        <p:spPr>
          <a:xfrm rot="16200000">
            <a:off x="-66175" y="3710070"/>
            <a:ext cx="83215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Percent</a:t>
            </a:r>
          </a:p>
        </p:txBody>
      </p:sp>
      <p:sp>
        <p:nvSpPr>
          <p:cNvPr id="6" name="TextBox 5"/>
          <p:cNvSpPr txBox="1"/>
          <p:nvPr/>
        </p:nvSpPr>
        <p:spPr>
          <a:xfrm>
            <a:off x="2060799" y="5682403"/>
            <a:ext cx="4327338" cy="830997"/>
          </a:xfrm>
          <a:prstGeom prst="rect">
            <a:avLst/>
          </a:prstGeom>
          <a:noFill/>
        </p:spPr>
        <p:txBody>
          <a:bodyPr wrap="none" rtlCol="0">
            <a:spAutoFit/>
          </a:bodyPr>
          <a:lstStyle/>
          <a:p>
            <a:pPr algn="ctr"/>
            <a:r>
              <a:rPr lang="en-US" sz="2400" b="1" dirty="0"/>
              <a:t>82.8% Levels 4, 5 and CC</a:t>
            </a:r>
          </a:p>
          <a:p>
            <a:pPr algn="ctr"/>
            <a:r>
              <a:rPr lang="en-US" sz="2400" b="1" dirty="0"/>
              <a:t>91% of charges from E&amp;M Codes</a:t>
            </a:r>
          </a:p>
        </p:txBody>
      </p:sp>
    </p:spTree>
    <p:extLst>
      <p:ext uri="{BB962C8B-B14F-4D97-AF65-F5344CB8AC3E}">
        <p14:creationId xmlns:p14="http://schemas.microsoft.com/office/powerpoint/2010/main" val="208168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7774"/>
            <a:ext cx="8229600" cy="1143000"/>
          </a:xfrm>
        </p:spPr>
        <p:txBody>
          <a:bodyPr>
            <a:normAutofit/>
          </a:bodyPr>
          <a:lstStyle/>
          <a:p>
            <a:r>
              <a:rPr lang="en-US" sz="4000" dirty="0"/>
              <a:t>Payer Mix</a:t>
            </a: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3924372335"/>
              </p:ext>
            </p:extLst>
          </p:nvPr>
        </p:nvGraphicFramePr>
        <p:xfrm>
          <a:off x="304800" y="2151797"/>
          <a:ext cx="8382000" cy="362120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2568477" y="1483851"/>
            <a:ext cx="385464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Mean Payer Mix Distribution</a:t>
            </a:r>
          </a:p>
        </p:txBody>
      </p:sp>
    </p:spTree>
    <p:extLst>
      <p:ext uri="{BB962C8B-B14F-4D97-AF65-F5344CB8AC3E}">
        <p14:creationId xmlns:p14="http://schemas.microsoft.com/office/powerpoint/2010/main" val="88440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7774"/>
            <a:ext cx="8229600" cy="1143000"/>
          </a:xfrm>
        </p:spPr>
        <p:txBody>
          <a:bodyPr>
            <a:normAutofit/>
          </a:bodyPr>
          <a:lstStyle/>
          <a:p>
            <a:r>
              <a:rPr lang="en-US" sz="4000" dirty="0"/>
              <a:t>Payer Mix</a:t>
            </a: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2499022825"/>
              </p:ext>
            </p:extLst>
          </p:nvPr>
        </p:nvGraphicFramePr>
        <p:xfrm>
          <a:off x="304800" y="2151797"/>
          <a:ext cx="8382000" cy="362120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2568477" y="1483851"/>
            <a:ext cx="385464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Mean Payer Mix Distribution</a:t>
            </a:r>
          </a:p>
        </p:txBody>
      </p:sp>
    </p:spTree>
    <p:extLst>
      <p:ext uri="{BB962C8B-B14F-4D97-AF65-F5344CB8AC3E}">
        <p14:creationId xmlns:p14="http://schemas.microsoft.com/office/powerpoint/2010/main" val="294555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97223"/>
            <a:ext cx="7772400" cy="1470025"/>
          </a:xfrm>
        </p:spPr>
        <p:txBody>
          <a:bodyPr>
            <a:normAutofit fontScale="90000"/>
          </a:bodyPr>
          <a:lstStyle/>
          <a:p>
            <a:r>
              <a:rPr lang="en-US" sz="4900" b="1" dirty="0"/>
              <a:t>Academic Faculty Life</a:t>
            </a:r>
            <a:br>
              <a:rPr lang="en-US" b="1" dirty="0"/>
            </a:br>
            <a:br>
              <a:rPr lang="en-US" sz="2000" b="1" dirty="0"/>
            </a:br>
            <a:r>
              <a:rPr lang="en-US" sz="4000" b="1" dirty="0"/>
              <a:t>Faculty Salary</a:t>
            </a:r>
            <a:br>
              <a:rPr lang="en-US" sz="4000" b="1" dirty="0"/>
            </a:br>
            <a:r>
              <a:rPr lang="en-US" sz="4000" b="1" dirty="0"/>
              <a:t>APP Salary</a:t>
            </a:r>
            <a:br>
              <a:rPr lang="en-US" sz="4000" b="1" dirty="0"/>
            </a:br>
            <a:r>
              <a:rPr lang="en-US" sz="4000" b="1" dirty="0"/>
              <a:t>Fellow Salary</a:t>
            </a:r>
            <a:br>
              <a:rPr lang="en-US" sz="2700" b="1" dirty="0"/>
            </a:br>
            <a:br>
              <a:rPr lang="en-US" sz="3600" b="1" dirty="0"/>
            </a:br>
            <a:endParaRPr lang="en-US" b="1" dirty="0"/>
          </a:p>
        </p:txBody>
      </p:sp>
      <p:pic>
        <p:nvPicPr>
          <p:cNvPr id="4" name="Picture 3"/>
          <p:cNvPicPr>
            <a:picLocks noChangeAspect="1"/>
          </p:cNvPicPr>
          <p:nvPr/>
        </p:nvPicPr>
        <p:blipFill>
          <a:blip r:embed="rId2"/>
          <a:stretch>
            <a:fillRect/>
          </a:stretch>
        </p:blipFill>
        <p:spPr>
          <a:xfrm>
            <a:off x="4343400" y="2066905"/>
            <a:ext cx="2650300" cy="1987725"/>
          </a:xfrm>
          <a:prstGeom prst="rect">
            <a:avLst/>
          </a:prstGeom>
        </p:spPr>
      </p:pic>
    </p:spTree>
    <p:extLst>
      <p:ext uri="{BB962C8B-B14F-4D97-AF65-F5344CB8AC3E}">
        <p14:creationId xmlns:p14="http://schemas.microsoft.com/office/powerpoint/2010/main" val="194536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8459" y="3208251"/>
            <a:ext cx="7772400" cy="832196"/>
          </a:xfrm>
        </p:spPr>
        <p:txBody>
          <a:bodyPr>
            <a:noAutofit/>
          </a:bodyPr>
          <a:lstStyle/>
          <a:p>
            <a:pPr algn="ctr"/>
            <a:r>
              <a:rPr lang="en-US" sz="3600" dirty="0"/>
              <a:t>Faculty Salary Survey</a:t>
            </a:r>
          </a:p>
          <a:p>
            <a:pPr algn="ctr"/>
            <a:r>
              <a:rPr lang="en-US" sz="3600" dirty="0"/>
              <a:t>Faculty Demographics</a:t>
            </a:r>
          </a:p>
        </p:txBody>
      </p:sp>
    </p:spTree>
    <p:extLst>
      <p:ext uri="{BB962C8B-B14F-4D97-AF65-F5344CB8AC3E}">
        <p14:creationId xmlns:p14="http://schemas.microsoft.com/office/powerpoint/2010/main" val="336086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301" y="9406"/>
            <a:ext cx="8229600" cy="1143000"/>
          </a:xfrm>
        </p:spPr>
        <p:txBody>
          <a:bodyPr>
            <a:normAutofit/>
          </a:bodyPr>
          <a:lstStyle/>
          <a:p>
            <a:r>
              <a:rPr lang="en-US" sz="4400" dirty="0"/>
              <a:t>Faculty Demographics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554319793"/>
              </p:ext>
            </p:extLst>
          </p:nvPr>
        </p:nvGraphicFramePr>
        <p:xfrm>
          <a:off x="836327" y="2333309"/>
          <a:ext cx="7713783" cy="3370992"/>
        </p:xfrm>
        <a:graphic>
          <a:graphicData uri="http://schemas.openxmlformats.org/drawingml/2006/table">
            <a:tbl>
              <a:tblPr firstRow="1" bandRow="1">
                <a:tableStyleId>{125E5076-3810-47DD-B79F-674D7AD40C01}</a:tableStyleId>
              </a:tblPr>
              <a:tblGrid>
                <a:gridCol w="2641788">
                  <a:extLst>
                    <a:ext uri="{9D8B030D-6E8A-4147-A177-3AD203B41FA5}">
                      <a16:colId xmlns:a16="http://schemas.microsoft.com/office/drawing/2014/main" val="20000"/>
                    </a:ext>
                  </a:extLst>
                </a:gridCol>
                <a:gridCol w="1014399">
                  <a:extLst>
                    <a:ext uri="{9D8B030D-6E8A-4147-A177-3AD203B41FA5}">
                      <a16:colId xmlns:a16="http://schemas.microsoft.com/office/drawing/2014/main" val="20002"/>
                    </a:ext>
                  </a:extLst>
                </a:gridCol>
                <a:gridCol w="1014399">
                  <a:extLst>
                    <a:ext uri="{9D8B030D-6E8A-4147-A177-3AD203B41FA5}">
                      <a16:colId xmlns:a16="http://schemas.microsoft.com/office/drawing/2014/main" val="20003"/>
                    </a:ext>
                  </a:extLst>
                </a:gridCol>
                <a:gridCol w="1014399">
                  <a:extLst>
                    <a:ext uri="{9D8B030D-6E8A-4147-A177-3AD203B41FA5}">
                      <a16:colId xmlns:a16="http://schemas.microsoft.com/office/drawing/2014/main" val="20004"/>
                    </a:ext>
                  </a:extLst>
                </a:gridCol>
                <a:gridCol w="1014399">
                  <a:extLst>
                    <a:ext uri="{9D8B030D-6E8A-4147-A177-3AD203B41FA5}">
                      <a16:colId xmlns:a16="http://schemas.microsoft.com/office/drawing/2014/main" val="2266831287"/>
                    </a:ext>
                  </a:extLst>
                </a:gridCol>
                <a:gridCol w="1014399">
                  <a:extLst>
                    <a:ext uri="{9D8B030D-6E8A-4147-A177-3AD203B41FA5}">
                      <a16:colId xmlns:a16="http://schemas.microsoft.com/office/drawing/2014/main" val="1676156914"/>
                    </a:ext>
                  </a:extLst>
                </a:gridCol>
              </a:tblGrid>
              <a:tr h="421374">
                <a:tc>
                  <a:txBody>
                    <a:bodyPr/>
                    <a:lstStyle/>
                    <a:p>
                      <a:endParaRPr lang="en-US" sz="2000" dirty="0"/>
                    </a:p>
                  </a:txBody>
                  <a:tcPr marL="114832" marR="114832"/>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FFC000"/>
                          </a:solidFill>
                        </a:rPr>
                        <a:t>FY 18</a:t>
                      </a:r>
                    </a:p>
                  </a:txBody>
                  <a:tcPr marL="114832" marR="114832"/>
                </a:tc>
                <a:tc>
                  <a:txBody>
                    <a:bodyPr/>
                    <a:lstStyle/>
                    <a:p>
                      <a:pPr algn="ctr"/>
                      <a:r>
                        <a:rPr lang="en-US" dirty="0">
                          <a:solidFill>
                            <a:srgbClr val="FFC000"/>
                          </a:solidFill>
                        </a:rPr>
                        <a:t>FY 19</a:t>
                      </a:r>
                    </a:p>
                  </a:txBody>
                  <a:tcPr marL="114832" marR="114832"/>
                </a:tc>
                <a:tc>
                  <a:txBody>
                    <a:bodyPr/>
                    <a:lstStyle/>
                    <a:p>
                      <a:pPr algn="ctr"/>
                      <a:r>
                        <a:rPr lang="en-US" dirty="0">
                          <a:solidFill>
                            <a:srgbClr val="FFC000"/>
                          </a:solidFill>
                        </a:rPr>
                        <a:t>FY 20</a:t>
                      </a:r>
                    </a:p>
                  </a:txBody>
                  <a:tcPr marL="114832" marR="114832"/>
                </a:tc>
                <a:tc>
                  <a:txBody>
                    <a:bodyPr/>
                    <a:lstStyle/>
                    <a:p>
                      <a:pPr algn="ctr"/>
                      <a:r>
                        <a:rPr lang="en-US" dirty="0">
                          <a:solidFill>
                            <a:srgbClr val="FFC000"/>
                          </a:solidFill>
                        </a:rPr>
                        <a:t>FY 21</a:t>
                      </a:r>
                    </a:p>
                  </a:txBody>
                  <a:tcPr marL="114832" marR="114832"/>
                </a:tc>
                <a:tc>
                  <a:txBody>
                    <a:bodyPr/>
                    <a:lstStyle/>
                    <a:p>
                      <a:pPr algn="ctr"/>
                      <a:r>
                        <a:rPr lang="en-US" dirty="0">
                          <a:solidFill>
                            <a:srgbClr val="FFC000"/>
                          </a:solidFill>
                        </a:rPr>
                        <a:t>FY 22</a:t>
                      </a:r>
                    </a:p>
                  </a:txBody>
                  <a:tcPr marL="114832" marR="114832"/>
                </a:tc>
                <a:extLst>
                  <a:ext uri="{0D108BD9-81ED-4DB2-BD59-A6C34878D82A}">
                    <a16:rowId xmlns:a16="http://schemas.microsoft.com/office/drawing/2014/main" val="10000"/>
                  </a:ext>
                </a:extLst>
              </a:tr>
              <a:tr h="421374">
                <a:tc>
                  <a:txBody>
                    <a:bodyPr/>
                    <a:lstStyle/>
                    <a:p>
                      <a:r>
                        <a:rPr lang="en-US" sz="2000" b="1" dirty="0"/>
                        <a:t>#</a:t>
                      </a:r>
                      <a:r>
                        <a:rPr lang="en-US" sz="2000" b="1" baseline="0" dirty="0"/>
                        <a:t> Faculty</a:t>
                      </a:r>
                      <a:endParaRPr lang="en-US" sz="2000" b="1" dirty="0"/>
                    </a:p>
                  </a:txBody>
                  <a:tcPr marL="114832" marR="114832"/>
                </a:tc>
                <a:tc>
                  <a:txBody>
                    <a:bodyPr/>
                    <a:lstStyle/>
                    <a:p>
                      <a:pPr algn="ctr"/>
                      <a:r>
                        <a:rPr lang="en-US" sz="2000" b="1" dirty="0"/>
                        <a:t>2571</a:t>
                      </a:r>
                    </a:p>
                  </a:txBody>
                  <a:tcPr marL="114832" marR="114832"/>
                </a:tc>
                <a:tc>
                  <a:txBody>
                    <a:bodyPr/>
                    <a:lstStyle/>
                    <a:p>
                      <a:pPr algn="ctr"/>
                      <a:r>
                        <a:rPr lang="en-US" sz="2000" b="1" dirty="0"/>
                        <a:t>2468</a:t>
                      </a:r>
                    </a:p>
                  </a:txBody>
                  <a:tcPr marL="114832" marR="114832"/>
                </a:tc>
                <a:tc>
                  <a:txBody>
                    <a:bodyPr/>
                    <a:lstStyle/>
                    <a:p>
                      <a:pPr algn="ctr"/>
                      <a:r>
                        <a:rPr lang="en-US" sz="2000" b="1" dirty="0"/>
                        <a:t>2530</a:t>
                      </a:r>
                    </a:p>
                  </a:txBody>
                  <a:tcPr marL="114832" marR="114832"/>
                </a:tc>
                <a:tc>
                  <a:txBody>
                    <a:bodyPr/>
                    <a:lstStyle/>
                    <a:p>
                      <a:pPr algn="ctr"/>
                      <a:r>
                        <a:rPr lang="en-US" sz="2000" b="1" dirty="0"/>
                        <a:t>2560</a:t>
                      </a:r>
                    </a:p>
                  </a:txBody>
                  <a:tcPr marL="114832" marR="114832"/>
                </a:tc>
                <a:tc>
                  <a:txBody>
                    <a:bodyPr/>
                    <a:lstStyle/>
                    <a:p>
                      <a:pPr algn="ctr"/>
                      <a:r>
                        <a:rPr lang="en-US" b="1" dirty="0"/>
                        <a:t>2454</a:t>
                      </a:r>
                    </a:p>
                  </a:txBody>
                  <a:tcPr marL="114832" marR="114832"/>
                </a:tc>
                <a:extLst>
                  <a:ext uri="{0D108BD9-81ED-4DB2-BD59-A6C34878D82A}">
                    <a16:rowId xmlns:a16="http://schemas.microsoft.com/office/drawing/2014/main" val="10001"/>
                  </a:ext>
                </a:extLst>
              </a:tr>
              <a:tr h="421374">
                <a:tc>
                  <a:txBody>
                    <a:bodyPr/>
                    <a:lstStyle/>
                    <a:p>
                      <a:pPr algn="ctr"/>
                      <a:r>
                        <a:rPr lang="en-US" sz="2000" b="1" dirty="0">
                          <a:solidFill>
                            <a:srgbClr val="FFC000"/>
                          </a:solidFill>
                        </a:rPr>
                        <a:t>Experience</a:t>
                      </a:r>
                    </a:p>
                  </a:txBody>
                  <a:tcPr marL="114832" marR="114832"/>
                </a:tc>
                <a:tc>
                  <a:txBody>
                    <a:bodyPr/>
                    <a:lstStyle/>
                    <a:p>
                      <a:pPr algn="ctr"/>
                      <a:endParaRPr lang="en-US" sz="2000" b="1" dirty="0"/>
                    </a:p>
                  </a:txBody>
                  <a:tcPr marL="114832" marR="114832"/>
                </a:tc>
                <a:tc>
                  <a:txBody>
                    <a:bodyPr/>
                    <a:lstStyle/>
                    <a:p>
                      <a:endParaRPr lang="en-US" dirty="0"/>
                    </a:p>
                  </a:txBody>
                  <a:tcPr marL="114832" marR="114832"/>
                </a:tc>
                <a:tc>
                  <a:txBody>
                    <a:bodyPr/>
                    <a:lstStyle/>
                    <a:p>
                      <a:endParaRPr lang="en-US" dirty="0"/>
                    </a:p>
                  </a:txBody>
                  <a:tcPr marL="114832" marR="114832"/>
                </a:tc>
                <a:tc>
                  <a:txBody>
                    <a:bodyPr/>
                    <a:lstStyle/>
                    <a:p>
                      <a:endParaRPr lang="en-US" dirty="0"/>
                    </a:p>
                  </a:txBody>
                  <a:tcPr marL="114832" marR="114832"/>
                </a:tc>
                <a:tc>
                  <a:txBody>
                    <a:bodyPr/>
                    <a:lstStyle/>
                    <a:p>
                      <a:pPr algn="ctr"/>
                      <a:endParaRPr lang="en-US" b="1" dirty="0"/>
                    </a:p>
                  </a:txBody>
                  <a:tcPr marL="114832" marR="114832"/>
                </a:tc>
                <a:extLst>
                  <a:ext uri="{0D108BD9-81ED-4DB2-BD59-A6C34878D82A}">
                    <a16:rowId xmlns:a16="http://schemas.microsoft.com/office/drawing/2014/main" val="10002"/>
                  </a:ext>
                </a:extLst>
              </a:tr>
              <a:tr h="421374">
                <a:tc>
                  <a:txBody>
                    <a:bodyPr/>
                    <a:lstStyle/>
                    <a:p>
                      <a:r>
                        <a:rPr lang="en-US" sz="2000" b="1" dirty="0"/>
                        <a:t>Years at Current EM</a:t>
                      </a:r>
                    </a:p>
                  </a:txBody>
                  <a:tcPr marL="114832" marR="114832"/>
                </a:tc>
                <a:tc>
                  <a:txBody>
                    <a:bodyPr/>
                    <a:lstStyle/>
                    <a:p>
                      <a:pPr algn="ctr"/>
                      <a:r>
                        <a:rPr lang="en-US" sz="2000" b="1" dirty="0"/>
                        <a:t>9.1</a:t>
                      </a:r>
                    </a:p>
                  </a:txBody>
                  <a:tcPr marL="114832" marR="114832"/>
                </a:tc>
                <a:tc>
                  <a:txBody>
                    <a:bodyPr/>
                    <a:lstStyle/>
                    <a:p>
                      <a:pPr algn="ctr"/>
                      <a:r>
                        <a:rPr lang="en-US" sz="2000" b="1" dirty="0"/>
                        <a:t>8.2</a:t>
                      </a:r>
                    </a:p>
                  </a:txBody>
                  <a:tcPr marL="114832" marR="114832"/>
                </a:tc>
                <a:tc>
                  <a:txBody>
                    <a:bodyPr/>
                    <a:lstStyle/>
                    <a:p>
                      <a:pPr algn="ctr"/>
                      <a:r>
                        <a:rPr lang="en-US" sz="2000" b="1" dirty="0"/>
                        <a:t>8.8</a:t>
                      </a:r>
                    </a:p>
                  </a:txBody>
                  <a:tcPr marL="114832" marR="114832"/>
                </a:tc>
                <a:tc>
                  <a:txBody>
                    <a:bodyPr/>
                    <a:lstStyle/>
                    <a:p>
                      <a:pPr algn="ctr"/>
                      <a:r>
                        <a:rPr lang="en-US" sz="2000" b="1" dirty="0"/>
                        <a:t>8.5</a:t>
                      </a:r>
                    </a:p>
                  </a:txBody>
                  <a:tcPr marL="114832" marR="114832"/>
                </a:tc>
                <a:tc>
                  <a:txBody>
                    <a:bodyPr/>
                    <a:lstStyle/>
                    <a:p>
                      <a:pPr algn="ctr"/>
                      <a:r>
                        <a:rPr lang="en-US" b="1" dirty="0"/>
                        <a:t>8.9</a:t>
                      </a:r>
                    </a:p>
                  </a:txBody>
                  <a:tcPr marL="114832" marR="114832"/>
                </a:tc>
                <a:extLst>
                  <a:ext uri="{0D108BD9-81ED-4DB2-BD59-A6C34878D82A}">
                    <a16:rowId xmlns:a16="http://schemas.microsoft.com/office/drawing/2014/main" val="10003"/>
                  </a:ext>
                </a:extLst>
              </a:tr>
              <a:tr h="421374">
                <a:tc>
                  <a:txBody>
                    <a:bodyPr/>
                    <a:lstStyle/>
                    <a:p>
                      <a:r>
                        <a:rPr lang="en-US" sz="2000" b="1" dirty="0"/>
                        <a:t>Years post Residency</a:t>
                      </a:r>
                    </a:p>
                  </a:txBody>
                  <a:tcPr marL="114832" marR="114832"/>
                </a:tc>
                <a:tc>
                  <a:txBody>
                    <a:bodyPr/>
                    <a:lstStyle/>
                    <a:p>
                      <a:pPr algn="ctr"/>
                      <a:r>
                        <a:rPr lang="en-US" sz="2000" b="1" dirty="0"/>
                        <a:t>11.3</a:t>
                      </a:r>
                    </a:p>
                  </a:txBody>
                  <a:tcPr marL="114832" marR="114832"/>
                </a:tc>
                <a:tc>
                  <a:txBody>
                    <a:bodyPr/>
                    <a:lstStyle/>
                    <a:p>
                      <a:pPr algn="ctr"/>
                      <a:r>
                        <a:rPr lang="en-US" sz="2000" b="1" dirty="0"/>
                        <a:t>11.5</a:t>
                      </a:r>
                    </a:p>
                  </a:txBody>
                  <a:tcPr marL="114832" marR="114832"/>
                </a:tc>
                <a:tc>
                  <a:txBody>
                    <a:bodyPr/>
                    <a:lstStyle/>
                    <a:p>
                      <a:pPr algn="ctr"/>
                      <a:r>
                        <a:rPr lang="en-US" sz="2000" b="1" dirty="0"/>
                        <a:t>11.6</a:t>
                      </a:r>
                    </a:p>
                  </a:txBody>
                  <a:tcPr marL="114832" marR="114832"/>
                </a:tc>
                <a:tc>
                  <a:txBody>
                    <a:bodyPr/>
                    <a:lstStyle/>
                    <a:p>
                      <a:pPr algn="ctr"/>
                      <a:r>
                        <a:rPr lang="en-US" sz="2000" b="1" dirty="0"/>
                        <a:t>10.8</a:t>
                      </a:r>
                    </a:p>
                  </a:txBody>
                  <a:tcPr marL="114832" marR="114832"/>
                </a:tc>
                <a:tc>
                  <a:txBody>
                    <a:bodyPr/>
                    <a:lstStyle/>
                    <a:p>
                      <a:pPr algn="ctr"/>
                      <a:r>
                        <a:rPr lang="en-US" b="1" dirty="0"/>
                        <a:t>11.0</a:t>
                      </a:r>
                    </a:p>
                  </a:txBody>
                  <a:tcPr marL="114832" marR="114832"/>
                </a:tc>
                <a:extLst>
                  <a:ext uri="{0D108BD9-81ED-4DB2-BD59-A6C34878D82A}">
                    <a16:rowId xmlns:a16="http://schemas.microsoft.com/office/drawing/2014/main" val="10004"/>
                  </a:ext>
                </a:extLst>
              </a:tr>
              <a:tr h="421374">
                <a:tc>
                  <a:txBody>
                    <a:bodyPr/>
                    <a:lstStyle/>
                    <a:p>
                      <a:pPr algn="ctr"/>
                      <a:r>
                        <a:rPr lang="en-US" sz="2000" b="1" dirty="0">
                          <a:solidFill>
                            <a:srgbClr val="FFC000"/>
                          </a:solidFill>
                        </a:rPr>
                        <a:t>Degree</a:t>
                      </a:r>
                    </a:p>
                  </a:txBody>
                  <a:tcPr marL="114832" marR="114832"/>
                </a:tc>
                <a:tc>
                  <a:txBody>
                    <a:bodyPr/>
                    <a:lstStyle/>
                    <a:p>
                      <a:pPr algn="ctr"/>
                      <a:endParaRPr lang="en-US" sz="2000" b="1" dirty="0"/>
                    </a:p>
                  </a:txBody>
                  <a:tcPr marL="114832" marR="114832"/>
                </a:tc>
                <a:tc>
                  <a:txBody>
                    <a:bodyPr/>
                    <a:lstStyle/>
                    <a:p>
                      <a:pPr algn="ctr"/>
                      <a:endParaRPr lang="en-US" sz="2000" b="1" dirty="0"/>
                    </a:p>
                  </a:txBody>
                  <a:tcPr marL="114832" marR="114832"/>
                </a:tc>
                <a:tc>
                  <a:txBody>
                    <a:bodyPr/>
                    <a:lstStyle/>
                    <a:p>
                      <a:pPr algn="ctr"/>
                      <a:endParaRPr lang="en-US" sz="2000" b="1" dirty="0"/>
                    </a:p>
                  </a:txBody>
                  <a:tcPr marL="114832" marR="114832"/>
                </a:tc>
                <a:tc>
                  <a:txBody>
                    <a:bodyPr/>
                    <a:lstStyle/>
                    <a:p>
                      <a:pPr algn="ctr"/>
                      <a:endParaRPr lang="en-US" sz="2000" b="1" dirty="0"/>
                    </a:p>
                  </a:txBody>
                  <a:tcPr marL="114832" marR="114832"/>
                </a:tc>
                <a:tc>
                  <a:txBody>
                    <a:bodyPr/>
                    <a:lstStyle/>
                    <a:p>
                      <a:pPr algn="ctr"/>
                      <a:endParaRPr lang="en-US" b="1" dirty="0"/>
                    </a:p>
                  </a:txBody>
                  <a:tcPr marL="114832" marR="114832"/>
                </a:tc>
                <a:extLst>
                  <a:ext uri="{0D108BD9-81ED-4DB2-BD59-A6C34878D82A}">
                    <a16:rowId xmlns:a16="http://schemas.microsoft.com/office/drawing/2014/main" val="10009"/>
                  </a:ext>
                </a:extLst>
              </a:tr>
              <a:tr h="421374">
                <a:tc>
                  <a:txBody>
                    <a:bodyPr/>
                    <a:lstStyle/>
                    <a:p>
                      <a:r>
                        <a:rPr lang="en-US" sz="2000" b="1" dirty="0"/>
                        <a:t>MD/</a:t>
                      </a:r>
                      <a:r>
                        <a:rPr lang="en-US" sz="2000" b="1" baseline="0" dirty="0"/>
                        <a:t>Master/PhD</a:t>
                      </a:r>
                      <a:endParaRPr lang="en-US" sz="2000" b="1" dirty="0"/>
                    </a:p>
                  </a:txBody>
                  <a:tcPr marL="114832" marR="114832"/>
                </a:tc>
                <a:tc>
                  <a:txBody>
                    <a:bodyPr/>
                    <a:lstStyle/>
                    <a:p>
                      <a:pPr algn="ctr"/>
                      <a:r>
                        <a:rPr lang="en-US" sz="2000" b="1" dirty="0"/>
                        <a:t>95%</a:t>
                      </a:r>
                    </a:p>
                  </a:txBody>
                  <a:tcPr marL="114832" marR="114832"/>
                </a:tc>
                <a:tc>
                  <a:txBody>
                    <a:bodyPr/>
                    <a:lstStyle/>
                    <a:p>
                      <a:pPr algn="ctr"/>
                      <a:r>
                        <a:rPr lang="en-US" sz="2000" b="1" dirty="0"/>
                        <a:t>98%</a:t>
                      </a:r>
                    </a:p>
                  </a:txBody>
                  <a:tcPr marL="114832" marR="114832"/>
                </a:tc>
                <a:tc>
                  <a:txBody>
                    <a:bodyPr/>
                    <a:lstStyle/>
                    <a:p>
                      <a:pPr algn="ctr"/>
                      <a:r>
                        <a:rPr lang="en-US" sz="2000" b="1" dirty="0"/>
                        <a:t>96%</a:t>
                      </a:r>
                    </a:p>
                  </a:txBody>
                  <a:tcPr marL="114832" marR="114832"/>
                </a:tc>
                <a:tc>
                  <a:txBody>
                    <a:bodyPr/>
                    <a:lstStyle/>
                    <a:p>
                      <a:pPr algn="ctr"/>
                      <a:r>
                        <a:rPr lang="en-US" sz="2000" b="1" dirty="0"/>
                        <a:t>95%</a:t>
                      </a:r>
                    </a:p>
                  </a:txBody>
                  <a:tcPr marL="114832" marR="114832"/>
                </a:tc>
                <a:tc>
                  <a:txBody>
                    <a:bodyPr/>
                    <a:lstStyle/>
                    <a:p>
                      <a:pPr algn="ctr"/>
                      <a:r>
                        <a:rPr lang="en-US" b="1" dirty="0"/>
                        <a:t>95%</a:t>
                      </a:r>
                    </a:p>
                  </a:txBody>
                  <a:tcPr marL="114832" marR="114832"/>
                </a:tc>
                <a:extLst>
                  <a:ext uri="{0D108BD9-81ED-4DB2-BD59-A6C34878D82A}">
                    <a16:rowId xmlns:a16="http://schemas.microsoft.com/office/drawing/2014/main" val="10010"/>
                  </a:ext>
                </a:extLst>
              </a:tr>
              <a:tr h="421374">
                <a:tc>
                  <a:txBody>
                    <a:bodyPr/>
                    <a:lstStyle/>
                    <a:p>
                      <a:r>
                        <a:rPr lang="en-US" sz="2000" b="1" dirty="0"/>
                        <a:t>DO</a:t>
                      </a:r>
                    </a:p>
                  </a:txBody>
                  <a:tcPr marL="114832" marR="114832"/>
                </a:tc>
                <a:tc>
                  <a:txBody>
                    <a:bodyPr/>
                    <a:lstStyle/>
                    <a:p>
                      <a:pPr algn="ctr"/>
                      <a:r>
                        <a:rPr lang="en-US" sz="2000" b="1" dirty="0"/>
                        <a:t>5%</a:t>
                      </a:r>
                    </a:p>
                  </a:txBody>
                  <a:tcPr marL="114832" marR="114832"/>
                </a:tc>
                <a:tc>
                  <a:txBody>
                    <a:bodyPr/>
                    <a:lstStyle/>
                    <a:p>
                      <a:pPr algn="ctr"/>
                      <a:r>
                        <a:rPr lang="en-US" sz="2000" b="1" dirty="0"/>
                        <a:t>2%</a:t>
                      </a:r>
                    </a:p>
                  </a:txBody>
                  <a:tcPr marL="114832" marR="114832"/>
                </a:tc>
                <a:tc>
                  <a:txBody>
                    <a:bodyPr/>
                    <a:lstStyle/>
                    <a:p>
                      <a:pPr algn="ctr"/>
                      <a:r>
                        <a:rPr lang="en-US" sz="2000" b="1" dirty="0"/>
                        <a:t>4%</a:t>
                      </a:r>
                    </a:p>
                  </a:txBody>
                  <a:tcPr marL="114832" marR="114832"/>
                </a:tc>
                <a:tc>
                  <a:txBody>
                    <a:bodyPr/>
                    <a:lstStyle/>
                    <a:p>
                      <a:pPr algn="ctr"/>
                      <a:r>
                        <a:rPr lang="en-US" sz="2000" b="1" dirty="0"/>
                        <a:t>5%</a:t>
                      </a:r>
                    </a:p>
                  </a:txBody>
                  <a:tcPr marL="114832" marR="114832"/>
                </a:tc>
                <a:tc>
                  <a:txBody>
                    <a:bodyPr/>
                    <a:lstStyle/>
                    <a:p>
                      <a:pPr algn="ctr"/>
                      <a:r>
                        <a:rPr lang="en-US" b="1" dirty="0"/>
                        <a:t>5%</a:t>
                      </a:r>
                    </a:p>
                  </a:txBody>
                  <a:tcPr marL="114832" marR="114832"/>
                </a:tc>
                <a:extLst>
                  <a:ext uri="{0D108BD9-81ED-4DB2-BD59-A6C34878D82A}">
                    <a16:rowId xmlns:a16="http://schemas.microsoft.com/office/drawing/2014/main" val="10011"/>
                  </a:ext>
                </a:extLst>
              </a:tr>
            </a:tbl>
          </a:graphicData>
        </a:graphic>
      </p:graphicFrame>
      <p:sp>
        <p:nvSpPr>
          <p:cNvPr id="7" name="TextBox 6"/>
          <p:cNvSpPr txBox="1"/>
          <p:nvPr/>
        </p:nvSpPr>
        <p:spPr>
          <a:xfrm>
            <a:off x="1856014" y="1644402"/>
            <a:ext cx="5391028" cy="523220"/>
          </a:xfrm>
          <a:prstGeom prst="rect">
            <a:avLst/>
          </a:prstGeom>
          <a:noFill/>
        </p:spPr>
        <p:txBody>
          <a:bodyPr wrap="none" rtlCol="0">
            <a:spAutoFit/>
          </a:bodyPr>
          <a:lstStyle/>
          <a:p>
            <a:pPr algn="ctr"/>
            <a:r>
              <a:rPr lang="en-US" sz="2800" b="1" dirty="0">
                <a:solidFill>
                  <a:prstClr val="black"/>
                </a:solidFill>
              </a:rPr>
              <a:t>2021 Salary Survey Demographics</a:t>
            </a:r>
          </a:p>
        </p:txBody>
      </p:sp>
    </p:spTree>
    <p:extLst>
      <p:ext uri="{BB962C8B-B14F-4D97-AF65-F5344CB8AC3E}">
        <p14:creationId xmlns:p14="http://schemas.microsoft.com/office/powerpoint/2010/main" val="303829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Demographics</a:t>
            </a:r>
          </a:p>
        </p:txBody>
      </p:sp>
      <p:graphicFrame>
        <p:nvGraphicFramePr>
          <p:cNvPr id="6" name="Content Placeholder 6"/>
          <p:cNvGraphicFramePr>
            <a:graphicFrameLocks noGrp="1"/>
          </p:cNvGraphicFramePr>
          <p:nvPr>
            <p:ph sz="half" idx="2"/>
            <p:extLst>
              <p:ext uri="{D42A27DB-BD31-4B8C-83A1-F6EECF244321}">
                <p14:modId xmlns:p14="http://schemas.microsoft.com/office/powerpoint/2010/main" val="1411580350"/>
              </p:ext>
            </p:extLst>
          </p:nvPr>
        </p:nvGraphicFramePr>
        <p:xfrm>
          <a:off x="192206" y="2353575"/>
          <a:ext cx="4913194" cy="4090075"/>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3"/>
          <p:cNvSpPr>
            <a:spLocks noGrp="1"/>
          </p:cNvSpPr>
          <p:nvPr>
            <p:ph sz="half" idx="2"/>
          </p:nvPr>
        </p:nvSpPr>
        <p:spPr>
          <a:xfrm>
            <a:off x="5387887" y="3119066"/>
            <a:ext cx="3563907" cy="1806536"/>
          </a:xfrm>
        </p:spPr>
        <p:txBody>
          <a:bodyPr>
            <a:normAutofit/>
          </a:bodyPr>
          <a:lstStyle/>
          <a:p>
            <a:r>
              <a:rPr lang="en-US" sz="2400" b="1" dirty="0">
                <a:solidFill>
                  <a:schemeClr val="accent5">
                    <a:lumMod val="75000"/>
                  </a:schemeClr>
                </a:solidFill>
              </a:rPr>
              <a:t>24.9% &lt; 5 years</a:t>
            </a:r>
          </a:p>
          <a:p>
            <a:r>
              <a:rPr lang="en-US" sz="2400" b="1" dirty="0">
                <a:solidFill>
                  <a:schemeClr val="accent5">
                    <a:lumMod val="75000"/>
                  </a:schemeClr>
                </a:solidFill>
              </a:rPr>
              <a:t>54.8% &lt; 10 years</a:t>
            </a:r>
          </a:p>
          <a:p>
            <a:r>
              <a:rPr lang="en-US" sz="2400" b="1" dirty="0"/>
              <a:t>29.7% = 10 to 20 years</a:t>
            </a:r>
          </a:p>
          <a:p>
            <a:r>
              <a:rPr lang="en-US" sz="2400" b="1" dirty="0"/>
              <a:t>16.7% &gt; 20 years </a:t>
            </a:r>
          </a:p>
          <a:p>
            <a:endParaRPr lang="en-US" b="1" dirty="0"/>
          </a:p>
        </p:txBody>
      </p:sp>
      <p:sp>
        <p:nvSpPr>
          <p:cNvPr id="9" name="TextBox 8"/>
          <p:cNvSpPr txBox="1"/>
          <p:nvPr/>
        </p:nvSpPr>
        <p:spPr>
          <a:xfrm>
            <a:off x="951970" y="1534145"/>
            <a:ext cx="3490636" cy="584775"/>
          </a:xfrm>
          <a:prstGeom prst="rect">
            <a:avLst/>
          </a:prstGeom>
          <a:noFill/>
        </p:spPr>
        <p:txBody>
          <a:bodyPr wrap="none" rtlCol="0">
            <a:spAutoFit/>
          </a:bodyPr>
          <a:lstStyle/>
          <a:p>
            <a:r>
              <a:rPr lang="en-US" sz="3200" b="1" dirty="0">
                <a:solidFill>
                  <a:prstClr val="black"/>
                </a:solidFill>
              </a:rPr>
              <a:t>Years as EM Faculty</a:t>
            </a:r>
          </a:p>
        </p:txBody>
      </p:sp>
      <p:cxnSp>
        <p:nvCxnSpPr>
          <p:cNvPr id="5" name="Straight Arrow Connector 4">
            <a:extLst>
              <a:ext uri="{FF2B5EF4-FFF2-40B4-BE49-F238E27FC236}">
                <a16:creationId xmlns:a16="http://schemas.microsoft.com/office/drawing/2014/main" id="{EF9B7510-E2FE-41B3-9325-4994C2C16D03}"/>
              </a:ext>
            </a:extLst>
          </p:cNvPr>
          <p:cNvCxnSpPr/>
          <p:nvPr/>
        </p:nvCxnSpPr>
        <p:spPr>
          <a:xfrm flipV="1">
            <a:off x="2121031" y="3278171"/>
            <a:ext cx="339365" cy="30165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D444D74C-52A9-4300-AF0D-F88A3E30233F}"/>
              </a:ext>
            </a:extLst>
          </p:cNvPr>
          <p:cNvCxnSpPr>
            <a:cxnSpLocks/>
          </p:cNvCxnSpPr>
          <p:nvPr/>
        </p:nvCxnSpPr>
        <p:spPr>
          <a:xfrm flipV="1">
            <a:off x="2697288" y="4270342"/>
            <a:ext cx="329938" cy="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B142CC3-2CB5-43FF-AE21-9EA57BBAAB9E}"/>
              </a:ext>
            </a:extLst>
          </p:cNvPr>
          <p:cNvCxnSpPr>
            <a:cxnSpLocks/>
          </p:cNvCxnSpPr>
          <p:nvPr/>
        </p:nvCxnSpPr>
        <p:spPr>
          <a:xfrm>
            <a:off x="3825408" y="4993850"/>
            <a:ext cx="381696" cy="10605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15AD9FC-A608-4620-ACF2-0888CAE90392}"/>
              </a:ext>
            </a:extLst>
          </p:cNvPr>
          <p:cNvCxnSpPr>
            <a:cxnSpLocks/>
          </p:cNvCxnSpPr>
          <p:nvPr/>
        </p:nvCxnSpPr>
        <p:spPr>
          <a:xfrm>
            <a:off x="3217682" y="4817882"/>
            <a:ext cx="430491"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BA99B123-ABF6-42FF-8767-5D955F14FA66}"/>
              </a:ext>
            </a:extLst>
          </p:cNvPr>
          <p:cNvCxnSpPr>
            <a:cxnSpLocks/>
          </p:cNvCxnSpPr>
          <p:nvPr/>
        </p:nvCxnSpPr>
        <p:spPr>
          <a:xfrm>
            <a:off x="4402317" y="4897617"/>
            <a:ext cx="339365" cy="202284"/>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B7761A37-241D-4B89-B994-39F8EB9C64DC}"/>
              </a:ext>
            </a:extLst>
          </p:cNvPr>
          <p:cNvSpPr/>
          <p:nvPr/>
        </p:nvSpPr>
        <p:spPr>
          <a:xfrm>
            <a:off x="754144" y="4827309"/>
            <a:ext cx="838986" cy="564823"/>
          </a:xfrm>
          <a:prstGeom prst="ellipse">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C0D9F9-806E-48DF-837A-23F9546F142C}"/>
              </a:ext>
            </a:extLst>
          </p:cNvPr>
          <p:cNvSpPr/>
          <p:nvPr/>
        </p:nvSpPr>
        <p:spPr>
          <a:xfrm>
            <a:off x="1282045" y="3575437"/>
            <a:ext cx="838986" cy="564823"/>
          </a:xfrm>
          <a:prstGeom prst="ellipse">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18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301" y="9406"/>
            <a:ext cx="8229600" cy="1143000"/>
          </a:xfrm>
        </p:spPr>
        <p:txBody>
          <a:bodyPr>
            <a:normAutofit/>
          </a:bodyPr>
          <a:lstStyle/>
          <a:p>
            <a:r>
              <a:rPr lang="en-US" sz="4400" dirty="0"/>
              <a:t>Faculty Demographics</a:t>
            </a:r>
          </a:p>
        </p:txBody>
      </p:sp>
      <p:graphicFrame>
        <p:nvGraphicFramePr>
          <p:cNvPr id="9" name="Content Placeholder 5"/>
          <p:cNvGraphicFramePr>
            <a:graphicFrameLocks noGrp="1"/>
          </p:cNvGraphicFramePr>
          <p:nvPr>
            <p:ph sz="half" idx="2"/>
            <p:extLst>
              <p:ext uri="{D42A27DB-BD31-4B8C-83A1-F6EECF244321}">
                <p14:modId xmlns:p14="http://schemas.microsoft.com/office/powerpoint/2010/main" val="1564155407"/>
              </p:ext>
            </p:extLst>
          </p:nvPr>
        </p:nvGraphicFramePr>
        <p:xfrm>
          <a:off x="982638" y="1505345"/>
          <a:ext cx="6722252" cy="474177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5305815" y="1877924"/>
            <a:ext cx="2399074" cy="523220"/>
          </a:xfrm>
          <a:prstGeom prst="rect">
            <a:avLst/>
          </a:prstGeom>
          <a:noFill/>
        </p:spPr>
        <p:txBody>
          <a:bodyPr wrap="square" rtlCol="0">
            <a:spAutoFit/>
          </a:bodyPr>
          <a:lstStyle/>
          <a:p>
            <a:r>
              <a:rPr lang="en-US" sz="2800" b="1" dirty="0">
                <a:solidFill>
                  <a:prstClr val="white"/>
                </a:solidFill>
              </a:rPr>
              <a:t>Faculty Rank</a:t>
            </a:r>
          </a:p>
        </p:txBody>
      </p:sp>
    </p:spTree>
    <p:extLst>
      <p:ext uri="{BB962C8B-B14F-4D97-AF65-F5344CB8AC3E}">
        <p14:creationId xmlns:p14="http://schemas.microsoft.com/office/powerpoint/2010/main" val="216088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2701" y="2199227"/>
            <a:ext cx="7772400" cy="1470025"/>
          </a:xfrm>
        </p:spPr>
        <p:txBody>
          <a:bodyPr>
            <a:normAutofit fontScale="90000"/>
          </a:bodyPr>
          <a:lstStyle/>
          <a:p>
            <a:r>
              <a:rPr lang="en-US" sz="4900" b="1" dirty="0"/>
              <a:t>Academic Faculty Life</a:t>
            </a:r>
            <a:br>
              <a:rPr lang="en-US" b="1" dirty="0"/>
            </a:br>
            <a:br>
              <a:rPr lang="en-US" sz="2000" b="1" dirty="0"/>
            </a:br>
            <a:br>
              <a:rPr lang="en-US" sz="2000" b="1" dirty="0"/>
            </a:br>
            <a:r>
              <a:rPr lang="en-US" sz="2700" b="1" dirty="0"/>
              <a:t>Faculty Salary</a:t>
            </a:r>
            <a:br>
              <a:rPr lang="en-US" sz="2700" b="1" dirty="0"/>
            </a:br>
            <a:r>
              <a:rPr lang="en-US" sz="2700" b="1" dirty="0"/>
              <a:t>Compensation Plans</a:t>
            </a:r>
            <a:br>
              <a:rPr lang="en-US" sz="2700" b="1" dirty="0"/>
            </a:br>
            <a:r>
              <a:rPr lang="en-US" sz="2700" b="1" dirty="0"/>
              <a:t>Provider Coverage Hours</a:t>
            </a:r>
            <a:br>
              <a:rPr lang="en-US" sz="2700" b="1" dirty="0"/>
            </a:br>
            <a:r>
              <a:rPr lang="en-US" sz="2700" b="1" dirty="0"/>
              <a:t>Professional Billing</a:t>
            </a:r>
            <a:br>
              <a:rPr lang="en-US" sz="2700" b="1" dirty="0"/>
            </a:br>
            <a:r>
              <a:rPr lang="en-US" sz="2700" b="1" dirty="0"/>
              <a:t>APP Salary Survey</a:t>
            </a:r>
            <a:br>
              <a:rPr lang="en-US" sz="2700" b="1" dirty="0"/>
            </a:br>
            <a:r>
              <a:rPr lang="en-US" sz="2700" b="1" i="1" dirty="0">
                <a:solidFill>
                  <a:srgbClr val="FFC000"/>
                </a:solidFill>
              </a:rPr>
              <a:t>Fellow Salary Survey</a:t>
            </a:r>
            <a:br>
              <a:rPr lang="en-US" sz="2700" b="1" dirty="0"/>
            </a:br>
            <a:br>
              <a:rPr lang="en-US" sz="2700" b="1" dirty="0"/>
            </a:br>
            <a:br>
              <a:rPr lang="en-US" sz="3600" b="1" dirty="0">
                <a:solidFill>
                  <a:srgbClr val="FFC000"/>
                </a:solidFill>
              </a:rPr>
            </a:br>
            <a:endParaRPr lang="en-US" b="1" dirty="0">
              <a:solidFill>
                <a:srgbClr val="FFC000"/>
              </a:solidFill>
            </a:endParaRPr>
          </a:p>
        </p:txBody>
      </p:sp>
      <p:pic>
        <p:nvPicPr>
          <p:cNvPr id="4" name="Picture 3"/>
          <p:cNvPicPr>
            <a:picLocks noChangeAspect="1"/>
          </p:cNvPicPr>
          <p:nvPr/>
        </p:nvPicPr>
        <p:blipFill>
          <a:blip r:embed="rId2"/>
          <a:stretch>
            <a:fillRect/>
          </a:stretch>
        </p:blipFill>
        <p:spPr>
          <a:xfrm>
            <a:off x="4259510" y="1808328"/>
            <a:ext cx="2650300" cy="1987725"/>
          </a:xfrm>
          <a:prstGeom prst="rect">
            <a:avLst/>
          </a:prstGeom>
        </p:spPr>
      </p:pic>
      <p:sp>
        <p:nvSpPr>
          <p:cNvPr id="5" name="TextBox 4">
            <a:extLst>
              <a:ext uri="{FF2B5EF4-FFF2-40B4-BE49-F238E27FC236}">
                <a16:creationId xmlns:a16="http://schemas.microsoft.com/office/drawing/2014/main" id="{FB73077D-6DB9-41AA-8C2B-934F4B30EE59}"/>
              </a:ext>
            </a:extLst>
          </p:cNvPr>
          <p:cNvSpPr txBox="1"/>
          <p:nvPr/>
        </p:nvSpPr>
        <p:spPr>
          <a:xfrm>
            <a:off x="423081" y="5049672"/>
            <a:ext cx="4277005" cy="830997"/>
          </a:xfrm>
          <a:prstGeom prst="rect">
            <a:avLst/>
          </a:prstGeom>
          <a:noFill/>
        </p:spPr>
        <p:txBody>
          <a:bodyPr wrap="none" rtlCol="0">
            <a:spAutoFit/>
          </a:bodyPr>
          <a:lstStyle/>
          <a:p>
            <a:r>
              <a:rPr lang="en-US" sz="1600" b="1" dirty="0"/>
              <a:t>James Scheulen</a:t>
            </a:r>
          </a:p>
          <a:p>
            <a:r>
              <a:rPr lang="en-US" sz="1600" b="1" dirty="0"/>
              <a:t>On behalf of the AAAEM Benchmark Committee</a:t>
            </a:r>
          </a:p>
          <a:p>
            <a:r>
              <a:rPr lang="en-US" sz="1600" b="1" dirty="0"/>
              <a:t>March, 2023</a:t>
            </a:r>
          </a:p>
        </p:txBody>
      </p:sp>
    </p:spTree>
    <p:extLst>
      <p:ext uri="{BB962C8B-B14F-4D97-AF65-F5344CB8AC3E}">
        <p14:creationId xmlns:p14="http://schemas.microsoft.com/office/powerpoint/2010/main" val="171035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Demographics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306647259"/>
              </p:ext>
            </p:extLst>
          </p:nvPr>
        </p:nvGraphicFramePr>
        <p:xfrm>
          <a:off x="457200" y="1717765"/>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1166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All Faculty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76655122"/>
              </p:ext>
            </p:extLst>
          </p:nvPr>
        </p:nvGraphicFramePr>
        <p:xfrm>
          <a:off x="246914" y="2170400"/>
          <a:ext cx="8516086" cy="373908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615833" y="1447422"/>
            <a:ext cx="5778248" cy="523220"/>
          </a:xfrm>
          <a:prstGeom prst="rect">
            <a:avLst/>
          </a:prstGeom>
          <a:noFill/>
        </p:spPr>
        <p:txBody>
          <a:bodyPr wrap="none" rtlCol="0">
            <a:spAutoFit/>
          </a:bodyPr>
          <a:lstStyle/>
          <a:p>
            <a:r>
              <a:rPr lang="en-US" sz="2800" b="1" dirty="0">
                <a:solidFill>
                  <a:prstClr val="black"/>
                </a:solidFill>
              </a:rPr>
              <a:t>Mean Total Salary = $336,133 </a:t>
            </a:r>
            <a:r>
              <a:rPr lang="en-US" sz="2800" b="1" dirty="0">
                <a:solidFill>
                  <a:srgbClr val="00B050"/>
                </a:solidFill>
              </a:rPr>
              <a:t>(+4.5%)</a:t>
            </a:r>
          </a:p>
        </p:txBody>
      </p:sp>
      <p:sp>
        <p:nvSpPr>
          <p:cNvPr id="3" name="TextBox 2"/>
          <p:cNvSpPr txBox="1"/>
          <p:nvPr/>
        </p:nvSpPr>
        <p:spPr>
          <a:xfrm>
            <a:off x="246914" y="6109238"/>
            <a:ext cx="2361544" cy="338554"/>
          </a:xfrm>
          <a:prstGeom prst="rect">
            <a:avLst/>
          </a:prstGeom>
          <a:noFill/>
        </p:spPr>
        <p:txBody>
          <a:bodyPr wrap="none" rtlCol="0">
            <a:spAutoFit/>
          </a:bodyPr>
          <a:lstStyle/>
          <a:p>
            <a:r>
              <a:rPr lang="en-US" sz="1600" dirty="0">
                <a:solidFill>
                  <a:prstClr val="black"/>
                </a:solidFill>
              </a:rPr>
              <a:t>Chairs and Chiefs included</a:t>
            </a:r>
          </a:p>
        </p:txBody>
      </p:sp>
      <p:sp>
        <p:nvSpPr>
          <p:cNvPr id="6" name="TextBox 5"/>
          <p:cNvSpPr txBox="1"/>
          <p:nvPr/>
        </p:nvSpPr>
        <p:spPr>
          <a:xfrm>
            <a:off x="6591914" y="3747552"/>
            <a:ext cx="1930785" cy="584775"/>
          </a:xfrm>
          <a:prstGeom prst="rect">
            <a:avLst/>
          </a:prstGeom>
          <a:noFill/>
        </p:spPr>
        <p:txBody>
          <a:bodyPr wrap="none" rtlCol="0">
            <a:spAutoFit/>
          </a:bodyPr>
          <a:lstStyle/>
          <a:p>
            <a:pPr algn="ctr"/>
            <a:r>
              <a:rPr lang="en-US" sz="1600" b="1" dirty="0">
                <a:solidFill>
                  <a:srgbClr val="FFC000"/>
                </a:solidFill>
              </a:rPr>
              <a:t>$330,282</a:t>
            </a:r>
          </a:p>
          <a:p>
            <a:pPr algn="ctr"/>
            <a:r>
              <a:rPr lang="en-US" sz="1600" b="1" dirty="0">
                <a:solidFill>
                  <a:srgbClr val="FFC000"/>
                </a:solidFill>
              </a:rPr>
              <a:t>No Chairs and Chiefs</a:t>
            </a:r>
          </a:p>
        </p:txBody>
      </p:sp>
    </p:spTree>
    <p:extLst>
      <p:ext uri="{BB962C8B-B14F-4D97-AF65-F5344CB8AC3E}">
        <p14:creationId xmlns:p14="http://schemas.microsoft.com/office/powerpoint/2010/main" val="390648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All Faculty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58954011"/>
              </p:ext>
            </p:extLst>
          </p:nvPr>
        </p:nvGraphicFramePr>
        <p:xfrm>
          <a:off x="246913" y="1678674"/>
          <a:ext cx="8449043" cy="442187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46913" y="6214335"/>
            <a:ext cx="2361544" cy="338554"/>
          </a:xfrm>
          <a:prstGeom prst="rect">
            <a:avLst/>
          </a:prstGeom>
          <a:noFill/>
        </p:spPr>
        <p:txBody>
          <a:bodyPr wrap="none" rtlCol="0">
            <a:spAutoFit/>
          </a:bodyPr>
          <a:lstStyle/>
          <a:p>
            <a:r>
              <a:rPr lang="en-US" sz="1600" dirty="0">
                <a:solidFill>
                  <a:prstClr val="black"/>
                </a:solidFill>
              </a:rPr>
              <a:t>Chairs and Chiefs included</a:t>
            </a:r>
          </a:p>
        </p:txBody>
      </p:sp>
      <p:sp>
        <p:nvSpPr>
          <p:cNvPr id="3" name="TextBox 2"/>
          <p:cNvSpPr txBox="1"/>
          <p:nvPr/>
        </p:nvSpPr>
        <p:spPr>
          <a:xfrm>
            <a:off x="2673231" y="3520279"/>
            <a:ext cx="4027193" cy="923330"/>
          </a:xfrm>
          <a:prstGeom prst="rect">
            <a:avLst/>
          </a:prstGeom>
          <a:noFill/>
        </p:spPr>
        <p:txBody>
          <a:bodyPr wrap="none" rtlCol="0">
            <a:spAutoFit/>
          </a:bodyPr>
          <a:lstStyle/>
          <a:p>
            <a:pPr algn="ctr"/>
            <a:r>
              <a:rPr lang="en-US" b="1" dirty="0">
                <a:solidFill>
                  <a:prstClr val="white"/>
                </a:solidFill>
              </a:rPr>
              <a:t>2022 Base = 83% of total</a:t>
            </a:r>
          </a:p>
          <a:p>
            <a:pPr algn="ctr"/>
            <a:endParaRPr lang="en-US" b="1" dirty="0">
              <a:solidFill>
                <a:prstClr val="white"/>
              </a:solidFill>
            </a:endParaRPr>
          </a:p>
          <a:p>
            <a:pPr algn="ctr"/>
            <a:r>
              <a:rPr lang="en-US" b="1" dirty="0">
                <a:solidFill>
                  <a:prstClr val="white"/>
                </a:solidFill>
              </a:rPr>
              <a:t>29% increase in Total Salary over 9 years</a:t>
            </a:r>
          </a:p>
        </p:txBody>
      </p:sp>
    </p:spTree>
    <p:extLst>
      <p:ext uri="{BB962C8B-B14F-4D97-AF65-F5344CB8AC3E}">
        <p14:creationId xmlns:p14="http://schemas.microsoft.com/office/powerpoint/2010/main" val="164435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All Faculty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38659121"/>
              </p:ext>
            </p:extLst>
          </p:nvPr>
        </p:nvGraphicFramePr>
        <p:xfrm>
          <a:off x="246913" y="1678674"/>
          <a:ext cx="8449043" cy="442187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46913" y="6214335"/>
            <a:ext cx="2361544" cy="338554"/>
          </a:xfrm>
          <a:prstGeom prst="rect">
            <a:avLst/>
          </a:prstGeom>
          <a:noFill/>
        </p:spPr>
        <p:txBody>
          <a:bodyPr wrap="none" rtlCol="0">
            <a:spAutoFit/>
          </a:bodyPr>
          <a:lstStyle/>
          <a:p>
            <a:r>
              <a:rPr lang="en-US" sz="1600" dirty="0">
                <a:solidFill>
                  <a:prstClr val="black"/>
                </a:solidFill>
              </a:rPr>
              <a:t>Chairs and Chiefs included</a:t>
            </a:r>
          </a:p>
        </p:txBody>
      </p:sp>
      <p:sp>
        <p:nvSpPr>
          <p:cNvPr id="3" name="TextBox 2"/>
          <p:cNvSpPr txBox="1"/>
          <p:nvPr/>
        </p:nvSpPr>
        <p:spPr>
          <a:xfrm>
            <a:off x="5841242" y="4387335"/>
            <a:ext cx="2531783" cy="369332"/>
          </a:xfrm>
          <a:prstGeom prst="rect">
            <a:avLst/>
          </a:prstGeom>
          <a:noFill/>
        </p:spPr>
        <p:txBody>
          <a:bodyPr wrap="none" rtlCol="0">
            <a:spAutoFit/>
          </a:bodyPr>
          <a:lstStyle/>
          <a:p>
            <a:r>
              <a:rPr lang="en-US" b="1" dirty="0">
                <a:solidFill>
                  <a:prstClr val="white"/>
                </a:solidFill>
              </a:rPr>
              <a:t>2022 Base = 83% of total</a:t>
            </a:r>
          </a:p>
        </p:txBody>
      </p:sp>
      <p:sp>
        <p:nvSpPr>
          <p:cNvPr id="8" name="TextBox 7">
            <a:extLst>
              <a:ext uri="{FF2B5EF4-FFF2-40B4-BE49-F238E27FC236}">
                <a16:creationId xmlns:a16="http://schemas.microsoft.com/office/drawing/2014/main" id="{230934C2-DDAB-40A7-83C0-E934B0A60711}"/>
              </a:ext>
            </a:extLst>
          </p:cNvPr>
          <p:cNvSpPr txBox="1"/>
          <p:nvPr/>
        </p:nvSpPr>
        <p:spPr>
          <a:xfrm>
            <a:off x="1427685" y="1979629"/>
            <a:ext cx="2909001" cy="707886"/>
          </a:xfrm>
          <a:prstGeom prst="rect">
            <a:avLst/>
          </a:prstGeom>
          <a:noFill/>
        </p:spPr>
        <p:txBody>
          <a:bodyPr wrap="none" rtlCol="0">
            <a:spAutoFit/>
          </a:bodyPr>
          <a:lstStyle/>
          <a:p>
            <a:r>
              <a:rPr lang="en-US" sz="2000" b="1" dirty="0">
                <a:solidFill>
                  <a:schemeClr val="bg1"/>
                </a:solidFill>
              </a:rPr>
              <a:t>Total salary increase 4.5%</a:t>
            </a:r>
          </a:p>
          <a:p>
            <a:r>
              <a:rPr lang="en-US" sz="2000" b="1" dirty="0">
                <a:solidFill>
                  <a:schemeClr val="bg1"/>
                </a:solidFill>
              </a:rPr>
              <a:t>Base salary increase 2.7%</a:t>
            </a:r>
          </a:p>
        </p:txBody>
      </p:sp>
    </p:spTree>
    <p:extLst>
      <p:ext uri="{BB962C8B-B14F-4D97-AF65-F5344CB8AC3E}">
        <p14:creationId xmlns:p14="http://schemas.microsoft.com/office/powerpoint/2010/main" val="87875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No Chair &amp; Chief</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8115336"/>
              </p:ext>
            </p:extLst>
          </p:nvPr>
        </p:nvGraphicFramePr>
        <p:xfrm>
          <a:off x="246914" y="2170400"/>
          <a:ext cx="8516086" cy="373908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615833" y="1447422"/>
            <a:ext cx="5778248" cy="523220"/>
          </a:xfrm>
          <a:prstGeom prst="rect">
            <a:avLst/>
          </a:prstGeom>
          <a:noFill/>
        </p:spPr>
        <p:txBody>
          <a:bodyPr wrap="none" rtlCol="0">
            <a:spAutoFit/>
          </a:bodyPr>
          <a:lstStyle/>
          <a:p>
            <a:r>
              <a:rPr lang="en-US" sz="2800" b="1" dirty="0">
                <a:solidFill>
                  <a:prstClr val="black"/>
                </a:solidFill>
              </a:rPr>
              <a:t>Mean Total Salary = $330,826 </a:t>
            </a:r>
            <a:r>
              <a:rPr lang="en-US" sz="2800" b="1" dirty="0">
                <a:solidFill>
                  <a:srgbClr val="00B050"/>
                </a:solidFill>
              </a:rPr>
              <a:t>(+4.4%)</a:t>
            </a:r>
          </a:p>
        </p:txBody>
      </p:sp>
      <p:sp>
        <p:nvSpPr>
          <p:cNvPr id="3" name="TextBox 2"/>
          <p:cNvSpPr txBox="1"/>
          <p:nvPr/>
        </p:nvSpPr>
        <p:spPr>
          <a:xfrm>
            <a:off x="246914" y="6109238"/>
            <a:ext cx="4036298" cy="338554"/>
          </a:xfrm>
          <a:prstGeom prst="rect">
            <a:avLst/>
          </a:prstGeom>
          <a:noFill/>
        </p:spPr>
        <p:txBody>
          <a:bodyPr wrap="none" rtlCol="0">
            <a:spAutoFit/>
          </a:bodyPr>
          <a:lstStyle/>
          <a:p>
            <a:r>
              <a:rPr lang="en-US" sz="1600" dirty="0">
                <a:solidFill>
                  <a:prstClr val="black"/>
                </a:solidFill>
              </a:rPr>
              <a:t>Chairs and Chiefs and Pure Pediatrics excluded</a:t>
            </a:r>
          </a:p>
        </p:txBody>
      </p:sp>
    </p:spTree>
    <p:extLst>
      <p:ext uri="{BB962C8B-B14F-4D97-AF65-F5344CB8AC3E}">
        <p14:creationId xmlns:p14="http://schemas.microsoft.com/office/powerpoint/2010/main" val="287983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61278310"/>
              </p:ext>
            </p:extLst>
          </p:nvPr>
        </p:nvGraphicFramePr>
        <p:xfrm>
          <a:off x="377543" y="2408635"/>
          <a:ext cx="8516086" cy="373908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615833" y="1337250"/>
            <a:ext cx="5937844" cy="954107"/>
          </a:xfrm>
          <a:prstGeom prst="rect">
            <a:avLst/>
          </a:prstGeom>
          <a:noFill/>
        </p:spPr>
        <p:txBody>
          <a:bodyPr wrap="none" rtlCol="0">
            <a:spAutoFit/>
          </a:bodyPr>
          <a:lstStyle/>
          <a:p>
            <a:r>
              <a:rPr lang="en-US" sz="2800" b="1" dirty="0">
                <a:solidFill>
                  <a:prstClr val="black"/>
                </a:solidFill>
              </a:rPr>
              <a:t>Mean Total Salary = $330,282 (+4.4%)</a:t>
            </a:r>
          </a:p>
          <a:p>
            <a:r>
              <a:rPr lang="en-US" sz="2800" b="1" dirty="0">
                <a:solidFill>
                  <a:prstClr val="black"/>
                </a:solidFill>
              </a:rPr>
              <a:t>Mean Base Salary = $274,243 (+2.8%)</a:t>
            </a:r>
          </a:p>
        </p:txBody>
      </p:sp>
      <p:sp>
        <p:nvSpPr>
          <p:cNvPr id="3" name="TextBox 2"/>
          <p:cNvSpPr txBox="1"/>
          <p:nvPr/>
        </p:nvSpPr>
        <p:spPr>
          <a:xfrm>
            <a:off x="377543" y="6347473"/>
            <a:ext cx="4036298" cy="338554"/>
          </a:xfrm>
          <a:prstGeom prst="rect">
            <a:avLst/>
          </a:prstGeom>
          <a:noFill/>
        </p:spPr>
        <p:txBody>
          <a:bodyPr wrap="none" rtlCol="0">
            <a:spAutoFit/>
          </a:bodyPr>
          <a:lstStyle/>
          <a:p>
            <a:r>
              <a:rPr lang="en-US" sz="1600" dirty="0">
                <a:solidFill>
                  <a:prstClr val="black"/>
                </a:solidFill>
              </a:rPr>
              <a:t>Chairs and Chiefs and Pure Pediatrics excluded</a:t>
            </a:r>
          </a:p>
        </p:txBody>
      </p:sp>
      <p:sp>
        <p:nvSpPr>
          <p:cNvPr id="7" name="TextBox 6"/>
          <p:cNvSpPr txBox="1"/>
          <p:nvPr/>
        </p:nvSpPr>
        <p:spPr>
          <a:xfrm>
            <a:off x="1517436" y="2510878"/>
            <a:ext cx="2531783" cy="1200329"/>
          </a:xfrm>
          <a:prstGeom prst="rect">
            <a:avLst/>
          </a:prstGeom>
          <a:noFill/>
        </p:spPr>
        <p:txBody>
          <a:bodyPr wrap="none" rtlCol="0">
            <a:spAutoFit/>
          </a:bodyPr>
          <a:lstStyle/>
          <a:p>
            <a:r>
              <a:rPr lang="en-US" b="1" dirty="0">
                <a:solidFill>
                  <a:prstClr val="white"/>
                </a:solidFill>
              </a:rPr>
              <a:t>2013 Base = 87% of total</a:t>
            </a:r>
          </a:p>
          <a:p>
            <a:r>
              <a:rPr lang="en-US" b="1" dirty="0">
                <a:solidFill>
                  <a:prstClr val="white"/>
                </a:solidFill>
              </a:rPr>
              <a:t>2019 Base = 85% of total</a:t>
            </a:r>
          </a:p>
          <a:p>
            <a:r>
              <a:rPr lang="en-US" b="1" dirty="0">
                <a:solidFill>
                  <a:prstClr val="white"/>
                </a:solidFill>
              </a:rPr>
              <a:t>2021 Base = 84% of total</a:t>
            </a:r>
          </a:p>
          <a:p>
            <a:r>
              <a:rPr lang="en-US" b="1" dirty="0">
                <a:solidFill>
                  <a:prstClr val="white"/>
                </a:solidFill>
              </a:rPr>
              <a:t>2022 Base = 83% of total</a:t>
            </a:r>
          </a:p>
        </p:txBody>
      </p:sp>
    </p:spTree>
    <p:extLst>
      <p:ext uri="{BB962C8B-B14F-4D97-AF65-F5344CB8AC3E}">
        <p14:creationId xmlns:p14="http://schemas.microsoft.com/office/powerpoint/2010/main" val="215127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80002701"/>
              </p:ext>
            </p:extLst>
          </p:nvPr>
        </p:nvGraphicFramePr>
        <p:xfrm>
          <a:off x="246914" y="2170400"/>
          <a:ext cx="8516086" cy="373908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288671" y="1355439"/>
            <a:ext cx="4298484" cy="707886"/>
          </a:xfrm>
          <a:prstGeom prst="rect">
            <a:avLst/>
          </a:prstGeom>
          <a:noFill/>
        </p:spPr>
        <p:txBody>
          <a:bodyPr wrap="none" rtlCol="0">
            <a:spAutoFit/>
          </a:bodyPr>
          <a:lstStyle/>
          <a:p>
            <a:pPr algn="ctr"/>
            <a:r>
              <a:rPr lang="en-US" sz="2000" b="1" dirty="0">
                <a:solidFill>
                  <a:prstClr val="black"/>
                </a:solidFill>
              </a:rPr>
              <a:t>First Year Faculty </a:t>
            </a:r>
          </a:p>
          <a:p>
            <a:pPr algn="ctr"/>
            <a:r>
              <a:rPr lang="en-US" sz="2000" b="1" dirty="0">
                <a:solidFill>
                  <a:prstClr val="black"/>
                </a:solidFill>
              </a:rPr>
              <a:t>Mean Total Salary = $296,600 (+2.7%)</a:t>
            </a:r>
          </a:p>
        </p:txBody>
      </p:sp>
    </p:spTree>
    <p:extLst>
      <p:ext uri="{BB962C8B-B14F-4D97-AF65-F5344CB8AC3E}">
        <p14:creationId xmlns:p14="http://schemas.microsoft.com/office/powerpoint/2010/main" val="87870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988" y="15922"/>
            <a:ext cx="8382000" cy="1218795"/>
          </a:xfrm>
        </p:spPr>
        <p:txBody>
          <a:bodyPr>
            <a:normAutofit/>
          </a:bodyPr>
          <a:lstStyle/>
          <a:p>
            <a:r>
              <a:rPr lang="en-US" sz="4400" dirty="0"/>
              <a:t>Salary by Rank</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529511333"/>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1732622" y="3863181"/>
            <a:ext cx="1269242" cy="3138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84% Base</a:t>
            </a:r>
          </a:p>
        </p:txBody>
      </p:sp>
      <p:sp>
        <p:nvSpPr>
          <p:cNvPr id="6" name="Rectangle 5"/>
          <p:cNvSpPr/>
          <p:nvPr/>
        </p:nvSpPr>
        <p:spPr>
          <a:xfrm>
            <a:off x="3399922" y="3863181"/>
            <a:ext cx="1269242" cy="3138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83% Base</a:t>
            </a:r>
          </a:p>
        </p:txBody>
      </p:sp>
      <p:sp>
        <p:nvSpPr>
          <p:cNvPr id="7" name="Rectangle 6"/>
          <p:cNvSpPr/>
          <p:nvPr/>
        </p:nvSpPr>
        <p:spPr>
          <a:xfrm>
            <a:off x="5040575" y="3860736"/>
            <a:ext cx="1269242" cy="3138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82% Base</a:t>
            </a:r>
          </a:p>
        </p:txBody>
      </p:sp>
      <p:sp>
        <p:nvSpPr>
          <p:cNvPr id="8" name="Rectangle 7"/>
          <p:cNvSpPr/>
          <p:nvPr/>
        </p:nvSpPr>
        <p:spPr>
          <a:xfrm>
            <a:off x="6741127" y="3860736"/>
            <a:ext cx="1269242" cy="3138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82% Base</a:t>
            </a:r>
          </a:p>
        </p:txBody>
      </p:sp>
      <p:sp>
        <p:nvSpPr>
          <p:cNvPr id="10" name="TextBox 9"/>
          <p:cNvSpPr txBox="1"/>
          <p:nvPr/>
        </p:nvSpPr>
        <p:spPr>
          <a:xfrm>
            <a:off x="473679" y="6318376"/>
            <a:ext cx="3787127" cy="369332"/>
          </a:xfrm>
          <a:prstGeom prst="rect">
            <a:avLst/>
          </a:prstGeom>
          <a:noFill/>
        </p:spPr>
        <p:txBody>
          <a:bodyPr wrap="none" rtlCol="0">
            <a:spAutoFit/>
          </a:bodyPr>
          <a:lstStyle/>
          <a:p>
            <a:r>
              <a:rPr lang="en-US" dirty="0">
                <a:solidFill>
                  <a:prstClr val="black"/>
                </a:solidFill>
              </a:rPr>
              <a:t>Chairs, Chiefs, pure </a:t>
            </a:r>
            <a:r>
              <a:rPr lang="en-US" dirty="0" err="1">
                <a:solidFill>
                  <a:prstClr val="black"/>
                </a:solidFill>
              </a:rPr>
              <a:t>Peds</a:t>
            </a:r>
            <a:r>
              <a:rPr lang="en-US" dirty="0">
                <a:solidFill>
                  <a:prstClr val="black"/>
                </a:solidFill>
              </a:rPr>
              <a:t> EM excluded</a:t>
            </a:r>
          </a:p>
        </p:txBody>
      </p:sp>
      <p:sp>
        <p:nvSpPr>
          <p:cNvPr id="15" name="Rectangle 14">
            <a:extLst>
              <a:ext uri="{FF2B5EF4-FFF2-40B4-BE49-F238E27FC236}">
                <a16:creationId xmlns:a16="http://schemas.microsoft.com/office/drawing/2014/main" id="{2359B3DA-7836-43F7-AB45-04B6B396C343}"/>
              </a:ext>
            </a:extLst>
          </p:cNvPr>
          <p:cNvSpPr/>
          <p:nvPr/>
        </p:nvSpPr>
        <p:spPr>
          <a:xfrm>
            <a:off x="1960282" y="3349583"/>
            <a:ext cx="765481" cy="3138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Flat </a:t>
            </a:r>
          </a:p>
        </p:txBody>
      </p:sp>
      <p:sp>
        <p:nvSpPr>
          <p:cNvPr id="16" name="Rectangle 15">
            <a:extLst>
              <a:ext uri="{FF2B5EF4-FFF2-40B4-BE49-F238E27FC236}">
                <a16:creationId xmlns:a16="http://schemas.microsoft.com/office/drawing/2014/main" id="{26C46B25-0C2D-4DBB-910C-31CAA732A672}"/>
              </a:ext>
            </a:extLst>
          </p:cNvPr>
          <p:cNvSpPr/>
          <p:nvPr/>
        </p:nvSpPr>
        <p:spPr>
          <a:xfrm>
            <a:off x="7089628" y="3338304"/>
            <a:ext cx="765481" cy="3138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2.7% </a:t>
            </a:r>
          </a:p>
        </p:txBody>
      </p:sp>
      <p:sp>
        <p:nvSpPr>
          <p:cNvPr id="17" name="Rectangle 16">
            <a:extLst>
              <a:ext uri="{FF2B5EF4-FFF2-40B4-BE49-F238E27FC236}">
                <a16:creationId xmlns:a16="http://schemas.microsoft.com/office/drawing/2014/main" id="{D7F454FE-EF4A-48DA-B8FA-5B83147C2E29}"/>
              </a:ext>
            </a:extLst>
          </p:cNvPr>
          <p:cNvSpPr/>
          <p:nvPr/>
        </p:nvSpPr>
        <p:spPr>
          <a:xfrm>
            <a:off x="5357324" y="3348253"/>
            <a:ext cx="765481" cy="3138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4.4% </a:t>
            </a:r>
          </a:p>
        </p:txBody>
      </p:sp>
      <p:sp>
        <p:nvSpPr>
          <p:cNvPr id="18" name="Rectangle 17">
            <a:extLst>
              <a:ext uri="{FF2B5EF4-FFF2-40B4-BE49-F238E27FC236}">
                <a16:creationId xmlns:a16="http://schemas.microsoft.com/office/drawing/2014/main" id="{29111E1D-AD8C-4126-BAF9-1135B1FAD5C3}"/>
              </a:ext>
            </a:extLst>
          </p:cNvPr>
          <p:cNvSpPr/>
          <p:nvPr/>
        </p:nvSpPr>
        <p:spPr>
          <a:xfrm>
            <a:off x="3625020" y="3349583"/>
            <a:ext cx="765481" cy="3138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4.6% </a:t>
            </a:r>
          </a:p>
        </p:txBody>
      </p:sp>
    </p:spTree>
    <p:extLst>
      <p:ext uri="{BB962C8B-B14F-4D97-AF65-F5344CB8AC3E}">
        <p14:creationId xmlns:p14="http://schemas.microsoft.com/office/powerpoint/2010/main" val="142817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Regions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860118323"/>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5129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Regions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90878291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2224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32732" y="2057400"/>
            <a:ext cx="4105221" cy="2743200"/>
          </a:xfrm>
          <a:prstGeom prst="rect">
            <a:avLst/>
          </a:prstGeom>
        </p:spPr>
      </p:pic>
      <p:sp>
        <p:nvSpPr>
          <p:cNvPr id="2" name="Title 1"/>
          <p:cNvSpPr>
            <a:spLocks noGrp="1"/>
          </p:cNvSpPr>
          <p:nvPr>
            <p:ph type="title"/>
          </p:nvPr>
        </p:nvSpPr>
        <p:spPr/>
        <p:txBody>
          <a:bodyPr>
            <a:normAutofit/>
          </a:bodyPr>
          <a:lstStyle/>
          <a:p>
            <a:r>
              <a:rPr lang="en-US" sz="4000" dirty="0"/>
              <a:t>Faculty Level Benchmarks</a:t>
            </a:r>
          </a:p>
        </p:txBody>
      </p:sp>
      <p:sp>
        <p:nvSpPr>
          <p:cNvPr id="3" name="Content Placeholder 2"/>
          <p:cNvSpPr>
            <a:spLocks noGrp="1"/>
          </p:cNvSpPr>
          <p:nvPr>
            <p:ph sz="half" idx="1"/>
          </p:nvPr>
        </p:nvSpPr>
        <p:spPr>
          <a:xfrm>
            <a:off x="397139" y="1626643"/>
            <a:ext cx="4462243" cy="4525963"/>
          </a:xfrm>
        </p:spPr>
        <p:txBody>
          <a:bodyPr>
            <a:normAutofit fontScale="85000" lnSpcReduction="20000"/>
          </a:bodyPr>
          <a:lstStyle/>
          <a:p>
            <a:r>
              <a:rPr lang="en-US" b="1" i="1" dirty="0"/>
              <a:t>RVU Productivity</a:t>
            </a:r>
          </a:p>
          <a:p>
            <a:pPr lvl="1"/>
            <a:r>
              <a:rPr lang="en-US" b="1" i="1" dirty="0"/>
              <a:t>Per hour </a:t>
            </a:r>
          </a:p>
          <a:p>
            <a:pPr lvl="1"/>
            <a:r>
              <a:rPr lang="en-US" b="1" i="1" dirty="0"/>
              <a:t>Total</a:t>
            </a:r>
          </a:p>
          <a:p>
            <a:pPr lvl="1"/>
            <a:endParaRPr lang="en-US" b="1" dirty="0"/>
          </a:p>
          <a:p>
            <a:r>
              <a:rPr lang="en-US" b="1" i="1" dirty="0"/>
              <a:t>Publications</a:t>
            </a:r>
          </a:p>
          <a:p>
            <a:pPr lvl="1"/>
            <a:r>
              <a:rPr lang="en-US" b="1" i="1" dirty="0"/>
              <a:t>First vs any author</a:t>
            </a:r>
          </a:p>
          <a:p>
            <a:pPr lvl="1"/>
            <a:r>
              <a:rPr lang="en-US" b="1" i="1" dirty="0"/>
              <a:t>Journal quality</a:t>
            </a:r>
          </a:p>
          <a:p>
            <a:pPr lvl="1"/>
            <a:r>
              <a:rPr lang="en-US" b="1" i="1" dirty="0"/>
              <a:t>Type of publication</a:t>
            </a:r>
          </a:p>
          <a:p>
            <a:pPr lvl="1"/>
            <a:endParaRPr lang="en-US" b="1" i="1" dirty="0"/>
          </a:p>
          <a:p>
            <a:r>
              <a:rPr lang="en-US" b="1" dirty="0"/>
              <a:t>Grants submitted/Awarded</a:t>
            </a:r>
          </a:p>
          <a:p>
            <a:pPr lvl="1"/>
            <a:r>
              <a:rPr lang="en-US" b="1" dirty="0"/>
              <a:t>Submission or award</a:t>
            </a:r>
          </a:p>
          <a:p>
            <a:pPr lvl="1"/>
            <a:r>
              <a:rPr lang="en-US" b="1" dirty="0"/>
              <a:t>NIH or all</a:t>
            </a:r>
          </a:p>
          <a:p>
            <a:pPr lvl="1"/>
            <a:r>
              <a:rPr lang="en-US" b="1" dirty="0"/>
              <a:t>PI or other</a:t>
            </a:r>
          </a:p>
        </p:txBody>
      </p:sp>
      <p:sp>
        <p:nvSpPr>
          <p:cNvPr id="6" name="TextBox 5">
            <a:extLst>
              <a:ext uri="{FF2B5EF4-FFF2-40B4-BE49-F238E27FC236}">
                <a16:creationId xmlns:a16="http://schemas.microsoft.com/office/drawing/2014/main" id="{5E26B43E-D6AF-4A2F-AC0B-9CBCC4137929}"/>
              </a:ext>
            </a:extLst>
          </p:cNvPr>
          <p:cNvSpPr txBox="1"/>
          <p:nvPr/>
        </p:nvSpPr>
        <p:spPr>
          <a:xfrm>
            <a:off x="397139" y="5955255"/>
            <a:ext cx="4300344" cy="523220"/>
          </a:xfrm>
          <a:prstGeom prst="rect">
            <a:avLst/>
          </a:prstGeom>
          <a:noFill/>
        </p:spPr>
        <p:txBody>
          <a:bodyPr wrap="none" rtlCol="0">
            <a:spAutoFit/>
          </a:bodyPr>
          <a:lstStyle/>
          <a:p>
            <a:r>
              <a:rPr lang="en-US" sz="2800" b="1" dirty="0">
                <a:solidFill>
                  <a:schemeClr val="accent5">
                    <a:lumMod val="75000"/>
                  </a:schemeClr>
                </a:solidFill>
              </a:rPr>
              <a:t>Needed?  Wanted?  Useful?</a:t>
            </a:r>
          </a:p>
        </p:txBody>
      </p:sp>
    </p:spTree>
    <p:extLst>
      <p:ext uri="{BB962C8B-B14F-4D97-AF65-F5344CB8AC3E}">
        <p14:creationId xmlns:p14="http://schemas.microsoft.com/office/powerpoint/2010/main" val="12960816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Regions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27558075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0789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Regions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5311847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a:extLst>
              <a:ext uri="{FF2B5EF4-FFF2-40B4-BE49-F238E27FC236}">
                <a16:creationId xmlns:a16="http://schemas.microsoft.com/office/drawing/2014/main" id="{B36A106E-46D7-419D-9C84-F32BC3C932C9}"/>
              </a:ext>
            </a:extLst>
          </p:cNvPr>
          <p:cNvSpPr/>
          <p:nvPr/>
        </p:nvSpPr>
        <p:spPr>
          <a:xfrm>
            <a:off x="8196044" y="2650921"/>
            <a:ext cx="257359" cy="29726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F0F8BBCC-0639-4E02-8E11-13D10B58FAB7}"/>
              </a:ext>
            </a:extLst>
          </p:cNvPr>
          <p:cNvSpPr txBox="1"/>
          <p:nvPr/>
        </p:nvSpPr>
        <p:spPr>
          <a:xfrm>
            <a:off x="8453403" y="2614885"/>
            <a:ext cx="436338" cy="338554"/>
          </a:xfrm>
          <a:prstGeom prst="rect">
            <a:avLst/>
          </a:prstGeom>
          <a:noFill/>
        </p:spPr>
        <p:txBody>
          <a:bodyPr wrap="none" rtlCol="0">
            <a:spAutoFit/>
          </a:bodyPr>
          <a:lstStyle/>
          <a:p>
            <a:r>
              <a:rPr lang="en-US" sz="1600" b="1" dirty="0"/>
              <a:t>5%</a:t>
            </a:r>
          </a:p>
        </p:txBody>
      </p:sp>
    </p:spTree>
    <p:extLst>
      <p:ext uri="{BB962C8B-B14F-4D97-AF65-F5344CB8AC3E}">
        <p14:creationId xmlns:p14="http://schemas.microsoft.com/office/powerpoint/2010/main" val="417771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Salary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34942579"/>
              </p:ext>
            </p:extLst>
          </p:nvPr>
        </p:nvGraphicFramePr>
        <p:xfrm>
          <a:off x="1889354" y="2134720"/>
          <a:ext cx="4915815" cy="1849120"/>
        </p:xfrm>
        <a:graphic>
          <a:graphicData uri="http://schemas.openxmlformats.org/drawingml/2006/table">
            <a:tbl>
              <a:tblPr firstRow="1" bandRow="1">
                <a:tableStyleId>{5C22544A-7EE6-4342-B048-85BDC9FD1C3A}</a:tableStyleId>
              </a:tblPr>
              <a:tblGrid>
                <a:gridCol w="1971446">
                  <a:extLst>
                    <a:ext uri="{9D8B030D-6E8A-4147-A177-3AD203B41FA5}">
                      <a16:colId xmlns:a16="http://schemas.microsoft.com/office/drawing/2014/main" val="2601394141"/>
                    </a:ext>
                  </a:extLst>
                </a:gridCol>
                <a:gridCol w="1510589">
                  <a:extLst>
                    <a:ext uri="{9D8B030D-6E8A-4147-A177-3AD203B41FA5}">
                      <a16:colId xmlns:a16="http://schemas.microsoft.com/office/drawing/2014/main" val="376024964"/>
                    </a:ext>
                  </a:extLst>
                </a:gridCol>
                <a:gridCol w="1433780">
                  <a:extLst>
                    <a:ext uri="{9D8B030D-6E8A-4147-A177-3AD203B41FA5}">
                      <a16:colId xmlns:a16="http://schemas.microsoft.com/office/drawing/2014/main" val="359723301"/>
                    </a:ext>
                  </a:extLst>
                </a:gridCol>
              </a:tblGrid>
              <a:tr h="0">
                <a:tc>
                  <a:txBody>
                    <a:bodyPr/>
                    <a:lstStyle/>
                    <a:p>
                      <a:endParaRPr lang="en-US" dirty="0"/>
                    </a:p>
                  </a:txBody>
                  <a:tcPr/>
                </a:tc>
                <a:tc>
                  <a:txBody>
                    <a:bodyPr/>
                    <a:lstStyle/>
                    <a:p>
                      <a:r>
                        <a:rPr lang="en-US" dirty="0"/>
                        <a:t>Clinical Hours</a:t>
                      </a:r>
                    </a:p>
                  </a:txBody>
                  <a:tcPr/>
                </a:tc>
                <a:tc>
                  <a:txBody>
                    <a:bodyPr/>
                    <a:lstStyle/>
                    <a:p>
                      <a:r>
                        <a:rPr lang="en-US" dirty="0"/>
                        <a:t>Total Salary</a:t>
                      </a:r>
                    </a:p>
                  </a:txBody>
                  <a:tcPr/>
                </a:tc>
                <a:extLst>
                  <a:ext uri="{0D108BD9-81ED-4DB2-BD59-A6C34878D82A}">
                    <a16:rowId xmlns:a16="http://schemas.microsoft.com/office/drawing/2014/main" val="2833071077"/>
                  </a:ext>
                </a:extLst>
              </a:tr>
              <a:tr h="370840">
                <a:tc>
                  <a:txBody>
                    <a:bodyPr/>
                    <a:lstStyle/>
                    <a:p>
                      <a:r>
                        <a:rPr lang="en-US" b="1" dirty="0"/>
                        <a:t>Academic</a:t>
                      </a:r>
                    </a:p>
                  </a:txBody>
                  <a:tcPr/>
                </a:tc>
                <a:tc>
                  <a:txBody>
                    <a:bodyPr/>
                    <a:lstStyle/>
                    <a:p>
                      <a:pPr algn="ctr"/>
                      <a:r>
                        <a:rPr lang="en-US" b="1" dirty="0"/>
                        <a:t>969</a:t>
                      </a:r>
                    </a:p>
                  </a:txBody>
                  <a:tcPr/>
                </a:tc>
                <a:tc>
                  <a:txBody>
                    <a:bodyPr/>
                    <a:lstStyle/>
                    <a:p>
                      <a:pPr algn="ctr"/>
                      <a:r>
                        <a:rPr lang="en-US" b="1" dirty="0"/>
                        <a:t>$330,650</a:t>
                      </a:r>
                    </a:p>
                  </a:txBody>
                  <a:tcPr/>
                </a:tc>
                <a:extLst>
                  <a:ext uri="{0D108BD9-81ED-4DB2-BD59-A6C34878D82A}">
                    <a16:rowId xmlns:a16="http://schemas.microsoft.com/office/drawing/2014/main" val="2391969000"/>
                  </a:ext>
                </a:extLst>
              </a:tr>
              <a:tr h="370840">
                <a:tc>
                  <a:txBody>
                    <a:bodyPr/>
                    <a:lstStyle/>
                    <a:p>
                      <a:r>
                        <a:rPr lang="en-US" b="1" dirty="0"/>
                        <a:t>Academic Affiliate</a:t>
                      </a:r>
                    </a:p>
                  </a:txBody>
                  <a:tcPr/>
                </a:tc>
                <a:tc>
                  <a:txBody>
                    <a:bodyPr/>
                    <a:lstStyle/>
                    <a:p>
                      <a:pPr algn="ctr"/>
                      <a:r>
                        <a:rPr lang="en-US" b="1" dirty="0"/>
                        <a:t>1,144</a:t>
                      </a:r>
                    </a:p>
                  </a:txBody>
                  <a:tcPr/>
                </a:tc>
                <a:tc>
                  <a:txBody>
                    <a:bodyPr/>
                    <a:lstStyle/>
                    <a:p>
                      <a:pPr algn="ctr"/>
                      <a:r>
                        <a:rPr lang="en-US" b="1" dirty="0"/>
                        <a:t>$339,409</a:t>
                      </a:r>
                    </a:p>
                  </a:txBody>
                  <a:tcPr/>
                </a:tc>
                <a:extLst>
                  <a:ext uri="{0D108BD9-81ED-4DB2-BD59-A6C34878D82A}">
                    <a16:rowId xmlns:a16="http://schemas.microsoft.com/office/drawing/2014/main" val="2796670612"/>
                  </a:ext>
                </a:extLst>
              </a:tr>
              <a:tr h="370840">
                <a:tc>
                  <a:txBody>
                    <a:bodyPr/>
                    <a:lstStyle/>
                    <a:p>
                      <a:r>
                        <a:rPr lang="en-US" b="1" dirty="0"/>
                        <a:t>Community</a:t>
                      </a:r>
                    </a:p>
                  </a:txBody>
                  <a:tcPr/>
                </a:tc>
                <a:tc>
                  <a:txBody>
                    <a:bodyPr/>
                    <a:lstStyle/>
                    <a:p>
                      <a:pPr algn="ctr"/>
                      <a:r>
                        <a:rPr lang="en-US" b="1" dirty="0"/>
                        <a:t>1,314</a:t>
                      </a:r>
                    </a:p>
                  </a:txBody>
                  <a:tcPr/>
                </a:tc>
                <a:tc>
                  <a:txBody>
                    <a:bodyPr/>
                    <a:lstStyle/>
                    <a:p>
                      <a:pPr algn="ctr"/>
                      <a:r>
                        <a:rPr lang="en-US" b="1" dirty="0"/>
                        <a:t>$332,667</a:t>
                      </a:r>
                    </a:p>
                  </a:txBody>
                  <a:tcPr/>
                </a:tc>
                <a:extLst>
                  <a:ext uri="{0D108BD9-81ED-4DB2-BD59-A6C34878D82A}">
                    <a16:rowId xmlns:a16="http://schemas.microsoft.com/office/drawing/2014/main" val="701715030"/>
                  </a:ext>
                </a:extLst>
              </a:tr>
              <a:tr h="370840">
                <a:tc>
                  <a:txBody>
                    <a:bodyPr/>
                    <a:lstStyle/>
                    <a:p>
                      <a:r>
                        <a:rPr lang="en-US" b="1" dirty="0"/>
                        <a:t>Freestanding</a:t>
                      </a:r>
                    </a:p>
                  </a:txBody>
                  <a:tcPr/>
                </a:tc>
                <a:tc>
                  <a:txBody>
                    <a:bodyPr/>
                    <a:lstStyle/>
                    <a:p>
                      <a:pPr algn="ctr"/>
                      <a:r>
                        <a:rPr lang="en-US" b="1" dirty="0"/>
                        <a:t>1,484</a:t>
                      </a:r>
                    </a:p>
                  </a:txBody>
                  <a:tcPr/>
                </a:tc>
                <a:tc>
                  <a:txBody>
                    <a:bodyPr/>
                    <a:lstStyle/>
                    <a:p>
                      <a:pPr algn="ctr"/>
                      <a:r>
                        <a:rPr lang="en-US" b="1" dirty="0"/>
                        <a:t>$337,597</a:t>
                      </a:r>
                    </a:p>
                  </a:txBody>
                  <a:tcPr/>
                </a:tc>
                <a:extLst>
                  <a:ext uri="{0D108BD9-81ED-4DB2-BD59-A6C34878D82A}">
                    <a16:rowId xmlns:a16="http://schemas.microsoft.com/office/drawing/2014/main" val="3323718449"/>
                  </a:ext>
                </a:extLst>
              </a:tr>
            </a:tbl>
          </a:graphicData>
        </a:graphic>
      </p:graphicFrame>
      <p:sp>
        <p:nvSpPr>
          <p:cNvPr id="7" name="TextBox 6"/>
          <p:cNvSpPr txBox="1"/>
          <p:nvPr/>
        </p:nvSpPr>
        <p:spPr>
          <a:xfrm>
            <a:off x="329184" y="1337039"/>
            <a:ext cx="3120341" cy="646331"/>
          </a:xfrm>
          <a:prstGeom prst="rect">
            <a:avLst/>
          </a:prstGeom>
          <a:noFill/>
        </p:spPr>
        <p:txBody>
          <a:bodyPr wrap="none" rtlCol="0">
            <a:spAutoFit/>
          </a:bodyPr>
          <a:lstStyle/>
          <a:p>
            <a:r>
              <a:rPr lang="en-US" sz="3600" b="1" dirty="0"/>
              <a:t>Practice setting</a:t>
            </a:r>
          </a:p>
        </p:txBody>
      </p:sp>
      <p:pic>
        <p:nvPicPr>
          <p:cNvPr id="8" name="Picture 7"/>
          <p:cNvPicPr>
            <a:picLocks noChangeAspect="1"/>
          </p:cNvPicPr>
          <p:nvPr/>
        </p:nvPicPr>
        <p:blipFill>
          <a:blip r:embed="rId2"/>
          <a:stretch>
            <a:fillRect/>
          </a:stretch>
        </p:blipFill>
        <p:spPr>
          <a:xfrm>
            <a:off x="3372614" y="4388964"/>
            <a:ext cx="4654385" cy="1570854"/>
          </a:xfrm>
          <a:prstGeom prst="rect">
            <a:avLst/>
          </a:prstGeom>
        </p:spPr>
      </p:pic>
      <p:pic>
        <p:nvPicPr>
          <p:cNvPr id="10" name="Picture 9"/>
          <p:cNvPicPr>
            <a:picLocks noChangeAspect="1"/>
          </p:cNvPicPr>
          <p:nvPr/>
        </p:nvPicPr>
        <p:blipFill>
          <a:blip r:embed="rId3"/>
          <a:stretch>
            <a:fillRect/>
          </a:stretch>
        </p:blipFill>
        <p:spPr>
          <a:xfrm>
            <a:off x="629453" y="5199213"/>
            <a:ext cx="3042421" cy="1521211"/>
          </a:xfrm>
          <a:prstGeom prst="rect">
            <a:avLst/>
          </a:prstGeom>
        </p:spPr>
      </p:pic>
    </p:spTree>
    <p:extLst>
      <p:ext uri="{BB962C8B-B14F-4D97-AF65-F5344CB8AC3E}">
        <p14:creationId xmlns:p14="http://schemas.microsoft.com/office/powerpoint/2010/main" val="196218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70210" y="1897233"/>
            <a:ext cx="7772400" cy="2111612"/>
          </a:xfrm>
        </p:spPr>
        <p:txBody>
          <a:bodyPr>
            <a:noAutofit/>
          </a:bodyPr>
          <a:lstStyle/>
          <a:p>
            <a:pPr algn="ctr"/>
            <a:r>
              <a:rPr lang="en-US" sz="3600" b="1" dirty="0"/>
              <a:t>Compensation Plans</a:t>
            </a:r>
          </a:p>
        </p:txBody>
      </p:sp>
    </p:spTree>
    <p:extLst>
      <p:ext uri="{BB962C8B-B14F-4D97-AF65-F5344CB8AC3E}">
        <p14:creationId xmlns:p14="http://schemas.microsoft.com/office/powerpoint/2010/main" val="157627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041" y="1213658"/>
            <a:ext cx="9147041" cy="5644341"/>
          </a:xfrm>
          <a:prstGeom prst="rect">
            <a:avLst/>
          </a:prstGeom>
        </p:spPr>
      </p:pic>
      <p:sp>
        <p:nvSpPr>
          <p:cNvPr id="2" name="Title 1"/>
          <p:cNvSpPr>
            <a:spLocks noGrp="1"/>
          </p:cNvSpPr>
          <p:nvPr>
            <p:ph type="title"/>
          </p:nvPr>
        </p:nvSpPr>
        <p:spPr/>
        <p:txBody>
          <a:bodyPr>
            <a:normAutofit/>
          </a:bodyPr>
          <a:lstStyle/>
          <a:p>
            <a:r>
              <a:rPr lang="en-US" sz="4000" dirty="0"/>
              <a:t>How do we pay our faculty?</a:t>
            </a:r>
          </a:p>
        </p:txBody>
      </p:sp>
      <p:sp>
        <p:nvSpPr>
          <p:cNvPr id="3" name="TextBox 2"/>
          <p:cNvSpPr txBox="1"/>
          <p:nvPr/>
        </p:nvSpPr>
        <p:spPr>
          <a:xfrm>
            <a:off x="2097893" y="1447689"/>
            <a:ext cx="4948214" cy="584775"/>
          </a:xfrm>
          <a:prstGeom prst="rect">
            <a:avLst/>
          </a:prstGeom>
          <a:noFill/>
        </p:spPr>
        <p:txBody>
          <a:bodyPr wrap="none" rtlCol="0">
            <a:spAutoFit/>
          </a:bodyPr>
          <a:lstStyle/>
          <a:p>
            <a:r>
              <a:rPr lang="en-US" sz="3200" b="1" dirty="0"/>
              <a:t>Faculty Compensation Plans</a:t>
            </a:r>
          </a:p>
        </p:txBody>
      </p:sp>
      <p:sp>
        <p:nvSpPr>
          <p:cNvPr id="8" name="TextBox 7"/>
          <p:cNvSpPr txBox="1"/>
          <p:nvPr/>
        </p:nvSpPr>
        <p:spPr>
          <a:xfrm>
            <a:off x="648399" y="2345640"/>
            <a:ext cx="3250057" cy="830997"/>
          </a:xfrm>
          <a:prstGeom prst="rect">
            <a:avLst/>
          </a:prstGeom>
          <a:noFill/>
        </p:spPr>
        <p:txBody>
          <a:bodyPr wrap="none" rtlCol="0">
            <a:spAutoFit/>
          </a:bodyPr>
          <a:lstStyle/>
          <a:p>
            <a:r>
              <a:rPr lang="en-US" sz="2400" b="1" dirty="0"/>
              <a:t>Single component: 2.2%</a:t>
            </a:r>
          </a:p>
          <a:p>
            <a:pPr marL="285750" indent="-285750">
              <a:buFont typeface="Arial" panose="020B0604020202020204" pitchFamily="34" charset="0"/>
              <a:buChar char="•"/>
            </a:pPr>
            <a:r>
              <a:rPr lang="en-US" sz="2400" b="1" dirty="0">
                <a:solidFill>
                  <a:schemeClr val="accent2">
                    <a:lumMod val="75000"/>
                  </a:schemeClr>
                </a:solidFill>
              </a:rPr>
              <a:t>Salary only</a:t>
            </a:r>
          </a:p>
        </p:txBody>
      </p:sp>
      <p:sp>
        <p:nvSpPr>
          <p:cNvPr id="9" name="TextBox 8"/>
          <p:cNvSpPr txBox="1"/>
          <p:nvPr/>
        </p:nvSpPr>
        <p:spPr>
          <a:xfrm>
            <a:off x="648399" y="4599889"/>
            <a:ext cx="3177537" cy="1569660"/>
          </a:xfrm>
          <a:prstGeom prst="rect">
            <a:avLst/>
          </a:prstGeom>
          <a:noFill/>
        </p:spPr>
        <p:txBody>
          <a:bodyPr wrap="none" rtlCol="0">
            <a:spAutoFit/>
          </a:bodyPr>
          <a:lstStyle/>
          <a:p>
            <a:r>
              <a:rPr lang="en-US" sz="2400" b="1" dirty="0"/>
              <a:t>Two component: 25.4%</a:t>
            </a:r>
          </a:p>
          <a:p>
            <a:pPr marL="285750" indent="-285750">
              <a:buFont typeface="Arial" panose="020B0604020202020204" pitchFamily="34" charset="0"/>
              <a:buChar char="•"/>
            </a:pPr>
            <a:r>
              <a:rPr lang="en-US" sz="2400" b="1" dirty="0">
                <a:solidFill>
                  <a:schemeClr val="accent2">
                    <a:lumMod val="75000"/>
                  </a:schemeClr>
                </a:solidFill>
              </a:rPr>
              <a:t>Base + Extra hours</a:t>
            </a:r>
          </a:p>
          <a:p>
            <a:pPr marL="285750" indent="-285750">
              <a:buFont typeface="Arial" panose="020B0604020202020204" pitchFamily="34" charset="0"/>
              <a:buChar char="•"/>
            </a:pPr>
            <a:r>
              <a:rPr lang="en-US" sz="2400" b="1" dirty="0">
                <a:solidFill>
                  <a:schemeClr val="accent2">
                    <a:lumMod val="75000"/>
                  </a:schemeClr>
                </a:solidFill>
              </a:rPr>
              <a:t>Base + Stipend</a:t>
            </a:r>
          </a:p>
          <a:p>
            <a:pPr marL="285750" indent="-285750">
              <a:buFont typeface="Arial" panose="020B0604020202020204" pitchFamily="34" charset="0"/>
              <a:buChar char="•"/>
            </a:pPr>
            <a:r>
              <a:rPr lang="en-US" sz="2400" b="1" i="1" dirty="0">
                <a:solidFill>
                  <a:schemeClr val="accent2">
                    <a:lumMod val="75000"/>
                  </a:schemeClr>
                </a:solidFill>
              </a:rPr>
              <a:t>Base + Bonus = 73%</a:t>
            </a:r>
          </a:p>
        </p:txBody>
      </p:sp>
      <p:sp>
        <p:nvSpPr>
          <p:cNvPr id="10" name="TextBox 9"/>
          <p:cNvSpPr txBox="1"/>
          <p:nvPr/>
        </p:nvSpPr>
        <p:spPr>
          <a:xfrm>
            <a:off x="4688733" y="2345640"/>
            <a:ext cx="3942105" cy="1569660"/>
          </a:xfrm>
          <a:prstGeom prst="rect">
            <a:avLst/>
          </a:prstGeom>
          <a:noFill/>
        </p:spPr>
        <p:txBody>
          <a:bodyPr wrap="none" rtlCol="0">
            <a:spAutoFit/>
          </a:bodyPr>
          <a:lstStyle/>
          <a:p>
            <a:r>
              <a:rPr lang="en-US" sz="2400" b="1" dirty="0"/>
              <a:t>Three component: 54.2%</a:t>
            </a:r>
          </a:p>
          <a:p>
            <a:pPr marL="285750" indent="-285750">
              <a:buFont typeface="Arial" panose="020B0604020202020204" pitchFamily="34" charset="0"/>
              <a:buChar char="•"/>
            </a:pPr>
            <a:r>
              <a:rPr lang="en-US" sz="2400" b="1" dirty="0">
                <a:solidFill>
                  <a:schemeClr val="accent2">
                    <a:lumMod val="75000"/>
                  </a:schemeClr>
                </a:solidFill>
              </a:rPr>
              <a:t>Base + Extra + Stipend</a:t>
            </a:r>
          </a:p>
          <a:p>
            <a:pPr marL="285750" indent="-285750">
              <a:buFont typeface="Arial" panose="020B0604020202020204" pitchFamily="34" charset="0"/>
              <a:buChar char="•"/>
            </a:pPr>
            <a:r>
              <a:rPr lang="en-US" sz="2400" b="1" i="1" dirty="0">
                <a:solidFill>
                  <a:schemeClr val="accent2">
                    <a:lumMod val="75000"/>
                  </a:schemeClr>
                </a:solidFill>
              </a:rPr>
              <a:t>Base + Extra + Bonus = 83%</a:t>
            </a:r>
          </a:p>
          <a:p>
            <a:pPr marL="285750" indent="-285750">
              <a:buFont typeface="Arial" panose="020B0604020202020204" pitchFamily="34" charset="0"/>
              <a:buChar char="•"/>
            </a:pPr>
            <a:r>
              <a:rPr lang="en-US" sz="2400" b="1" dirty="0">
                <a:solidFill>
                  <a:schemeClr val="accent2">
                    <a:lumMod val="75000"/>
                  </a:schemeClr>
                </a:solidFill>
              </a:rPr>
              <a:t>Base + Stipend + Bonus</a:t>
            </a:r>
          </a:p>
        </p:txBody>
      </p:sp>
      <p:sp>
        <p:nvSpPr>
          <p:cNvPr id="11" name="TextBox 10"/>
          <p:cNvSpPr txBox="1"/>
          <p:nvPr/>
        </p:nvSpPr>
        <p:spPr>
          <a:xfrm>
            <a:off x="4688733" y="4602564"/>
            <a:ext cx="4308872" cy="830997"/>
          </a:xfrm>
          <a:prstGeom prst="rect">
            <a:avLst/>
          </a:prstGeom>
          <a:noFill/>
        </p:spPr>
        <p:txBody>
          <a:bodyPr wrap="none" rtlCol="0">
            <a:spAutoFit/>
          </a:bodyPr>
          <a:lstStyle/>
          <a:p>
            <a:r>
              <a:rPr lang="en-US" sz="2400" b="1" dirty="0"/>
              <a:t>Four component: 18.2%</a:t>
            </a:r>
          </a:p>
          <a:p>
            <a:pPr marL="285750" indent="-285750">
              <a:buFont typeface="Arial" panose="020B0604020202020204" pitchFamily="34" charset="0"/>
              <a:buChar char="•"/>
            </a:pPr>
            <a:r>
              <a:rPr lang="en-US" sz="2400" b="1" dirty="0">
                <a:solidFill>
                  <a:schemeClr val="accent2">
                    <a:lumMod val="75000"/>
                  </a:schemeClr>
                </a:solidFill>
              </a:rPr>
              <a:t>Base + Extra+ Stipend + Bonus</a:t>
            </a:r>
          </a:p>
        </p:txBody>
      </p:sp>
      <p:sp>
        <p:nvSpPr>
          <p:cNvPr id="4" name="Rectangle 3">
            <a:extLst>
              <a:ext uri="{FF2B5EF4-FFF2-40B4-BE49-F238E27FC236}">
                <a16:creationId xmlns:a16="http://schemas.microsoft.com/office/drawing/2014/main" id="{DE964DFC-0D3B-435A-9CA6-C88E3483173F}"/>
              </a:ext>
            </a:extLst>
          </p:cNvPr>
          <p:cNvSpPr/>
          <p:nvPr/>
        </p:nvSpPr>
        <p:spPr>
          <a:xfrm>
            <a:off x="4430598" y="2160525"/>
            <a:ext cx="4496586" cy="2055043"/>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844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0">
                                            <p:txEl>
                                              <p:pRg st="2" end="2"/>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Salary Components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1302063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56368" y="6317927"/>
            <a:ext cx="393319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Chairs, Chiefs, pure</a:t>
            </a:r>
            <a:r>
              <a:rPr kumimoji="0" lang="en-US" sz="1600" b="0" i="0" u="none" strike="noStrike" kern="1200" cap="none" spc="0" normalizeH="0" noProof="0" dirty="0">
                <a:ln>
                  <a:noFill/>
                </a:ln>
                <a:solidFill>
                  <a:prstClr val="black"/>
                </a:solidFill>
                <a:effectLst/>
                <a:uLnTx/>
                <a:uFillTx/>
                <a:latin typeface="Calibri"/>
                <a:ea typeface="+mn-ea"/>
                <a:cs typeface="+mn-cs"/>
              </a:rPr>
              <a:t> </a:t>
            </a:r>
            <a:r>
              <a:rPr kumimoji="0" lang="en-US" sz="1600" b="0" i="0" u="none" strike="noStrike" kern="1200" cap="none" spc="0" normalizeH="0" noProof="0" dirty="0" err="1">
                <a:ln>
                  <a:noFill/>
                </a:ln>
                <a:solidFill>
                  <a:prstClr val="black"/>
                </a:solidFill>
                <a:effectLst/>
                <a:uLnTx/>
                <a:uFillTx/>
                <a:latin typeface="Calibri"/>
                <a:ea typeface="+mn-ea"/>
                <a:cs typeface="+mn-cs"/>
              </a:rPr>
              <a:t>Peds</a:t>
            </a:r>
            <a:r>
              <a:rPr kumimoji="0" lang="en-US" sz="1600" b="0" i="0" u="none" strike="noStrike" kern="1200" cap="none" spc="0" normalizeH="0" noProof="0" dirty="0">
                <a:ln>
                  <a:noFill/>
                </a:ln>
                <a:solidFill>
                  <a:prstClr val="black"/>
                </a:solidFill>
                <a:effectLst/>
                <a:uLnTx/>
                <a:uFillTx/>
                <a:latin typeface="Calibri"/>
                <a:ea typeface="+mn-ea"/>
                <a:cs typeface="+mn-cs"/>
              </a:rPr>
              <a:t> EM faculty</a:t>
            </a:r>
            <a:r>
              <a:rPr kumimoji="0" lang="en-US" sz="1600" b="0" i="0" u="none" strike="noStrike" kern="1200" cap="none" spc="0" normalizeH="0" baseline="0" noProof="0" dirty="0">
                <a:ln>
                  <a:noFill/>
                </a:ln>
                <a:solidFill>
                  <a:prstClr val="black"/>
                </a:solidFill>
                <a:effectLst/>
                <a:uLnTx/>
                <a:uFillTx/>
                <a:latin typeface="Calibri"/>
                <a:ea typeface="+mn-ea"/>
                <a:cs typeface="+mn-cs"/>
              </a:rPr>
              <a:t> excluded</a:t>
            </a:r>
          </a:p>
        </p:txBody>
      </p:sp>
      <p:sp>
        <p:nvSpPr>
          <p:cNvPr id="10" name="TextBox 9"/>
          <p:cNvSpPr txBox="1"/>
          <p:nvPr/>
        </p:nvSpPr>
        <p:spPr>
          <a:xfrm>
            <a:off x="3240358" y="4164866"/>
            <a:ext cx="646331"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100%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a:rPr>
              <a:t>Base</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4454683" y="4158680"/>
            <a:ext cx="585417"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89%</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a:rPr>
              <a:t>Base</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5692158" y="4158680"/>
            <a:ext cx="585417"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83%</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a:rPr>
              <a:t>Base</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p:cNvSpPr txBox="1"/>
          <p:nvPr/>
        </p:nvSpPr>
        <p:spPr>
          <a:xfrm>
            <a:off x="6929633" y="4164866"/>
            <a:ext cx="585417"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76%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a:rPr>
              <a:t>Base</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075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Salary Components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42844517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8257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722313" y="3821112"/>
            <a:ext cx="7772400" cy="1500187"/>
          </a:xfrm>
        </p:spPr>
        <p:txBody>
          <a:bodyPr>
            <a:noAutofit/>
          </a:bodyPr>
          <a:lstStyle/>
          <a:p>
            <a:pPr algn="ctr"/>
            <a:r>
              <a:rPr lang="en-US" sz="4000" b="1" dirty="0"/>
              <a:t>APP Salary Survey</a:t>
            </a:r>
          </a:p>
          <a:p>
            <a:pPr algn="ctr"/>
            <a:r>
              <a:rPr lang="en-US" sz="4000" b="1" dirty="0"/>
              <a:t>Fiscal Year 2022 Data</a:t>
            </a:r>
          </a:p>
          <a:p>
            <a:pPr algn="ctr"/>
            <a:endParaRPr lang="en-US" sz="2800" b="1" dirty="0"/>
          </a:p>
          <a:p>
            <a:pPr algn="ctr"/>
            <a:endParaRPr lang="en-US" sz="3600" b="1" dirty="0">
              <a:solidFill>
                <a:srgbClr val="C00000"/>
              </a:solidFill>
            </a:endParaRPr>
          </a:p>
        </p:txBody>
      </p:sp>
    </p:spTree>
    <p:extLst>
      <p:ext uri="{BB962C8B-B14F-4D97-AF65-F5344CB8AC3E}">
        <p14:creationId xmlns:p14="http://schemas.microsoft.com/office/powerpoint/2010/main" val="301110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PA and NP Demographics</a:t>
            </a:r>
          </a:p>
        </p:txBody>
      </p:sp>
      <p:sp>
        <p:nvSpPr>
          <p:cNvPr id="2" name="Content Placeholder 1"/>
          <p:cNvSpPr>
            <a:spLocks noGrp="1"/>
          </p:cNvSpPr>
          <p:nvPr>
            <p:ph idx="1"/>
          </p:nvPr>
        </p:nvSpPr>
        <p:spPr>
          <a:xfrm>
            <a:off x="457200" y="1695298"/>
            <a:ext cx="8229600" cy="4525963"/>
          </a:xfrm>
        </p:spPr>
        <p:txBody>
          <a:bodyPr>
            <a:normAutofit/>
          </a:bodyPr>
          <a:lstStyle/>
          <a:p>
            <a:r>
              <a:rPr lang="en-US" b="1" dirty="0"/>
              <a:t>689 Advanced Practice Providers</a:t>
            </a:r>
          </a:p>
          <a:p>
            <a:pPr marL="0" indent="0">
              <a:buNone/>
            </a:pPr>
            <a:endParaRPr lang="en-US" sz="1000" dirty="0"/>
          </a:p>
          <a:p>
            <a:pPr lvl="1"/>
            <a:r>
              <a:rPr lang="en-US" dirty="0"/>
              <a:t>9.1 years post training</a:t>
            </a:r>
          </a:p>
          <a:p>
            <a:pPr lvl="1"/>
            <a:endParaRPr lang="en-US" sz="1200" dirty="0"/>
          </a:p>
          <a:p>
            <a:pPr lvl="1"/>
            <a:r>
              <a:rPr lang="en-US" dirty="0"/>
              <a:t>65% Physician Assistant</a:t>
            </a:r>
          </a:p>
          <a:p>
            <a:pPr lvl="1"/>
            <a:r>
              <a:rPr lang="en-US" dirty="0"/>
              <a:t>35% Nurse Practitioner</a:t>
            </a:r>
          </a:p>
          <a:p>
            <a:pPr lvl="1"/>
            <a:endParaRPr lang="en-US" sz="1200" dirty="0"/>
          </a:p>
          <a:p>
            <a:pPr lvl="1"/>
            <a:r>
              <a:rPr lang="en-US" dirty="0"/>
              <a:t>70% Female</a:t>
            </a:r>
          </a:p>
          <a:p>
            <a:pPr lvl="1"/>
            <a:r>
              <a:rPr lang="en-US" dirty="0"/>
              <a:t>30% Male</a:t>
            </a:r>
          </a:p>
        </p:txBody>
      </p:sp>
      <p:pic>
        <p:nvPicPr>
          <p:cNvPr id="3" name="Picture 2"/>
          <p:cNvPicPr>
            <a:picLocks noChangeAspect="1"/>
          </p:cNvPicPr>
          <p:nvPr/>
        </p:nvPicPr>
        <p:blipFill>
          <a:blip r:embed="rId2"/>
          <a:stretch>
            <a:fillRect/>
          </a:stretch>
        </p:blipFill>
        <p:spPr>
          <a:xfrm>
            <a:off x="5780836" y="2752375"/>
            <a:ext cx="2221611" cy="2221611"/>
          </a:xfrm>
          <a:prstGeom prst="rect">
            <a:avLst/>
          </a:prstGeom>
        </p:spPr>
      </p:pic>
      <p:pic>
        <p:nvPicPr>
          <p:cNvPr id="4" name="Picture 3"/>
          <p:cNvPicPr>
            <a:picLocks noChangeAspect="1"/>
          </p:cNvPicPr>
          <p:nvPr/>
        </p:nvPicPr>
        <p:blipFill>
          <a:blip r:embed="rId3"/>
          <a:stretch>
            <a:fillRect/>
          </a:stretch>
        </p:blipFill>
        <p:spPr>
          <a:xfrm>
            <a:off x="4732933" y="5256650"/>
            <a:ext cx="4123029" cy="1498034"/>
          </a:xfrm>
          <a:prstGeom prst="rect">
            <a:avLst/>
          </a:prstGeom>
        </p:spPr>
      </p:pic>
    </p:spTree>
    <p:extLst>
      <p:ext uri="{BB962C8B-B14F-4D97-AF65-F5344CB8AC3E}">
        <p14:creationId xmlns:p14="http://schemas.microsoft.com/office/powerpoint/2010/main" val="8507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PA and NP Demographics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157773063"/>
              </p:ext>
            </p:extLst>
          </p:nvPr>
        </p:nvGraphicFramePr>
        <p:xfrm>
          <a:off x="532614" y="1841603"/>
          <a:ext cx="3368650" cy="1854200"/>
        </p:xfrm>
        <a:graphic>
          <a:graphicData uri="http://schemas.openxmlformats.org/drawingml/2006/table">
            <a:tbl>
              <a:tblPr firstRow="1" bandRow="1">
                <a:tableStyleId>{5C22544A-7EE6-4342-B048-85BDC9FD1C3A}</a:tableStyleId>
              </a:tblPr>
              <a:tblGrid>
                <a:gridCol w="2373782">
                  <a:extLst>
                    <a:ext uri="{9D8B030D-6E8A-4147-A177-3AD203B41FA5}">
                      <a16:colId xmlns:a16="http://schemas.microsoft.com/office/drawing/2014/main" val="1176693469"/>
                    </a:ext>
                  </a:extLst>
                </a:gridCol>
                <a:gridCol w="994868">
                  <a:extLst>
                    <a:ext uri="{9D8B030D-6E8A-4147-A177-3AD203B41FA5}">
                      <a16:colId xmlns:a16="http://schemas.microsoft.com/office/drawing/2014/main" val="1520427770"/>
                    </a:ext>
                  </a:extLst>
                </a:gridCol>
              </a:tblGrid>
              <a:tr h="370840">
                <a:tc>
                  <a:txBody>
                    <a:bodyPr/>
                    <a:lstStyle/>
                    <a:p>
                      <a:r>
                        <a:rPr lang="en-US" dirty="0"/>
                        <a:t>ED area worked </a:t>
                      </a:r>
                    </a:p>
                  </a:txBody>
                  <a:tcPr marL="139630" marR="139630"/>
                </a:tc>
                <a:tc>
                  <a:txBody>
                    <a:bodyPr/>
                    <a:lstStyle/>
                    <a:p>
                      <a:endParaRPr lang="en-US" dirty="0"/>
                    </a:p>
                  </a:txBody>
                  <a:tcPr marL="139630" marR="139630"/>
                </a:tc>
                <a:extLst>
                  <a:ext uri="{0D108BD9-81ED-4DB2-BD59-A6C34878D82A}">
                    <a16:rowId xmlns:a16="http://schemas.microsoft.com/office/drawing/2014/main" val="129189965"/>
                  </a:ext>
                </a:extLst>
              </a:tr>
              <a:tr h="370840">
                <a:tc>
                  <a:txBody>
                    <a:bodyPr/>
                    <a:lstStyle/>
                    <a:p>
                      <a:r>
                        <a:rPr lang="en-US" sz="1600" b="1" dirty="0"/>
                        <a:t>More than one area</a:t>
                      </a:r>
                    </a:p>
                  </a:txBody>
                  <a:tcPr marL="139630" marR="139630"/>
                </a:tc>
                <a:tc>
                  <a:txBody>
                    <a:bodyPr/>
                    <a:lstStyle/>
                    <a:p>
                      <a:pPr algn="ctr"/>
                      <a:r>
                        <a:rPr lang="en-US" sz="1600" b="1" dirty="0"/>
                        <a:t>68%</a:t>
                      </a:r>
                    </a:p>
                  </a:txBody>
                  <a:tcPr marL="139630" marR="139630"/>
                </a:tc>
                <a:extLst>
                  <a:ext uri="{0D108BD9-81ED-4DB2-BD59-A6C34878D82A}">
                    <a16:rowId xmlns:a16="http://schemas.microsoft.com/office/drawing/2014/main" val="3629626494"/>
                  </a:ext>
                </a:extLst>
              </a:tr>
              <a:tr h="370840">
                <a:tc>
                  <a:txBody>
                    <a:bodyPr/>
                    <a:lstStyle/>
                    <a:p>
                      <a:r>
                        <a:rPr lang="en-US" sz="1600" b="1" dirty="0">
                          <a:solidFill>
                            <a:schemeClr val="tx1"/>
                          </a:solidFill>
                        </a:rPr>
                        <a:t>Main ED only</a:t>
                      </a:r>
                    </a:p>
                  </a:txBody>
                  <a:tcPr marL="139630" marR="139630"/>
                </a:tc>
                <a:tc>
                  <a:txBody>
                    <a:bodyPr/>
                    <a:lstStyle/>
                    <a:p>
                      <a:pPr algn="ctr"/>
                      <a:r>
                        <a:rPr lang="en-US" sz="1600" b="1" dirty="0">
                          <a:solidFill>
                            <a:schemeClr val="tx1"/>
                          </a:solidFill>
                        </a:rPr>
                        <a:t>18%</a:t>
                      </a:r>
                    </a:p>
                  </a:txBody>
                  <a:tcPr marL="139630" marR="139630"/>
                </a:tc>
                <a:extLst>
                  <a:ext uri="{0D108BD9-81ED-4DB2-BD59-A6C34878D82A}">
                    <a16:rowId xmlns:a16="http://schemas.microsoft.com/office/drawing/2014/main" val="3265692475"/>
                  </a:ext>
                </a:extLst>
              </a:tr>
              <a:tr h="370840">
                <a:tc>
                  <a:txBody>
                    <a:bodyPr/>
                    <a:lstStyle/>
                    <a:p>
                      <a:r>
                        <a:rPr lang="en-US" sz="1600" b="1" dirty="0">
                          <a:solidFill>
                            <a:schemeClr val="tx1"/>
                          </a:solidFill>
                        </a:rPr>
                        <a:t>Observation only</a:t>
                      </a:r>
                    </a:p>
                  </a:txBody>
                  <a:tcPr marL="139630" marR="139630"/>
                </a:tc>
                <a:tc>
                  <a:txBody>
                    <a:bodyPr/>
                    <a:lstStyle/>
                    <a:p>
                      <a:pPr algn="ctr"/>
                      <a:r>
                        <a:rPr lang="en-US" sz="1600" b="1" dirty="0">
                          <a:solidFill>
                            <a:schemeClr val="tx1"/>
                          </a:solidFill>
                        </a:rPr>
                        <a:t>7%</a:t>
                      </a:r>
                    </a:p>
                  </a:txBody>
                  <a:tcPr marL="139630" marR="139630"/>
                </a:tc>
                <a:extLst>
                  <a:ext uri="{0D108BD9-81ED-4DB2-BD59-A6C34878D82A}">
                    <a16:rowId xmlns:a16="http://schemas.microsoft.com/office/drawing/2014/main" val="4153485750"/>
                  </a:ext>
                </a:extLst>
              </a:tr>
              <a:tr h="370840">
                <a:tc>
                  <a:txBody>
                    <a:bodyPr/>
                    <a:lstStyle/>
                    <a:p>
                      <a:r>
                        <a:rPr lang="en-US" sz="1600" b="1" dirty="0"/>
                        <a:t>FT/Arrival/Triage</a:t>
                      </a:r>
                    </a:p>
                  </a:txBody>
                  <a:tcPr marL="139630" marR="139630"/>
                </a:tc>
                <a:tc>
                  <a:txBody>
                    <a:bodyPr/>
                    <a:lstStyle/>
                    <a:p>
                      <a:pPr algn="ctr"/>
                      <a:r>
                        <a:rPr lang="en-US" sz="1600" b="1" dirty="0"/>
                        <a:t>7%</a:t>
                      </a:r>
                    </a:p>
                  </a:txBody>
                  <a:tcPr marL="139630" marR="139630"/>
                </a:tc>
                <a:extLst>
                  <a:ext uri="{0D108BD9-81ED-4DB2-BD59-A6C34878D82A}">
                    <a16:rowId xmlns:a16="http://schemas.microsoft.com/office/drawing/2014/main" val="992783191"/>
                  </a:ext>
                </a:extLst>
              </a:tr>
            </a:tbl>
          </a:graphicData>
        </a:graphic>
      </p:graphicFrame>
      <p:sp>
        <p:nvSpPr>
          <p:cNvPr id="6" name="Content Placeholder 5"/>
          <p:cNvSpPr>
            <a:spLocks noGrp="1"/>
          </p:cNvSpPr>
          <p:nvPr>
            <p:ph sz="half" idx="2"/>
          </p:nvPr>
        </p:nvSpPr>
        <p:spPr>
          <a:xfrm>
            <a:off x="4440327" y="1841603"/>
            <a:ext cx="4524451" cy="3461918"/>
          </a:xfrm>
        </p:spPr>
        <p:txBody>
          <a:bodyPr>
            <a:normAutofit fontScale="92500" lnSpcReduction="10000"/>
          </a:bodyPr>
          <a:lstStyle/>
          <a:p>
            <a:r>
              <a:rPr lang="en-US" sz="2400" b="1" dirty="0"/>
              <a:t>1,740 Total hours </a:t>
            </a:r>
          </a:p>
          <a:p>
            <a:r>
              <a:rPr lang="en-US" sz="2400" b="1" dirty="0"/>
              <a:t>$135,692 Total salary</a:t>
            </a:r>
          </a:p>
          <a:p>
            <a:r>
              <a:rPr lang="en-US" sz="2400" b="1" dirty="0"/>
              <a:t>68% PA and 32% NP</a:t>
            </a:r>
          </a:p>
          <a:p>
            <a:r>
              <a:rPr lang="en-US" sz="2400" b="1" i="1" dirty="0"/>
              <a:t>Minimal difference PA/NP</a:t>
            </a:r>
          </a:p>
          <a:p>
            <a:endParaRPr lang="en-US" sz="1000" b="1" dirty="0"/>
          </a:p>
          <a:p>
            <a:endParaRPr lang="en-US" sz="2400" b="1" dirty="0"/>
          </a:p>
          <a:p>
            <a:r>
              <a:rPr lang="en-US" sz="2400" b="1" dirty="0"/>
              <a:t>365 hour reduction for lead or administration</a:t>
            </a:r>
          </a:p>
          <a:p>
            <a:r>
              <a:rPr lang="en-US" sz="2400" b="1" dirty="0"/>
              <a:t>$22,000 difference between administrative role and none</a:t>
            </a:r>
          </a:p>
          <a:p>
            <a:endParaRPr lang="en-US" dirty="0"/>
          </a:p>
        </p:txBody>
      </p:sp>
      <p:cxnSp>
        <p:nvCxnSpPr>
          <p:cNvPr id="8" name="Straight Connector 7"/>
          <p:cNvCxnSpPr/>
          <p:nvPr/>
        </p:nvCxnSpPr>
        <p:spPr>
          <a:xfrm>
            <a:off x="4440327" y="3534854"/>
            <a:ext cx="4374489"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stretch>
            <a:fillRect/>
          </a:stretch>
        </p:blipFill>
        <p:spPr>
          <a:xfrm>
            <a:off x="907251" y="4303079"/>
            <a:ext cx="2619375" cy="1743075"/>
          </a:xfrm>
          <a:prstGeom prst="rect">
            <a:avLst/>
          </a:prstGeom>
        </p:spPr>
      </p:pic>
    </p:spTree>
    <p:extLst>
      <p:ext uri="{BB962C8B-B14F-4D97-AF65-F5344CB8AC3E}">
        <p14:creationId xmlns:p14="http://schemas.microsoft.com/office/powerpoint/2010/main" val="1469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Physician Staffing</a:t>
            </a:r>
          </a:p>
        </p:txBody>
      </p:sp>
      <p:graphicFrame>
        <p:nvGraphicFramePr>
          <p:cNvPr id="3" name="Chart 2"/>
          <p:cNvGraphicFramePr>
            <a:graphicFrameLocks/>
          </p:cNvGraphicFramePr>
          <p:nvPr>
            <p:extLst>
              <p:ext uri="{D42A27DB-BD31-4B8C-83A1-F6EECF244321}">
                <p14:modId xmlns:p14="http://schemas.microsoft.com/office/powerpoint/2010/main" val="4143862380"/>
              </p:ext>
            </p:extLst>
          </p:nvPr>
        </p:nvGraphicFramePr>
        <p:xfrm>
          <a:off x="457201" y="1728440"/>
          <a:ext cx="8307658" cy="443818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853139" y="3154496"/>
            <a:ext cx="1364348" cy="1077218"/>
          </a:xfrm>
          <a:prstGeom prst="rect">
            <a:avLst/>
          </a:prstGeom>
          <a:noFill/>
        </p:spPr>
        <p:txBody>
          <a:bodyPr wrap="none" rtlCol="0">
            <a:spAutoFit/>
          </a:bodyPr>
          <a:lstStyle/>
          <a:p>
            <a:pPr algn="ctr"/>
            <a:r>
              <a:rPr lang="en-US" sz="1600" b="1" dirty="0">
                <a:solidFill>
                  <a:schemeClr val="bg1"/>
                </a:solidFill>
              </a:rPr>
              <a:t>Arrivals per </a:t>
            </a:r>
          </a:p>
          <a:p>
            <a:pPr algn="ctr"/>
            <a:r>
              <a:rPr lang="en-US" sz="1600" b="1" dirty="0">
                <a:solidFill>
                  <a:schemeClr val="bg1"/>
                </a:solidFill>
              </a:rPr>
              <a:t>faculty hour:  </a:t>
            </a:r>
          </a:p>
          <a:p>
            <a:pPr algn="ctr"/>
            <a:r>
              <a:rPr lang="en-US" sz="1600" b="1" dirty="0">
                <a:solidFill>
                  <a:schemeClr val="bg1"/>
                </a:solidFill>
              </a:rPr>
              <a:t>2.1</a:t>
            </a:r>
          </a:p>
          <a:p>
            <a:pPr algn="ctr"/>
            <a:endParaRPr lang="en-US" sz="1600" b="1" dirty="0">
              <a:solidFill>
                <a:schemeClr val="bg1"/>
              </a:solidFill>
            </a:endParaRPr>
          </a:p>
        </p:txBody>
      </p:sp>
      <p:sp>
        <p:nvSpPr>
          <p:cNvPr id="6" name="TextBox 5">
            <a:extLst>
              <a:ext uri="{FF2B5EF4-FFF2-40B4-BE49-F238E27FC236}">
                <a16:creationId xmlns:a16="http://schemas.microsoft.com/office/drawing/2014/main" id="{9A71F294-8DDB-4059-825B-7F4F9C2C0488}"/>
              </a:ext>
            </a:extLst>
          </p:cNvPr>
          <p:cNvSpPr txBox="1"/>
          <p:nvPr/>
        </p:nvSpPr>
        <p:spPr>
          <a:xfrm>
            <a:off x="4239049" y="3154496"/>
            <a:ext cx="1364348" cy="1077218"/>
          </a:xfrm>
          <a:prstGeom prst="rect">
            <a:avLst/>
          </a:prstGeom>
          <a:noFill/>
        </p:spPr>
        <p:txBody>
          <a:bodyPr wrap="none" rtlCol="0">
            <a:spAutoFit/>
          </a:bodyPr>
          <a:lstStyle/>
          <a:p>
            <a:pPr algn="ctr"/>
            <a:r>
              <a:rPr lang="en-US" sz="1600" b="1" dirty="0">
                <a:solidFill>
                  <a:schemeClr val="bg1"/>
                </a:solidFill>
              </a:rPr>
              <a:t>Arrivals per </a:t>
            </a:r>
          </a:p>
          <a:p>
            <a:pPr algn="ctr"/>
            <a:r>
              <a:rPr lang="en-US" sz="1600" b="1" dirty="0">
                <a:solidFill>
                  <a:schemeClr val="bg1"/>
                </a:solidFill>
              </a:rPr>
              <a:t>faculty hour:  </a:t>
            </a:r>
          </a:p>
          <a:p>
            <a:pPr algn="ctr"/>
            <a:r>
              <a:rPr lang="en-US" sz="1600" b="1" dirty="0">
                <a:solidFill>
                  <a:schemeClr val="bg1"/>
                </a:solidFill>
              </a:rPr>
              <a:t>2.4</a:t>
            </a:r>
          </a:p>
          <a:p>
            <a:pPr algn="ctr"/>
            <a:endParaRPr lang="en-US" sz="1600" b="1" dirty="0">
              <a:solidFill>
                <a:schemeClr val="bg1"/>
              </a:solidFill>
            </a:endParaRPr>
          </a:p>
        </p:txBody>
      </p:sp>
      <p:sp>
        <p:nvSpPr>
          <p:cNvPr id="7" name="TextBox 6">
            <a:extLst>
              <a:ext uri="{FF2B5EF4-FFF2-40B4-BE49-F238E27FC236}">
                <a16:creationId xmlns:a16="http://schemas.microsoft.com/office/drawing/2014/main" id="{4E397E6A-806B-438E-878F-9E9C42317D9C}"/>
              </a:ext>
            </a:extLst>
          </p:cNvPr>
          <p:cNvSpPr txBox="1"/>
          <p:nvPr/>
        </p:nvSpPr>
        <p:spPr>
          <a:xfrm>
            <a:off x="5562453" y="3154496"/>
            <a:ext cx="1364348" cy="1077218"/>
          </a:xfrm>
          <a:prstGeom prst="rect">
            <a:avLst/>
          </a:prstGeom>
          <a:noFill/>
        </p:spPr>
        <p:txBody>
          <a:bodyPr wrap="none" rtlCol="0">
            <a:spAutoFit/>
          </a:bodyPr>
          <a:lstStyle/>
          <a:p>
            <a:pPr algn="ctr"/>
            <a:r>
              <a:rPr lang="en-US" sz="1600" b="1" dirty="0">
                <a:solidFill>
                  <a:schemeClr val="bg1"/>
                </a:solidFill>
              </a:rPr>
              <a:t>Arrivals per </a:t>
            </a:r>
          </a:p>
          <a:p>
            <a:pPr algn="ctr"/>
            <a:r>
              <a:rPr lang="en-US" sz="1600" b="1" dirty="0">
                <a:solidFill>
                  <a:schemeClr val="bg1"/>
                </a:solidFill>
              </a:rPr>
              <a:t>faculty hour:  </a:t>
            </a:r>
          </a:p>
          <a:p>
            <a:pPr algn="ctr"/>
            <a:r>
              <a:rPr lang="en-US" sz="1600" b="1" dirty="0">
                <a:solidFill>
                  <a:schemeClr val="bg1"/>
                </a:solidFill>
              </a:rPr>
              <a:t>2.1</a:t>
            </a:r>
          </a:p>
          <a:p>
            <a:pPr algn="ctr"/>
            <a:endParaRPr lang="en-US" sz="1600" b="1" dirty="0">
              <a:solidFill>
                <a:schemeClr val="bg1"/>
              </a:solidFill>
            </a:endParaRPr>
          </a:p>
        </p:txBody>
      </p:sp>
    </p:spTree>
    <p:extLst>
      <p:ext uri="{BB962C8B-B14F-4D97-AF65-F5344CB8AC3E}">
        <p14:creationId xmlns:p14="http://schemas.microsoft.com/office/powerpoint/2010/main" val="123851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PA and NP Salary</a:t>
            </a:r>
          </a:p>
        </p:txBody>
      </p:sp>
      <p:graphicFrame>
        <p:nvGraphicFramePr>
          <p:cNvPr id="6" name="Content Placeholder 5">
            <a:extLst>
              <a:ext uri="{FF2B5EF4-FFF2-40B4-BE49-F238E27FC236}">
                <a16:creationId xmlns:a16="http://schemas.microsoft.com/office/drawing/2014/main" id="{6E541C07-872A-4476-9CD6-65BD0BC0821A}"/>
              </a:ext>
            </a:extLst>
          </p:cNvPr>
          <p:cNvGraphicFramePr>
            <a:graphicFrameLocks noGrp="1"/>
          </p:cNvGraphicFramePr>
          <p:nvPr>
            <p:ph idx="1"/>
            <p:extLst>
              <p:ext uri="{D42A27DB-BD31-4B8C-83A1-F6EECF244321}">
                <p14:modId xmlns:p14="http://schemas.microsoft.com/office/powerpoint/2010/main" val="408233031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2" name="Right Brace 1">
            <a:extLst>
              <a:ext uri="{FF2B5EF4-FFF2-40B4-BE49-F238E27FC236}">
                <a16:creationId xmlns:a16="http://schemas.microsoft.com/office/drawing/2014/main" id="{01647A98-F4D4-4792-9CC4-A43BD91EDAC1}"/>
              </a:ext>
            </a:extLst>
          </p:cNvPr>
          <p:cNvSpPr/>
          <p:nvPr/>
        </p:nvSpPr>
        <p:spPr>
          <a:xfrm rot="5400000">
            <a:off x="5937709" y="3062532"/>
            <a:ext cx="360574" cy="1036949"/>
          </a:xfrm>
          <a:prstGeom prst="rightBrace">
            <a:avLst>
              <a:gd name="adj1" fmla="val 8333"/>
              <a:gd name="adj2" fmla="val 50758"/>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ight Brace 4">
            <a:extLst>
              <a:ext uri="{FF2B5EF4-FFF2-40B4-BE49-F238E27FC236}">
                <a16:creationId xmlns:a16="http://schemas.microsoft.com/office/drawing/2014/main" id="{6193E37F-E303-41F5-BC7A-3182ED39FCEA}"/>
              </a:ext>
            </a:extLst>
          </p:cNvPr>
          <p:cNvSpPr/>
          <p:nvPr/>
        </p:nvSpPr>
        <p:spPr>
          <a:xfrm rot="5400000">
            <a:off x="7322909" y="2882245"/>
            <a:ext cx="360574" cy="1036949"/>
          </a:xfrm>
          <a:prstGeom prst="rightBrace">
            <a:avLst>
              <a:gd name="adj1" fmla="val 8333"/>
              <a:gd name="adj2" fmla="val 50758"/>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E3E5FA4A-D2E1-4C6F-B1AF-C82BA499FE8B}"/>
              </a:ext>
            </a:extLst>
          </p:cNvPr>
          <p:cNvSpPr txBox="1"/>
          <p:nvPr/>
        </p:nvSpPr>
        <p:spPr>
          <a:xfrm>
            <a:off x="5834943" y="3825473"/>
            <a:ext cx="591829" cy="338554"/>
          </a:xfrm>
          <a:prstGeom prst="rect">
            <a:avLst/>
          </a:prstGeom>
          <a:noFill/>
        </p:spPr>
        <p:txBody>
          <a:bodyPr wrap="none" rtlCol="0">
            <a:spAutoFit/>
          </a:bodyPr>
          <a:lstStyle/>
          <a:p>
            <a:r>
              <a:rPr lang="en-US" sz="1600" b="1" dirty="0">
                <a:solidFill>
                  <a:schemeClr val="bg1"/>
                </a:solidFill>
              </a:rPr>
              <a:t>7.5%</a:t>
            </a:r>
          </a:p>
        </p:txBody>
      </p:sp>
      <p:sp>
        <p:nvSpPr>
          <p:cNvPr id="7" name="TextBox 6">
            <a:extLst>
              <a:ext uri="{FF2B5EF4-FFF2-40B4-BE49-F238E27FC236}">
                <a16:creationId xmlns:a16="http://schemas.microsoft.com/office/drawing/2014/main" id="{77FBAE89-2507-4089-B1CC-AC57CD84825B}"/>
              </a:ext>
            </a:extLst>
          </p:cNvPr>
          <p:cNvSpPr txBox="1"/>
          <p:nvPr/>
        </p:nvSpPr>
        <p:spPr>
          <a:xfrm>
            <a:off x="7207281" y="3581007"/>
            <a:ext cx="596638" cy="338554"/>
          </a:xfrm>
          <a:prstGeom prst="rect">
            <a:avLst/>
          </a:prstGeom>
          <a:noFill/>
        </p:spPr>
        <p:txBody>
          <a:bodyPr wrap="none" rtlCol="0">
            <a:spAutoFit/>
          </a:bodyPr>
          <a:lstStyle/>
          <a:p>
            <a:r>
              <a:rPr lang="en-US" sz="1600" b="1" dirty="0">
                <a:solidFill>
                  <a:schemeClr val="bg1"/>
                </a:solidFill>
              </a:rPr>
              <a:t>9.1%</a:t>
            </a:r>
          </a:p>
        </p:txBody>
      </p:sp>
    </p:spTree>
    <p:extLst>
      <p:ext uri="{BB962C8B-B14F-4D97-AF65-F5344CB8AC3E}">
        <p14:creationId xmlns:p14="http://schemas.microsoft.com/office/powerpoint/2010/main" val="31272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PA and NP Salary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6189424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2452125" y="6056257"/>
            <a:ext cx="4319772" cy="646331"/>
          </a:xfrm>
          <a:prstGeom prst="rect">
            <a:avLst/>
          </a:prstGeom>
          <a:noFill/>
        </p:spPr>
        <p:txBody>
          <a:bodyPr wrap="none" rtlCol="0">
            <a:spAutoFit/>
          </a:bodyPr>
          <a:lstStyle/>
          <a:p>
            <a:r>
              <a:rPr lang="en-US" b="1" dirty="0"/>
              <a:t>No significant change in total hours worked</a:t>
            </a:r>
          </a:p>
          <a:p>
            <a:pPr algn="ctr"/>
            <a:r>
              <a:rPr lang="en-US" b="1" dirty="0"/>
              <a:t>Pay rate changes with years of service</a:t>
            </a:r>
          </a:p>
        </p:txBody>
      </p:sp>
    </p:spTree>
    <p:extLst>
      <p:ext uri="{BB962C8B-B14F-4D97-AF65-F5344CB8AC3E}">
        <p14:creationId xmlns:p14="http://schemas.microsoft.com/office/powerpoint/2010/main" val="352943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PA and NP Salary</a:t>
            </a:r>
          </a:p>
        </p:txBody>
      </p:sp>
      <p:graphicFrame>
        <p:nvGraphicFramePr>
          <p:cNvPr id="9" name="Content Placeholder 8">
            <a:extLst>
              <a:ext uri="{FF2B5EF4-FFF2-40B4-BE49-F238E27FC236}">
                <a16:creationId xmlns:a16="http://schemas.microsoft.com/office/drawing/2014/main" id="{428CBF46-CA60-46CA-AC45-0F27A33DFF44}"/>
              </a:ext>
            </a:extLst>
          </p:cNvPr>
          <p:cNvGraphicFramePr>
            <a:graphicFrameLocks noGrp="1"/>
          </p:cNvGraphicFramePr>
          <p:nvPr>
            <p:ph idx="1"/>
            <p:extLst>
              <p:ext uri="{D42A27DB-BD31-4B8C-83A1-F6EECF244321}">
                <p14:modId xmlns:p14="http://schemas.microsoft.com/office/powerpoint/2010/main" val="2823442807"/>
              </p:ext>
            </p:extLst>
          </p:nvPr>
        </p:nvGraphicFramePr>
        <p:xfrm>
          <a:off x="1119930" y="2338431"/>
          <a:ext cx="6583680" cy="320747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543493389"/>
                    </a:ext>
                  </a:extLst>
                </a:gridCol>
                <a:gridCol w="1645920">
                  <a:extLst>
                    <a:ext uri="{9D8B030D-6E8A-4147-A177-3AD203B41FA5}">
                      <a16:colId xmlns:a16="http://schemas.microsoft.com/office/drawing/2014/main" val="3806900827"/>
                    </a:ext>
                  </a:extLst>
                </a:gridCol>
                <a:gridCol w="1645920">
                  <a:extLst>
                    <a:ext uri="{9D8B030D-6E8A-4147-A177-3AD203B41FA5}">
                      <a16:colId xmlns:a16="http://schemas.microsoft.com/office/drawing/2014/main" val="289360042"/>
                    </a:ext>
                  </a:extLst>
                </a:gridCol>
                <a:gridCol w="1645920">
                  <a:extLst>
                    <a:ext uri="{9D8B030D-6E8A-4147-A177-3AD203B41FA5}">
                      <a16:colId xmlns:a16="http://schemas.microsoft.com/office/drawing/2014/main" val="1840230359"/>
                    </a:ext>
                  </a:extLst>
                </a:gridCol>
              </a:tblGrid>
              <a:tr h="641494">
                <a:tc>
                  <a:txBody>
                    <a:bodyPr/>
                    <a:lstStyle/>
                    <a:p>
                      <a:endParaRPr lang="en-US" dirty="0"/>
                    </a:p>
                  </a:txBody>
                  <a:tcPr anchor="ctr" anchorCtr="1"/>
                </a:tc>
                <a:tc>
                  <a:txBody>
                    <a:bodyPr/>
                    <a:lstStyle/>
                    <a:p>
                      <a:pPr algn="ctr"/>
                      <a:r>
                        <a:rPr lang="en-US" sz="2000" dirty="0"/>
                        <a:t>Total Salary</a:t>
                      </a:r>
                    </a:p>
                  </a:txBody>
                  <a:tcPr anchor="ctr" anchorCtr="1"/>
                </a:tc>
                <a:tc>
                  <a:txBody>
                    <a:bodyPr/>
                    <a:lstStyle/>
                    <a:p>
                      <a:pPr algn="ctr"/>
                      <a:r>
                        <a:rPr lang="en-US" sz="2000" dirty="0"/>
                        <a:t>Total Hours</a:t>
                      </a:r>
                    </a:p>
                  </a:txBody>
                  <a:tcPr anchor="ctr" anchorCtr="1"/>
                </a:tc>
                <a:tc>
                  <a:txBody>
                    <a:bodyPr/>
                    <a:lstStyle/>
                    <a:p>
                      <a:pPr algn="ctr"/>
                      <a:r>
                        <a:rPr lang="en-US" sz="2000" dirty="0"/>
                        <a:t>% PA</a:t>
                      </a:r>
                    </a:p>
                  </a:txBody>
                  <a:tcPr anchor="ctr" anchorCtr="1"/>
                </a:tc>
                <a:extLst>
                  <a:ext uri="{0D108BD9-81ED-4DB2-BD59-A6C34878D82A}">
                    <a16:rowId xmlns:a16="http://schemas.microsoft.com/office/drawing/2014/main" val="3717316828"/>
                  </a:ext>
                </a:extLst>
              </a:tr>
              <a:tr h="641494">
                <a:tc>
                  <a:txBody>
                    <a:bodyPr/>
                    <a:lstStyle/>
                    <a:p>
                      <a:r>
                        <a:rPr lang="en-US" sz="2000" b="1" dirty="0"/>
                        <a:t>Midwest</a:t>
                      </a:r>
                    </a:p>
                  </a:txBody>
                  <a:tcPr anchor="ctr" anchorCtr="1"/>
                </a:tc>
                <a:tc>
                  <a:txBody>
                    <a:bodyPr/>
                    <a:lstStyle/>
                    <a:p>
                      <a:pPr algn="ctr"/>
                      <a:r>
                        <a:rPr lang="en-US" b="1" dirty="0"/>
                        <a:t>$140,903</a:t>
                      </a:r>
                    </a:p>
                  </a:txBody>
                  <a:tcPr anchor="ctr" anchorCtr="1"/>
                </a:tc>
                <a:tc>
                  <a:txBody>
                    <a:bodyPr/>
                    <a:lstStyle/>
                    <a:p>
                      <a:pPr algn="ctr"/>
                      <a:r>
                        <a:rPr lang="en-US" b="1" dirty="0"/>
                        <a:t>1718</a:t>
                      </a:r>
                    </a:p>
                  </a:txBody>
                  <a:tcPr anchor="ctr" anchorCtr="1"/>
                </a:tc>
                <a:tc>
                  <a:txBody>
                    <a:bodyPr/>
                    <a:lstStyle/>
                    <a:p>
                      <a:pPr algn="ctr"/>
                      <a:r>
                        <a:rPr lang="en-US" b="1" dirty="0"/>
                        <a:t>71%</a:t>
                      </a:r>
                    </a:p>
                  </a:txBody>
                  <a:tcPr anchor="ctr" anchorCtr="1"/>
                </a:tc>
                <a:extLst>
                  <a:ext uri="{0D108BD9-81ED-4DB2-BD59-A6C34878D82A}">
                    <a16:rowId xmlns:a16="http://schemas.microsoft.com/office/drawing/2014/main" val="2491016816"/>
                  </a:ext>
                </a:extLst>
              </a:tr>
              <a:tr h="641494">
                <a:tc>
                  <a:txBody>
                    <a:bodyPr/>
                    <a:lstStyle/>
                    <a:p>
                      <a:r>
                        <a:rPr lang="en-US" sz="2000" b="1" dirty="0"/>
                        <a:t>Northeast</a:t>
                      </a:r>
                    </a:p>
                  </a:txBody>
                  <a:tcPr anchor="ctr" anchorCtr="1"/>
                </a:tc>
                <a:tc>
                  <a:txBody>
                    <a:bodyPr/>
                    <a:lstStyle/>
                    <a:p>
                      <a:pPr algn="ctr"/>
                      <a:r>
                        <a:rPr lang="en-US" b="1" dirty="0"/>
                        <a:t>$138,524</a:t>
                      </a:r>
                    </a:p>
                  </a:txBody>
                  <a:tcPr anchor="ctr" anchorCtr="1"/>
                </a:tc>
                <a:tc>
                  <a:txBody>
                    <a:bodyPr/>
                    <a:lstStyle/>
                    <a:p>
                      <a:pPr algn="ctr"/>
                      <a:r>
                        <a:rPr lang="en-US" b="1" dirty="0"/>
                        <a:t>1822</a:t>
                      </a:r>
                    </a:p>
                  </a:txBody>
                  <a:tcPr anchor="ctr" anchorCtr="1"/>
                </a:tc>
                <a:tc>
                  <a:txBody>
                    <a:bodyPr/>
                    <a:lstStyle/>
                    <a:p>
                      <a:pPr algn="ctr"/>
                      <a:r>
                        <a:rPr lang="en-US" b="1" dirty="0"/>
                        <a:t>82%</a:t>
                      </a:r>
                    </a:p>
                  </a:txBody>
                  <a:tcPr anchor="ctr" anchorCtr="1"/>
                </a:tc>
                <a:extLst>
                  <a:ext uri="{0D108BD9-81ED-4DB2-BD59-A6C34878D82A}">
                    <a16:rowId xmlns:a16="http://schemas.microsoft.com/office/drawing/2014/main" val="795938709"/>
                  </a:ext>
                </a:extLst>
              </a:tr>
              <a:tr h="641494">
                <a:tc>
                  <a:txBody>
                    <a:bodyPr/>
                    <a:lstStyle/>
                    <a:p>
                      <a:r>
                        <a:rPr lang="en-US" sz="2000" b="1" dirty="0"/>
                        <a:t>South</a:t>
                      </a:r>
                    </a:p>
                  </a:txBody>
                  <a:tcPr anchor="ctr" anchorCtr="1"/>
                </a:tc>
                <a:tc>
                  <a:txBody>
                    <a:bodyPr/>
                    <a:lstStyle/>
                    <a:p>
                      <a:pPr algn="ctr"/>
                      <a:r>
                        <a:rPr lang="en-US" b="1" dirty="0"/>
                        <a:t>$129,954</a:t>
                      </a:r>
                    </a:p>
                  </a:txBody>
                  <a:tcPr anchor="ctr" anchorCtr="1"/>
                </a:tc>
                <a:tc>
                  <a:txBody>
                    <a:bodyPr/>
                    <a:lstStyle/>
                    <a:p>
                      <a:pPr algn="ctr"/>
                      <a:r>
                        <a:rPr lang="en-US" b="1" dirty="0"/>
                        <a:t>1799</a:t>
                      </a:r>
                    </a:p>
                  </a:txBody>
                  <a:tcPr anchor="ctr" anchorCtr="1"/>
                </a:tc>
                <a:tc>
                  <a:txBody>
                    <a:bodyPr/>
                    <a:lstStyle/>
                    <a:p>
                      <a:pPr algn="ctr"/>
                      <a:r>
                        <a:rPr lang="en-US" b="1" dirty="0"/>
                        <a:t>47%</a:t>
                      </a:r>
                    </a:p>
                  </a:txBody>
                  <a:tcPr anchor="ctr" anchorCtr="1"/>
                </a:tc>
                <a:extLst>
                  <a:ext uri="{0D108BD9-81ED-4DB2-BD59-A6C34878D82A}">
                    <a16:rowId xmlns:a16="http://schemas.microsoft.com/office/drawing/2014/main" val="3552476400"/>
                  </a:ext>
                </a:extLst>
              </a:tr>
              <a:tr h="641494">
                <a:tc>
                  <a:txBody>
                    <a:bodyPr/>
                    <a:lstStyle/>
                    <a:p>
                      <a:r>
                        <a:rPr lang="en-US" sz="2000" b="1" dirty="0"/>
                        <a:t>West</a:t>
                      </a:r>
                    </a:p>
                  </a:txBody>
                  <a:tcPr anchor="ctr" anchorCtr="1"/>
                </a:tc>
                <a:tc>
                  <a:txBody>
                    <a:bodyPr/>
                    <a:lstStyle/>
                    <a:p>
                      <a:pPr algn="ctr"/>
                      <a:r>
                        <a:rPr lang="en-US" b="1" dirty="0"/>
                        <a:t>$144,429</a:t>
                      </a:r>
                    </a:p>
                  </a:txBody>
                  <a:tcPr anchor="ctr" anchorCtr="1"/>
                </a:tc>
                <a:tc>
                  <a:txBody>
                    <a:bodyPr/>
                    <a:lstStyle/>
                    <a:p>
                      <a:pPr algn="ctr"/>
                      <a:r>
                        <a:rPr lang="en-US" b="1" dirty="0"/>
                        <a:t>1714</a:t>
                      </a:r>
                    </a:p>
                  </a:txBody>
                  <a:tcPr anchor="ctr" anchorCtr="1"/>
                </a:tc>
                <a:tc>
                  <a:txBody>
                    <a:bodyPr/>
                    <a:lstStyle/>
                    <a:p>
                      <a:pPr algn="ctr"/>
                      <a:r>
                        <a:rPr lang="en-US" b="1" dirty="0"/>
                        <a:t>57%</a:t>
                      </a:r>
                    </a:p>
                  </a:txBody>
                  <a:tcPr anchor="ctr" anchorCtr="1"/>
                </a:tc>
                <a:extLst>
                  <a:ext uri="{0D108BD9-81ED-4DB2-BD59-A6C34878D82A}">
                    <a16:rowId xmlns:a16="http://schemas.microsoft.com/office/drawing/2014/main" val="2406697372"/>
                  </a:ext>
                </a:extLst>
              </a:tr>
            </a:tbl>
          </a:graphicData>
        </a:graphic>
      </p:graphicFrame>
      <p:sp>
        <p:nvSpPr>
          <p:cNvPr id="2" name="TextBox 1">
            <a:extLst>
              <a:ext uri="{FF2B5EF4-FFF2-40B4-BE49-F238E27FC236}">
                <a16:creationId xmlns:a16="http://schemas.microsoft.com/office/drawing/2014/main" id="{34D0CF0A-2F2A-4E84-ABAF-9CB484602844}"/>
              </a:ext>
            </a:extLst>
          </p:cNvPr>
          <p:cNvSpPr txBox="1"/>
          <p:nvPr/>
        </p:nvSpPr>
        <p:spPr>
          <a:xfrm>
            <a:off x="570452" y="1527215"/>
            <a:ext cx="2989921" cy="584775"/>
          </a:xfrm>
          <a:prstGeom prst="rect">
            <a:avLst/>
          </a:prstGeom>
          <a:noFill/>
        </p:spPr>
        <p:txBody>
          <a:bodyPr wrap="none" rtlCol="0">
            <a:spAutoFit/>
          </a:bodyPr>
          <a:lstStyle/>
          <a:p>
            <a:r>
              <a:rPr lang="en-US" sz="3200" b="1" dirty="0"/>
              <a:t>Salary by Region</a:t>
            </a:r>
          </a:p>
        </p:txBody>
      </p:sp>
      <p:sp>
        <p:nvSpPr>
          <p:cNvPr id="3" name="TextBox 2">
            <a:extLst>
              <a:ext uri="{FF2B5EF4-FFF2-40B4-BE49-F238E27FC236}">
                <a16:creationId xmlns:a16="http://schemas.microsoft.com/office/drawing/2014/main" id="{E3C00306-8B9E-416F-BF4C-1C58BF8DFDB5}"/>
              </a:ext>
            </a:extLst>
          </p:cNvPr>
          <p:cNvSpPr txBox="1"/>
          <p:nvPr/>
        </p:nvSpPr>
        <p:spPr>
          <a:xfrm>
            <a:off x="1870946" y="5767519"/>
            <a:ext cx="5201104" cy="369332"/>
          </a:xfrm>
          <a:prstGeom prst="rect">
            <a:avLst/>
          </a:prstGeom>
          <a:noFill/>
        </p:spPr>
        <p:txBody>
          <a:bodyPr wrap="none" rtlCol="0">
            <a:spAutoFit/>
          </a:bodyPr>
          <a:lstStyle/>
          <a:p>
            <a:r>
              <a:rPr lang="en-US" b="1" dirty="0"/>
              <a:t>Same distribution with a very slight shift towards NP</a:t>
            </a:r>
          </a:p>
        </p:txBody>
      </p:sp>
    </p:spTree>
    <p:extLst>
      <p:ext uri="{BB962C8B-B14F-4D97-AF65-F5344CB8AC3E}">
        <p14:creationId xmlns:p14="http://schemas.microsoft.com/office/powerpoint/2010/main" val="275154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85800" y="5357813"/>
            <a:ext cx="7772400" cy="1500187"/>
          </a:xfrm>
        </p:spPr>
        <p:txBody>
          <a:bodyPr>
            <a:noAutofit/>
          </a:bodyPr>
          <a:lstStyle/>
          <a:p>
            <a:pPr algn="ctr"/>
            <a:r>
              <a:rPr lang="en-US" sz="4400" b="1" dirty="0">
                <a:solidFill>
                  <a:schemeClr val="accent1">
                    <a:lumMod val="75000"/>
                  </a:schemeClr>
                </a:solidFill>
              </a:rPr>
              <a:t>Fellowship Survey</a:t>
            </a:r>
          </a:p>
          <a:p>
            <a:pPr algn="ctr"/>
            <a:r>
              <a:rPr lang="en-US" sz="4400" b="1" dirty="0">
                <a:solidFill>
                  <a:schemeClr val="accent1">
                    <a:lumMod val="75000"/>
                  </a:schemeClr>
                </a:solidFill>
              </a:rPr>
              <a:t>Fiscal Year 2022 Data</a:t>
            </a:r>
          </a:p>
          <a:p>
            <a:pPr algn="ctr"/>
            <a:endParaRPr lang="en-US" sz="4000" b="1" dirty="0"/>
          </a:p>
          <a:p>
            <a:pPr algn="ctr"/>
            <a:r>
              <a:rPr lang="en-US" sz="3600" b="1" dirty="0"/>
              <a:t>ED Benchmark Questionnaire</a:t>
            </a:r>
          </a:p>
          <a:p>
            <a:pPr algn="ctr"/>
            <a:r>
              <a:rPr lang="en-US" sz="3600" b="1" dirty="0"/>
              <a:t>Fellow Salary Survey</a:t>
            </a:r>
          </a:p>
          <a:p>
            <a:pPr algn="ctr"/>
            <a:endParaRPr lang="en-US" sz="2800" b="1" dirty="0"/>
          </a:p>
          <a:p>
            <a:pPr algn="ctr"/>
            <a:endParaRPr lang="en-US" sz="3600" b="1" dirty="0">
              <a:solidFill>
                <a:srgbClr val="C00000"/>
              </a:solidFill>
            </a:endParaRPr>
          </a:p>
        </p:txBody>
      </p:sp>
    </p:spTree>
    <p:extLst>
      <p:ext uri="{BB962C8B-B14F-4D97-AF65-F5344CB8AC3E}">
        <p14:creationId xmlns:p14="http://schemas.microsoft.com/office/powerpoint/2010/main" val="257412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dirty="0"/>
              <a:t>EM Fellowship Programs</a:t>
            </a:r>
          </a:p>
        </p:txBody>
      </p:sp>
      <p:sp>
        <p:nvSpPr>
          <p:cNvPr id="3" name="Content Placeholder 2">
            <a:extLst>
              <a:ext uri="{FF2B5EF4-FFF2-40B4-BE49-F238E27FC236}">
                <a16:creationId xmlns:a16="http://schemas.microsoft.com/office/drawing/2014/main" id="{47F508C1-057B-49E9-9A48-2F14694123BB}"/>
              </a:ext>
            </a:extLst>
          </p:cNvPr>
          <p:cNvSpPr>
            <a:spLocks noGrp="1"/>
          </p:cNvSpPr>
          <p:nvPr>
            <p:ph idx="1"/>
          </p:nvPr>
        </p:nvSpPr>
        <p:spPr>
          <a:xfrm>
            <a:off x="249813" y="3394373"/>
            <a:ext cx="5442669" cy="2277093"/>
          </a:xfrm>
        </p:spPr>
        <p:txBody>
          <a:bodyPr>
            <a:normAutofit/>
          </a:bodyPr>
          <a:lstStyle/>
          <a:p>
            <a:r>
              <a:rPr lang="en-US" sz="2800" b="1" dirty="0"/>
              <a:t>41 Institutions responded</a:t>
            </a:r>
          </a:p>
          <a:p>
            <a:r>
              <a:rPr lang="en-US" sz="2800" b="1" dirty="0"/>
              <a:t>29 Fellowship programs</a:t>
            </a:r>
          </a:p>
          <a:p>
            <a:r>
              <a:rPr lang="en-US" sz="2800" b="1" dirty="0"/>
              <a:t>229 Available positions</a:t>
            </a:r>
          </a:p>
          <a:p>
            <a:r>
              <a:rPr lang="en-US" sz="2800" b="1" dirty="0"/>
              <a:t>76% Overall Fill Rate</a:t>
            </a:r>
          </a:p>
        </p:txBody>
      </p:sp>
      <p:pic>
        <p:nvPicPr>
          <p:cNvPr id="6" name="Picture 5">
            <a:extLst>
              <a:ext uri="{FF2B5EF4-FFF2-40B4-BE49-F238E27FC236}">
                <a16:creationId xmlns:a16="http://schemas.microsoft.com/office/drawing/2014/main" id="{6F9F951E-37DE-414B-9D07-EF5ACFBD3A18}"/>
              </a:ext>
            </a:extLst>
          </p:cNvPr>
          <p:cNvPicPr>
            <a:picLocks noChangeAspect="1"/>
          </p:cNvPicPr>
          <p:nvPr/>
        </p:nvPicPr>
        <p:blipFill>
          <a:blip r:embed="rId2"/>
          <a:stretch>
            <a:fillRect/>
          </a:stretch>
        </p:blipFill>
        <p:spPr>
          <a:xfrm>
            <a:off x="6597433" y="1870989"/>
            <a:ext cx="2391192" cy="3586788"/>
          </a:xfrm>
          <a:prstGeom prst="rect">
            <a:avLst/>
          </a:prstGeom>
        </p:spPr>
      </p:pic>
      <p:pic>
        <p:nvPicPr>
          <p:cNvPr id="8" name="Picture 7">
            <a:extLst>
              <a:ext uri="{FF2B5EF4-FFF2-40B4-BE49-F238E27FC236}">
                <a16:creationId xmlns:a16="http://schemas.microsoft.com/office/drawing/2014/main" id="{333C635A-0D0D-4B24-BE3B-0BDE77920DCE}"/>
              </a:ext>
            </a:extLst>
          </p:cNvPr>
          <p:cNvPicPr>
            <a:picLocks noChangeAspect="1"/>
          </p:cNvPicPr>
          <p:nvPr/>
        </p:nvPicPr>
        <p:blipFill>
          <a:blip r:embed="rId3"/>
          <a:stretch>
            <a:fillRect/>
          </a:stretch>
        </p:blipFill>
        <p:spPr>
          <a:xfrm>
            <a:off x="6045559" y="4736327"/>
            <a:ext cx="2960612" cy="2121673"/>
          </a:xfrm>
          <a:prstGeom prst="rect">
            <a:avLst/>
          </a:prstGeom>
        </p:spPr>
      </p:pic>
      <p:pic>
        <p:nvPicPr>
          <p:cNvPr id="9" name="Picture 8">
            <a:extLst>
              <a:ext uri="{FF2B5EF4-FFF2-40B4-BE49-F238E27FC236}">
                <a16:creationId xmlns:a16="http://schemas.microsoft.com/office/drawing/2014/main" id="{98128507-E885-4C21-A520-D902F8FB2984}"/>
              </a:ext>
            </a:extLst>
          </p:cNvPr>
          <p:cNvPicPr>
            <a:picLocks noChangeAspect="1"/>
          </p:cNvPicPr>
          <p:nvPr/>
        </p:nvPicPr>
        <p:blipFill>
          <a:blip r:embed="rId4"/>
          <a:stretch>
            <a:fillRect/>
          </a:stretch>
        </p:blipFill>
        <p:spPr>
          <a:xfrm>
            <a:off x="5487422" y="2824157"/>
            <a:ext cx="2596252" cy="1926713"/>
          </a:xfrm>
          <a:prstGeom prst="rect">
            <a:avLst/>
          </a:prstGeom>
        </p:spPr>
      </p:pic>
      <p:sp>
        <p:nvSpPr>
          <p:cNvPr id="4" name="TextBox 3">
            <a:extLst>
              <a:ext uri="{FF2B5EF4-FFF2-40B4-BE49-F238E27FC236}">
                <a16:creationId xmlns:a16="http://schemas.microsoft.com/office/drawing/2014/main" id="{FC32D637-4B76-4576-846B-A27FC1EB4FAA}"/>
              </a:ext>
            </a:extLst>
          </p:cNvPr>
          <p:cNvSpPr txBox="1"/>
          <p:nvPr/>
        </p:nvSpPr>
        <p:spPr>
          <a:xfrm>
            <a:off x="191971" y="1655076"/>
            <a:ext cx="5951053" cy="1384995"/>
          </a:xfrm>
          <a:prstGeom prst="rect">
            <a:avLst/>
          </a:prstGeom>
          <a:noFill/>
        </p:spPr>
        <p:txBody>
          <a:bodyPr wrap="none" rtlCol="0">
            <a:spAutoFit/>
          </a:bodyPr>
          <a:lstStyle/>
          <a:p>
            <a:r>
              <a:rPr lang="en-US" sz="2800" b="1" dirty="0"/>
              <a:t>Do you offer “this” fellowship program</a:t>
            </a:r>
          </a:p>
          <a:p>
            <a:r>
              <a:rPr lang="en-US" sz="2800" b="1" dirty="0"/>
              <a:t>If “yes” how many spots</a:t>
            </a:r>
          </a:p>
          <a:p>
            <a:r>
              <a:rPr lang="en-US" sz="2800" b="1" dirty="0"/>
              <a:t>If “yes” how many spots filled</a:t>
            </a:r>
          </a:p>
        </p:txBody>
      </p:sp>
      <p:pic>
        <p:nvPicPr>
          <p:cNvPr id="7" name="Picture 6">
            <a:extLst>
              <a:ext uri="{FF2B5EF4-FFF2-40B4-BE49-F238E27FC236}">
                <a16:creationId xmlns:a16="http://schemas.microsoft.com/office/drawing/2014/main" id="{A7D173C0-CC2D-4FA8-9794-9B1971E1F187}"/>
              </a:ext>
            </a:extLst>
          </p:cNvPr>
          <p:cNvPicPr>
            <a:picLocks noChangeAspect="1"/>
          </p:cNvPicPr>
          <p:nvPr/>
        </p:nvPicPr>
        <p:blipFill>
          <a:blip r:embed="rId5"/>
          <a:stretch>
            <a:fillRect/>
          </a:stretch>
        </p:blipFill>
        <p:spPr>
          <a:xfrm>
            <a:off x="5223722" y="4764265"/>
            <a:ext cx="2092559" cy="2092559"/>
          </a:xfrm>
          <a:prstGeom prst="rect">
            <a:avLst/>
          </a:prstGeom>
        </p:spPr>
      </p:pic>
    </p:spTree>
    <p:extLst>
      <p:ext uri="{BB962C8B-B14F-4D97-AF65-F5344CB8AC3E}">
        <p14:creationId xmlns:p14="http://schemas.microsoft.com/office/powerpoint/2010/main" val="358627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dirty="0"/>
              <a:t>EM Fellowship Programs</a:t>
            </a:r>
          </a:p>
        </p:txBody>
      </p:sp>
      <p:graphicFrame>
        <p:nvGraphicFramePr>
          <p:cNvPr id="24" name="Content Placeholder 23">
            <a:extLst>
              <a:ext uri="{FF2B5EF4-FFF2-40B4-BE49-F238E27FC236}">
                <a16:creationId xmlns:a16="http://schemas.microsoft.com/office/drawing/2014/main" id="{D8B6B9B9-9726-4A13-ACED-1B525C450053}"/>
              </a:ext>
            </a:extLst>
          </p:cNvPr>
          <p:cNvGraphicFramePr>
            <a:graphicFrameLocks noGrp="1"/>
          </p:cNvGraphicFramePr>
          <p:nvPr>
            <p:ph idx="1"/>
            <p:extLst>
              <p:ext uri="{D42A27DB-BD31-4B8C-83A1-F6EECF244321}">
                <p14:modId xmlns:p14="http://schemas.microsoft.com/office/powerpoint/2010/main" val="2508383445"/>
              </p:ext>
            </p:extLst>
          </p:nvPr>
        </p:nvGraphicFramePr>
        <p:xfrm>
          <a:off x="134331" y="1300774"/>
          <a:ext cx="6933415" cy="4445000"/>
        </p:xfrm>
        <a:graphic>
          <a:graphicData uri="http://schemas.openxmlformats.org/drawingml/2006/table">
            <a:tbl>
              <a:tblPr firstRow="1" bandRow="1">
                <a:tableStyleId>{5C22544A-7EE6-4342-B048-85BDC9FD1C3A}</a:tableStyleId>
              </a:tblPr>
              <a:tblGrid>
                <a:gridCol w="3823603">
                  <a:extLst>
                    <a:ext uri="{9D8B030D-6E8A-4147-A177-3AD203B41FA5}">
                      <a16:colId xmlns:a16="http://schemas.microsoft.com/office/drawing/2014/main" val="3408192625"/>
                    </a:ext>
                  </a:extLst>
                </a:gridCol>
                <a:gridCol w="1064898">
                  <a:extLst>
                    <a:ext uri="{9D8B030D-6E8A-4147-A177-3AD203B41FA5}">
                      <a16:colId xmlns:a16="http://schemas.microsoft.com/office/drawing/2014/main" val="12923970"/>
                    </a:ext>
                  </a:extLst>
                </a:gridCol>
                <a:gridCol w="949149">
                  <a:extLst>
                    <a:ext uri="{9D8B030D-6E8A-4147-A177-3AD203B41FA5}">
                      <a16:colId xmlns:a16="http://schemas.microsoft.com/office/drawing/2014/main" val="1434100449"/>
                    </a:ext>
                  </a:extLst>
                </a:gridCol>
                <a:gridCol w="1095765">
                  <a:extLst>
                    <a:ext uri="{9D8B030D-6E8A-4147-A177-3AD203B41FA5}">
                      <a16:colId xmlns:a16="http://schemas.microsoft.com/office/drawing/2014/main" val="2954507838"/>
                    </a:ext>
                  </a:extLst>
                </a:gridCol>
              </a:tblGrid>
              <a:tr h="370840">
                <a:tc>
                  <a:txBody>
                    <a:bodyPr/>
                    <a:lstStyle/>
                    <a:p>
                      <a:r>
                        <a:rPr lang="en-US" dirty="0"/>
                        <a:t>Fellowship</a:t>
                      </a:r>
                    </a:p>
                  </a:txBody>
                  <a:tcPr/>
                </a:tc>
                <a:tc>
                  <a:txBody>
                    <a:bodyPr/>
                    <a:lstStyle/>
                    <a:p>
                      <a:r>
                        <a:rPr lang="en-US" dirty="0"/>
                        <a:t>Filled</a:t>
                      </a:r>
                    </a:p>
                  </a:txBody>
                  <a:tcPr/>
                </a:tc>
                <a:tc>
                  <a:txBody>
                    <a:bodyPr/>
                    <a:lstStyle/>
                    <a:p>
                      <a:r>
                        <a:rPr lang="en-US" dirty="0"/>
                        <a:t>Spots</a:t>
                      </a:r>
                    </a:p>
                  </a:txBody>
                  <a:tcPr/>
                </a:tc>
                <a:tc>
                  <a:txBody>
                    <a:bodyPr/>
                    <a:lstStyle/>
                    <a:p>
                      <a:r>
                        <a:rPr lang="en-US" dirty="0"/>
                        <a:t>Fill Rate</a:t>
                      </a:r>
                    </a:p>
                  </a:txBody>
                  <a:tcPr/>
                </a:tc>
                <a:extLst>
                  <a:ext uri="{0D108BD9-81ED-4DB2-BD59-A6C34878D82A}">
                    <a16:rowId xmlns:a16="http://schemas.microsoft.com/office/drawing/2014/main" val="3502737402"/>
                  </a:ext>
                </a:extLst>
              </a:tr>
              <a:tr h="370840">
                <a:tc>
                  <a:txBody>
                    <a:bodyPr/>
                    <a:lstStyle/>
                    <a:p>
                      <a:r>
                        <a:rPr lang="en-US" dirty="0"/>
                        <a:t>Ultrasound</a:t>
                      </a:r>
                    </a:p>
                  </a:txBody>
                  <a:tcPr/>
                </a:tc>
                <a:tc>
                  <a:txBody>
                    <a:bodyPr/>
                    <a:lstStyle/>
                    <a:p>
                      <a:r>
                        <a:rPr lang="en-US" dirty="0"/>
                        <a:t>40</a:t>
                      </a:r>
                    </a:p>
                  </a:txBody>
                  <a:tcPr anchor="ctr" anchorCtr="1"/>
                </a:tc>
                <a:tc>
                  <a:txBody>
                    <a:bodyPr/>
                    <a:lstStyle/>
                    <a:p>
                      <a:r>
                        <a:rPr lang="en-US" dirty="0"/>
                        <a:t>46</a:t>
                      </a:r>
                    </a:p>
                  </a:txBody>
                  <a:tcPr anchor="ctr" anchorCtr="1"/>
                </a:tc>
                <a:tc>
                  <a:txBody>
                    <a:bodyPr/>
                    <a:lstStyle/>
                    <a:p>
                      <a:r>
                        <a:rPr lang="en-US" dirty="0"/>
                        <a:t>87%</a:t>
                      </a:r>
                    </a:p>
                  </a:txBody>
                  <a:tcPr anchor="ctr" anchorCtr="1"/>
                </a:tc>
                <a:extLst>
                  <a:ext uri="{0D108BD9-81ED-4DB2-BD59-A6C34878D82A}">
                    <a16:rowId xmlns:a16="http://schemas.microsoft.com/office/drawing/2014/main" val="2223901830"/>
                  </a:ext>
                </a:extLst>
              </a:tr>
              <a:tr h="370840">
                <a:tc>
                  <a:txBody>
                    <a:bodyPr/>
                    <a:lstStyle/>
                    <a:p>
                      <a:r>
                        <a:rPr lang="en-US" dirty="0"/>
                        <a:t>Emergency Medical Services</a:t>
                      </a:r>
                    </a:p>
                  </a:txBody>
                  <a:tcPr/>
                </a:tc>
                <a:tc>
                  <a:txBody>
                    <a:bodyPr/>
                    <a:lstStyle/>
                    <a:p>
                      <a:r>
                        <a:rPr lang="en-US" dirty="0"/>
                        <a:t>23</a:t>
                      </a:r>
                    </a:p>
                  </a:txBody>
                  <a:tcPr anchor="ctr" anchorCtr="1"/>
                </a:tc>
                <a:tc>
                  <a:txBody>
                    <a:bodyPr/>
                    <a:lstStyle/>
                    <a:p>
                      <a:r>
                        <a:rPr lang="en-US" dirty="0"/>
                        <a:t>27</a:t>
                      </a:r>
                    </a:p>
                  </a:txBody>
                  <a:tcPr anchor="ctr" anchorCtr="1"/>
                </a:tc>
                <a:tc>
                  <a:txBody>
                    <a:bodyPr/>
                    <a:lstStyle/>
                    <a:p>
                      <a:r>
                        <a:rPr lang="en-US" dirty="0"/>
                        <a:t>85%</a:t>
                      </a:r>
                    </a:p>
                  </a:txBody>
                  <a:tcPr anchor="ctr" anchorCtr="1"/>
                </a:tc>
                <a:extLst>
                  <a:ext uri="{0D108BD9-81ED-4DB2-BD59-A6C34878D82A}">
                    <a16:rowId xmlns:a16="http://schemas.microsoft.com/office/drawing/2014/main" val="4107638347"/>
                  </a:ext>
                </a:extLst>
              </a:tr>
              <a:tr h="370840">
                <a:tc>
                  <a:txBody>
                    <a:bodyPr/>
                    <a:lstStyle/>
                    <a:p>
                      <a:r>
                        <a:rPr lang="en-US" dirty="0"/>
                        <a:t>Medical Education</a:t>
                      </a:r>
                    </a:p>
                  </a:txBody>
                  <a:tcPr/>
                </a:tc>
                <a:tc>
                  <a:txBody>
                    <a:bodyPr/>
                    <a:lstStyle/>
                    <a:p>
                      <a:r>
                        <a:rPr lang="en-US" dirty="0"/>
                        <a:t>17</a:t>
                      </a:r>
                    </a:p>
                  </a:txBody>
                  <a:tcPr anchor="ctr" anchorCtr="1"/>
                </a:tc>
                <a:tc>
                  <a:txBody>
                    <a:bodyPr/>
                    <a:lstStyle/>
                    <a:p>
                      <a:r>
                        <a:rPr lang="en-US" dirty="0"/>
                        <a:t>23</a:t>
                      </a:r>
                    </a:p>
                  </a:txBody>
                  <a:tcPr anchor="ctr" anchorCtr="1"/>
                </a:tc>
                <a:tc>
                  <a:txBody>
                    <a:bodyPr/>
                    <a:lstStyle/>
                    <a:p>
                      <a:r>
                        <a:rPr lang="en-US" dirty="0"/>
                        <a:t>74%</a:t>
                      </a:r>
                    </a:p>
                  </a:txBody>
                  <a:tcPr anchor="ctr" anchorCtr="1"/>
                </a:tc>
                <a:extLst>
                  <a:ext uri="{0D108BD9-81ED-4DB2-BD59-A6C34878D82A}">
                    <a16:rowId xmlns:a16="http://schemas.microsoft.com/office/drawing/2014/main" val="3488691262"/>
                  </a:ext>
                </a:extLst>
              </a:tr>
              <a:tr h="370840">
                <a:tc>
                  <a:txBody>
                    <a:bodyPr/>
                    <a:lstStyle/>
                    <a:p>
                      <a:r>
                        <a:rPr lang="en-US" dirty="0"/>
                        <a:t>Administration</a:t>
                      </a:r>
                    </a:p>
                  </a:txBody>
                  <a:tcPr/>
                </a:tc>
                <a:tc>
                  <a:txBody>
                    <a:bodyPr/>
                    <a:lstStyle/>
                    <a:p>
                      <a:r>
                        <a:rPr lang="en-US" dirty="0"/>
                        <a:t>10</a:t>
                      </a:r>
                    </a:p>
                  </a:txBody>
                  <a:tcPr anchor="ctr" anchorCtr="1"/>
                </a:tc>
                <a:tc>
                  <a:txBody>
                    <a:bodyPr/>
                    <a:lstStyle/>
                    <a:p>
                      <a:r>
                        <a:rPr lang="en-US" dirty="0"/>
                        <a:t>18</a:t>
                      </a:r>
                    </a:p>
                  </a:txBody>
                  <a:tcPr anchor="ctr" anchorCtr="1"/>
                </a:tc>
                <a:tc>
                  <a:txBody>
                    <a:bodyPr/>
                    <a:lstStyle/>
                    <a:p>
                      <a:r>
                        <a:rPr lang="en-US" dirty="0"/>
                        <a:t>56%</a:t>
                      </a:r>
                    </a:p>
                  </a:txBody>
                  <a:tcPr anchor="ctr" anchorCtr="1"/>
                </a:tc>
                <a:extLst>
                  <a:ext uri="{0D108BD9-81ED-4DB2-BD59-A6C34878D82A}">
                    <a16:rowId xmlns:a16="http://schemas.microsoft.com/office/drawing/2014/main" val="2479931236"/>
                  </a:ext>
                </a:extLst>
              </a:tr>
              <a:tr h="370840">
                <a:tc>
                  <a:txBody>
                    <a:bodyPr/>
                    <a:lstStyle/>
                    <a:p>
                      <a:r>
                        <a:rPr lang="en-US" dirty="0"/>
                        <a:t>Toxicology</a:t>
                      </a:r>
                    </a:p>
                  </a:txBody>
                  <a:tcPr/>
                </a:tc>
                <a:tc>
                  <a:txBody>
                    <a:bodyPr/>
                    <a:lstStyle/>
                    <a:p>
                      <a:r>
                        <a:rPr lang="en-US" dirty="0"/>
                        <a:t>14</a:t>
                      </a:r>
                    </a:p>
                  </a:txBody>
                  <a:tcPr anchor="ctr" anchorCtr="1"/>
                </a:tc>
                <a:tc>
                  <a:txBody>
                    <a:bodyPr/>
                    <a:lstStyle/>
                    <a:p>
                      <a:r>
                        <a:rPr lang="en-US" dirty="0"/>
                        <a:t>18</a:t>
                      </a:r>
                    </a:p>
                  </a:txBody>
                  <a:tcPr anchor="ctr" anchorCtr="1"/>
                </a:tc>
                <a:tc>
                  <a:txBody>
                    <a:bodyPr/>
                    <a:lstStyle/>
                    <a:p>
                      <a:r>
                        <a:rPr lang="en-US" dirty="0"/>
                        <a:t>78%</a:t>
                      </a:r>
                    </a:p>
                  </a:txBody>
                  <a:tcPr anchor="ctr" anchorCtr="1"/>
                </a:tc>
                <a:extLst>
                  <a:ext uri="{0D108BD9-81ED-4DB2-BD59-A6C34878D82A}">
                    <a16:rowId xmlns:a16="http://schemas.microsoft.com/office/drawing/2014/main" val="3319392626"/>
                  </a:ext>
                </a:extLst>
              </a:tr>
              <a:tr h="370840">
                <a:tc>
                  <a:txBody>
                    <a:bodyPr/>
                    <a:lstStyle/>
                    <a:p>
                      <a:r>
                        <a:rPr lang="en-US" dirty="0"/>
                        <a:t>Global International</a:t>
                      </a:r>
                    </a:p>
                  </a:txBody>
                  <a:tcPr/>
                </a:tc>
                <a:tc>
                  <a:txBody>
                    <a:bodyPr/>
                    <a:lstStyle/>
                    <a:p>
                      <a:r>
                        <a:rPr lang="en-US" dirty="0"/>
                        <a:t>10</a:t>
                      </a:r>
                    </a:p>
                  </a:txBody>
                  <a:tcPr anchor="ctr" anchorCtr="1"/>
                </a:tc>
                <a:tc>
                  <a:txBody>
                    <a:bodyPr/>
                    <a:lstStyle/>
                    <a:p>
                      <a:r>
                        <a:rPr lang="en-US" dirty="0"/>
                        <a:t>15</a:t>
                      </a:r>
                    </a:p>
                  </a:txBody>
                  <a:tcPr anchor="ctr" anchorCtr="1"/>
                </a:tc>
                <a:tc>
                  <a:txBody>
                    <a:bodyPr/>
                    <a:lstStyle/>
                    <a:p>
                      <a:r>
                        <a:rPr lang="en-US" dirty="0"/>
                        <a:t>67%</a:t>
                      </a:r>
                    </a:p>
                  </a:txBody>
                  <a:tcPr anchor="ctr" anchorCtr="1"/>
                </a:tc>
                <a:extLst>
                  <a:ext uri="{0D108BD9-81ED-4DB2-BD59-A6C34878D82A}">
                    <a16:rowId xmlns:a16="http://schemas.microsoft.com/office/drawing/2014/main" val="1979943222"/>
                  </a:ext>
                </a:extLst>
              </a:tr>
              <a:tr h="370840">
                <a:tc>
                  <a:txBody>
                    <a:bodyPr/>
                    <a:lstStyle/>
                    <a:p>
                      <a:r>
                        <a:rPr lang="en-US" dirty="0"/>
                        <a:t>Pediatric Emergency Medicine</a:t>
                      </a:r>
                    </a:p>
                  </a:txBody>
                  <a:tcPr/>
                </a:tc>
                <a:tc>
                  <a:txBody>
                    <a:bodyPr/>
                    <a:lstStyle/>
                    <a:p>
                      <a:r>
                        <a:rPr lang="en-US" dirty="0"/>
                        <a:t>13</a:t>
                      </a:r>
                    </a:p>
                  </a:txBody>
                  <a:tcPr anchor="ctr" anchorCtr="1"/>
                </a:tc>
                <a:tc>
                  <a:txBody>
                    <a:bodyPr/>
                    <a:lstStyle/>
                    <a:p>
                      <a:r>
                        <a:rPr lang="en-US" dirty="0"/>
                        <a:t>14</a:t>
                      </a:r>
                    </a:p>
                  </a:txBody>
                  <a:tcPr anchor="ctr" anchorCtr="1"/>
                </a:tc>
                <a:tc>
                  <a:txBody>
                    <a:bodyPr/>
                    <a:lstStyle/>
                    <a:p>
                      <a:r>
                        <a:rPr lang="en-US" dirty="0"/>
                        <a:t>93%</a:t>
                      </a:r>
                    </a:p>
                  </a:txBody>
                  <a:tcPr anchor="ctr" anchorCtr="1"/>
                </a:tc>
                <a:extLst>
                  <a:ext uri="{0D108BD9-81ED-4DB2-BD59-A6C34878D82A}">
                    <a16:rowId xmlns:a16="http://schemas.microsoft.com/office/drawing/2014/main" val="4256936168"/>
                  </a:ext>
                </a:extLst>
              </a:tr>
              <a:tr h="370840">
                <a:tc>
                  <a:txBody>
                    <a:bodyPr/>
                    <a:lstStyle/>
                    <a:p>
                      <a:r>
                        <a:rPr lang="en-US" dirty="0"/>
                        <a:t>Research</a:t>
                      </a:r>
                    </a:p>
                  </a:txBody>
                  <a:tcPr/>
                </a:tc>
                <a:tc>
                  <a:txBody>
                    <a:bodyPr/>
                    <a:lstStyle/>
                    <a:p>
                      <a:r>
                        <a:rPr lang="en-US" dirty="0"/>
                        <a:t>10</a:t>
                      </a:r>
                    </a:p>
                  </a:txBody>
                  <a:tcPr anchor="ctr" anchorCtr="1"/>
                </a:tc>
                <a:tc>
                  <a:txBody>
                    <a:bodyPr/>
                    <a:lstStyle/>
                    <a:p>
                      <a:r>
                        <a:rPr lang="en-US" dirty="0"/>
                        <a:t>14</a:t>
                      </a:r>
                    </a:p>
                  </a:txBody>
                  <a:tcPr anchor="ctr" anchorCtr="1"/>
                </a:tc>
                <a:tc>
                  <a:txBody>
                    <a:bodyPr/>
                    <a:lstStyle/>
                    <a:p>
                      <a:r>
                        <a:rPr lang="en-US" dirty="0"/>
                        <a:t>71%</a:t>
                      </a:r>
                    </a:p>
                  </a:txBody>
                  <a:tcPr anchor="ctr" anchorCtr="1"/>
                </a:tc>
                <a:extLst>
                  <a:ext uri="{0D108BD9-81ED-4DB2-BD59-A6C34878D82A}">
                    <a16:rowId xmlns:a16="http://schemas.microsoft.com/office/drawing/2014/main" val="1535266108"/>
                  </a:ext>
                </a:extLst>
              </a:tr>
              <a:tr h="370840">
                <a:tc>
                  <a:txBody>
                    <a:bodyPr/>
                    <a:lstStyle/>
                    <a:p>
                      <a:r>
                        <a:rPr lang="en-US" dirty="0"/>
                        <a:t>Disaster Medicine</a:t>
                      </a:r>
                    </a:p>
                  </a:txBody>
                  <a:tcPr/>
                </a:tc>
                <a:tc>
                  <a:txBody>
                    <a:bodyPr/>
                    <a:lstStyle/>
                    <a:p>
                      <a:r>
                        <a:rPr lang="en-US" dirty="0"/>
                        <a:t>4</a:t>
                      </a:r>
                    </a:p>
                  </a:txBody>
                  <a:tcPr anchor="ctr" anchorCtr="1"/>
                </a:tc>
                <a:tc>
                  <a:txBody>
                    <a:bodyPr/>
                    <a:lstStyle/>
                    <a:p>
                      <a:r>
                        <a:rPr lang="en-US" dirty="0"/>
                        <a:t>7</a:t>
                      </a:r>
                    </a:p>
                  </a:txBody>
                  <a:tcPr anchor="ctr" anchorCtr="1"/>
                </a:tc>
                <a:tc>
                  <a:txBody>
                    <a:bodyPr/>
                    <a:lstStyle/>
                    <a:p>
                      <a:r>
                        <a:rPr lang="en-US" dirty="0"/>
                        <a:t>57%</a:t>
                      </a:r>
                    </a:p>
                  </a:txBody>
                  <a:tcPr anchor="ctr" anchorCtr="1"/>
                </a:tc>
                <a:extLst>
                  <a:ext uri="{0D108BD9-81ED-4DB2-BD59-A6C34878D82A}">
                    <a16:rowId xmlns:a16="http://schemas.microsoft.com/office/drawing/2014/main" val="2020953683"/>
                  </a:ext>
                </a:extLst>
              </a:tr>
              <a:tr h="370840">
                <a:tc>
                  <a:txBody>
                    <a:bodyPr/>
                    <a:lstStyle/>
                    <a:p>
                      <a:r>
                        <a:rPr lang="en-US" dirty="0"/>
                        <a:t>Simulation</a:t>
                      </a:r>
                    </a:p>
                  </a:txBody>
                  <a:tcPr/>
                </a:tc>
                <a:tc>
                  <a:txBody>
                    <a:bodyPr/>
                    <a:lstStyle/>
                    <a:p>
                      <a:r>
                        <a:rPr lang="en-US" dirty="0"/>
                        <a:t>5</a:t>
                      </a:r>
                    </a:p>
                  </a:txBody>
                  <a:tcPr anchor="ctr" anchorCtr="1"/>
                </a:tc>
                <a:tc>
                  <a:txBody>
                    <a:bodyPr/>
                    <a:lstStyle/>
                    <a:p>
                      <a:r>
                        <a:rPr lang="en-US" dirty="0"/>
                        <a:t>7</a:t>
                      </a:r>
                    </a:p>
                  </a:txBody>
                  <a:tcPr anchor="ctr" anchorCtr="1"/>
                </a:tc>
                <a:tc>
                  <a:txBody>
                    <a:bodyPr/>
                    <a:lstStyle/>
                    <a:p>
                      <a:r>
                        <a:rPr lang="en-US" dirty="0"/>
                        <a:t>71%</a:t>
                      </a:r>
                    </a:p>
                  </a:txBody>
                  <a:tcPr anchor="ctr" anchorCtr="1"/>
                </a:tc>
                <a:extLst>
                  <a:ext uri="{0D108BD9-81ED-4DB2-BD59-A6C34878D82A}">
                    <a16:rowId xmlns:a16="http://schemas.microsoft.com/office/drawing/2014/main" val="908464195"/>
                  </a:ext>
                </a:extLst>
              </a:tr>
              <a:tr h="0">
                <a:tc>
                  <a:txBody>
                    <a:bodyPr/>
                    <a:lstStyle/>
                    <a:p>
                      <a:r>
                        <a:rPr lang="en-US" dirty="0"/>
                        <a:t>Wilderness Medicine</a:t>
                      </a:r>
                    </a:p>
                  </a:txBody>
                  <a:tcPr/>
                </a:tc>
                <a:tc>
                  <a:txBody>
                    <a:bodyPr/>
                    <a:lstStyle/>
                    <a:p>
                      <a:r>
                        <a:rPr lang="en-US" dirty="0"/>
                        <a:t>6</a:t>
                      </a:r>
                    </a:p>
                  </a:txBody>
                  <a:tcPr anchor="ctr" anchorCtr="1"/>
                </a:tc>
                <a:tc>
                  <a:txBody>
                    <a:bodyPr/>
                    <a:lstStyle/>
                    <a:p>
                      <a:r>
                        <a:rPr lang="en-US" dirty="0"/>
                        <a:t>7</a:t>
                      </a:r>
                    </a:p>
                  </a:txBody>
                  <a:tcPr anchor="ctr" anchorCtr="1"/>
                </a:tc>
                <a:tc>
                  <a:txBody>
                    <a:bodyPr/>
                    <a:lstStyle/>
                    <a:p>
                      <a:r>
                        <a:rPr lang="en-US" dirty="0"/>
                        <a:t>86%</a:t>
                      </a:r>
                    </a:p>
                  </a:txBody>
                  <a:tcPr anchor="ctr" anchorCtr="1"/>
                </a:tc>
                <a:extLst>
                  <a:ext uri="{0D108BD9-81ED-4DB2-BD59-A6C34878D82A}">
                    <a16:rowId xmlns:a16="http://schemas.microsoft.com/office/drawing/2014/main" val="682118049"/>
                  </a:ext>
                </a:extLst>
              </a:tr>
            </a:tbl>
          </a:graphicData>
        </a:graphic>
      </p:graphicFrame>
      <p:graphicFrame>
        <p:nvGraphicFramePr>
          <p:cNvPr id="26" name="Content Placeholder 23">
            <a:extLst>
              <a:ext uri="{FF2B5EF4-FFF2-40B4-BE49-F238E27FC236}">
                <a16:creationId xmlns:a16="http://schemas.microsoft.com/office/drawing/2014/main" id="{744F7467-8D96-461B-9EBD-E3A9CCBDD64E}"/>
              </a:ext>
            </a:extLst>
          </p:cNvPr>
          <p:cNvGraphicFramePr>
            <a:graphicFrameLocks/>
          </p:cNvGraphicFramePr>
          <p:nvPr>
            <p:extLst>
              <p:ext uri="{D42A27DB-BD31-4B8C-83A1-F6EECF244321}">
                <p14:modId xmlns:p14="http://schemas.microsoft.com/office/powerpoint/2010/main" val="1061617090"/>
              </p:ext>
            </p:extLst>
          </p:nvPr>
        </p:nvGraphicFramePr>
        <p:xfrm>
          <a:off x="1179201" y="2154419"/>
          <a:ext cx="6933415" cy="4445000"/>
        </p:xfrm>
        <a:graphic>
          <a:graphicData uri="http://schemas.openxmlformats.org/drawingml/2006/table">
            <a:tbl>
              <a:tblPr firstRow="1" bandRow="1">
                <a:tableStyleId>{5C22544A-7EE6-4342-B048-85BDC9FD1C3A}</a:tableStyleId>
              </a:tblPr>
              <a:tblGrid>
                <a:gridCol w="3823603">
                  <a:extLst>
                    <a:ext uri="{9D8B030D-6E8A-4147-A177-3AD203B41FA5}">
                      <a16:colId xmlns:a16="http://schemas.microsoft.com/office/drawing/2014/main" val="3408192625"/>
                    </a:ext>
                  </a:extLst>
                </a:gridCol>
                <a:gridCol w="1064898">
                  <a:extLst>
                    <a:ext uri="{9D8B030D-6E8A-4147-A177-3AD203B41FA5}">
                      <a16:colId xmlns:a16="http://schemas.microsoft.com/office/drawing/2014/main" val="12923970"/>
                    </a:ext>
                  </a:extLst>
                </a:gridCol>
                <a:gridCol w="949149">
                  <a:extLst>
                    <a:ext uri="{9D8B030D-6E8A-4147-A177-3AD203B41FA5}">
                      <a16:colId xmlns:a16="http://schemas.microsoft.com/office/drawing/2014/main" val="1434100449"/>
                    </a:ext>
                  </a:extLst>
                </a:gridCol>
                <a:gridCol w="1095765">
                  <a:extLst>
                    <a:ext uri="{9D8B030D-6E8A-4147-A177-3AD203B41FA5}">
                      <a16:colId xmlns:a16="http://schemas.microsoft.com/office/drawing/2014/main" val="2954507838"/>
                    </a:ext>
                  </a:extLst>
                </a:gridCol>
              </a:tblGrid>
              <a:tr h="370840">
                <a:tc>
                  <a:txBody>
                    <a:bodyPr/>
                    <a:lstStyle/>
                    <a:p>
                      <a:r>
                        <a:rPr lang="en-US" dirty="0"/>
                        <a:t>Fellowship</a:t>
                      </a:r>
                    </a:p>
                  </a:txBody>
                  <a:tcPr/>
                </a:tc>
                <a:tc>
                  <a:txBody>
                    <a:bodyPr/>
                    <a:lstStyle/>
                    <a:p>
                      <a:r>
                        <a:rPr lang="en-US" dirty="0"/>
                        <a:t>Filled</a:t>
                      </a:r>
                    </a:p>
                  </a:txBody>
                  <a:tcPr/>
                </a:tc>
                <a:tc>
                  <a:txBody>
                    <a:bodyPr/>
                    <a:lstStyle/>
                    <a:p>
                      <a:r>
                        <a:rPr lang="en-US" dirty="0"/>
                        <a:t>Spots</a:t>
                      </a:r>
                    </a:p>
                  </a:txBody>
                  <a:tcPr/>
                </a:tc>
                <a:tc>
                  <a:txBody>
                    <a:bodyPr/>
                    <a:lstStyle/>
                    <a:p>
                      <a:r>
                        <a:rPr lang="en-US" dirty="0"/>
                        <a:t>Fill Rate</a:t>
                      </a:r>
                    </a:p>
                  </a:txBody>
                  <a:tcPr/>
                </a:tc>
                <a:extLst>
                  <a:ext uri="{0D108BD9-81ED-4DB2-BD59-A6C34878D82A}">
                    <a16:rowId xmlns:a16="http://schemas.microsoft.com/office/drawing/2014/main" val="3502737402"/>
                  </a:ext>
                </a:extLst>
              </a:tr>
              <a:tr h="370840">
                <a:tc>
                  <a:txBody>
                    <a:bodyPr/>
                    <a:lstStyle/>
                    <a:p>
                      <a:r>
                        <a:rPr lang="en-US" dirty="0"/>
                        <a:t>Clinical Research</a:t>
                      </a:r>
                    </a:p>
                  </a:txBody>
                  <a:tcPr/>
                </a:tc>
                <a:tc>
                  <a:txBody>
                    <a:bodyPr/>
                    <a:lstStyle/>
                    <a:p>
                      <a:r>
                        <a:rPr lang="en-US" dirty="0"/>
                        <a:t>2</a:t>
                      </a:r>
                    </a:p>
                  </a:txBody>
                  <a:tcPr anchor="ctr" anchorCtr="1"/>
                </a:tc>
                <a:tc>
                  <a:txBody>
                    <a:bodyPr/>
                    <a:lstStyle/>
                    <a:p>
                      <a:r>
                        <a:rPr lang="en-US" dirty="0"/>
                        <a:t>4</a:t>
                      </a:r>
                    </a:p>
                  </a:txBody>
                  <a:tcPr anchor="ctr" anchorCtr="1"/>
                </a:tc>
                <a:tc>
                  <a:txBody>
                    <a:bodyPr/>
                    <a:lstStyle/>
                    <a:p>
                      <a:r>
                        <a:rPr lang="en-US" dirty="0"/>
                        <a:t>50%</a:t>
                      </a:r>
                    </a:p>
                  </a:txBody>
                  <a:tcPr anchor="ctr" anchorCtr="1"/>
                </a:tc>
                <a:extLst>
                  <a:ext uri="{0D108BD9-81ED-4DB2-BD59-A6C34878D82A}">
                    <a16:rowId xmlns:a16="http://schemas.microsoft.com/office/drawing/2014/main" val="2223901830"/>
                  </a:ext>
                </a:extLst>
              </a:tr>
              <a:tr h="370840">
                <a:tc>
                  <a:txBody>
                    <a:bodyPr/>
                    <a:lstStyle/>
                    <a:p>
                      <a:r>
                        <a:rPr lang="en-US" dirty="0"/>
                        <a:t>Critical Care and Emergency Medicine</a:t>
                      </a:r>
                    </a:p>
                  </a:txBody>
                  <a:tcPr/>
                </a:tc>
                <a:tc>
                  <a:txBody>
                    <a:bodyPr/>
                    <a:lstStyle/>
                    <a:p>
                      <a:r>
                        <a:rPr lang="en-US" dirty="0"/>
                        <a:t>2</a:t>
                      </a:r>
                    </a:p>
                  </a:txBody>
                  <a:tcPr anchor="ctr" anchorCtr="1"/>
                </a:tc>
                <a:tc>
                  <a:txBody>
                    <a:bodyPr/>
                    <a:lstStyle/>
                    <a:p>
                      <a:r>
                        <a:rPr lang="en-US" dirty="0"/>
                        <a:t>4</a:t>
                      </a:r>
                    </a:p>
                  </a:txBody>
                  <a:tcPr anchor="ctr" anchorCtr="1"/>
                </a:tc>
                <a:tc>
                  <a:txBody>
                    <a:bodyPr/>
                    <a:lstStyle/>
                    <a:p>
                      <a:r>
                        <a:rPr lang="en-US" dirty="0"/>
                        <a:t>50%</a:t>
                      </a:r>
                    </a:p>
                  </a:txBody>
                  <a:tcPr anchor="ctr" anchorCtr="1"/>
                </a:tc>
                <a:extLst>
                  <a:ext uri="{0D108BD9-81ED-4DB2-BD59-A6C34878D82A}">
                    <a16:rowId xmlns:a16="http://schemas.microsoft.com/office/drawing/2014/main" val="4107638347"/>
                  </a:ext>
                </a:extLst>
              </a:tr>
              <a:tr h="370840">
                <a:tc>
                  <a:txBody>
                    <a:bodyPr/>
                    <a:lstStyle/>
                    <a:p>
                      <a:r>
                        <a:rPr lang="en-US" dirty="0"/>
                        <a:t>Medical Informatics</a:t>
                      </a:r>
                    </a:p>
                  </a:txBody>
                  <a:tcPr/>
                </a:tc>
                <a:tc>
                  <a:txBody>
                    <a:bodyPr/>
                    <a:lstStyle/>
                    <a:p>
                      <a:r>
                        <a:rPr lang="en-US" dirty="0"/>
                        <a:t>3</a:t>
                      </a:r>
                    </a:p>
                  </a:txBody>
                  <a:tcPr anchor="ctr" anchorCtr="1"/>
                </a:tc>
                <a:tc>
                  <a:txBody>
                    <a:bodyPr/>
                    <a:lstStyle/>
                    <a:p>
                      <a:r>
                        <a:rPr lang="en-US" dirty="0"/>
                        <a:t>4</a:t>
                      </a:r>
                    </a:p>
                  </a:txBody>
                  <a:tcPr anchor="ctr" anchorCtr="1"/>
                </a:tc>
                <a:tc>
                  <a:txBody>
                    <a:bodyPr/>
                    <a:lstStyle/>
                    <a:p>
                      <a:r>
                        <a:rPr lang="en-US" dirty="0"/>
                        <a:t>75%</a:t>
                      </a:r>
                    </a:p>
                  </a:txBody>
                  <a:tcPr anchor="ctr" anchorCtr="1"/>
                </a:tc>
                <a:extLst>
                  <a:ext uri="{0D108BD9-81ED-4DB2-BD59-A6C34878D82A}">
                    <a16:rowId xmlns:a16="http://schemas.microsoft.com/office/drawing/2014/main" val="3488691262"/>
                  </a:ext>
                </a:extLst>
              </a:tr>
              <a:tr h="370840">
                <a:tc>
                  <a:txBody>
                    <a:bodyPr/>
                    <a:lstStyle/>
                    <a:p>
                      <a:r>
                        <a:rPr lang="en-US" dirty="0"/>
                        <a:t>Sports Medicine</a:t>
                      </a:r>
                    </a:p>
                  </a:txBody>
                  <a:tcPr/>
                </a:tc>
                <a:tc>
                  <a:txBody>
                    <a:bodyPr/>
                    <a:lstStyle/>
                    <a:p>
                      <a:r>
                        <a:rPr lang="en-US" dirty="0"/>
                        <a:t>3</a:t>
                      </a:r>
                    </a:p>
                  </a:txBody>
                  <a:tcPr anchor="ctr" anchorCtr="1"/>
                </a:tc>
                <a:tc>
                  <a:txBody>
                    <a:bodyPr/>
                    <a:lstStyle/>
                    <a:p>
                      <a:r>
                        <a:rPr lang="en-US" dirty="0"/>
                        <a:t>3</a:t>
                      </a:r>
                    </a:p>
                  </a:txBody>
                  <a:tcPr anchor="ctr" anchorCtr="1"/>
                </a:tc>
                <a:tc>
                  <a:txBody>
                    <a:bodyPr/>
                    <a:lstStyle/>
                    <a:p>
                      <a:r>
                        <a:rPr lang="en-US" dirty="0"/>
                        <a:t>100%</a:t>
                      </a:r>
                    </a:p>
                  </a:txBody>
                  <a:tcPr anchor="ctr" anchorCtr="1"/>
                </a:tc>
                <a:extLst>
                  <a:ext uri="{0D108BD9-81ED-4DB2-BD59-A6C34878D82A}">
                    <a16:rowId xmlns:a16="http://schemas.microsoft.com/office/drawing/2014/main" val="2479931236"/>
                  </a:ext>
                </a:extLst>
              </a:tr>
              <a:tr h="370840">
                <a:tc>
                  <a:txBody>
                    <a:bodyPr/>
                    <a:lstStyle/>
                    <a:p>
                      <a:r>
                        <a:rPr lang="en-US" dirty="0"/>
                        <a:t>Faculty Development</a:t>
                      </a:r>
                    </a:p>
                  </a:txBody>
                  <a:tcPr/>
                </a:tc>
                <a:tc>
                  <a:txBody>
                    <a:bodyPr/>
                    <a:lstStyle/>
                    <a:p>
                      <a:r>
                        <a:rPr lang="en-US" dirty="0"/>
                        <a:t>2</a:t>
                      </a:r>
                    </a:p>
                  </a:txBody>
                  <a:tcPr anchor="ctr" anchorCtr="1"/>
                </a:tc>
                <a:tc>
                  <a:txBody>
                    <a:bodyPr/>
                    <a:lstStyle/>
                    <a:p>
                      <a:r>
                        <a:rPr lang="en-US" dirty="0"/>
                        <a:t>2</a:t>
                      </a:r>
                    </a:p>
                  </a:txBody>
                  <a:tcPr anchor="ctr" anchorCtr="1"/>
                </a:tc>
                <a:tc>
                  <a:txBody>
                    <a:bodyPr/>
                    <a:lstStyle/>
                    <a:p>
                      <a:r>
                        <a:rPr lang="en-US" dirty="0"/>
                        <a:t>100%</a:t>
                      </a:r>
                    </a:p>
                  </a:txBody>
                  <a:tcPr anchor="ctr" anchorCtr="1"/>
                </a:tc>
                <a:extLst>
                  <a:ext uri="{0D108BD9-81ED-4DB2-BD59-A6C34878D82A}">
                    <a16:rowId xmlns:a16="http://schemas.microsoft.com/office/drawing/2014/main" val="3319392626"/>
                  </a:ext>
                </a:extLst>
              </a:tr>
              <a:tr h="370840">
                <a:tc>
                  <a:txBody>
                    <a:bodyPr/>
                    <a:lstStyle/>
                    <a:p>
                      <a:r>
                        <a:rPr lang="en-US" dirty="0"/>
                        <a:t>Hyperbaric Medicine</a:t>
                      </a:r>
                    </a:p>
                  </a:txBody>
                  <a:tcPr/>
                </a:tc>
                <a:tc>
                  <a:txBody>
                    <a:bodyPr/>
                    <a:lstStyle/>
                    <a:p>
                      <a:r>
                        <a:rPr lang="en-US" dirty="0"/>
                        <a:t>2</a:t>
                      </a:r>
                    </a:p>
                  </a:txBody>
                  <a:tcPr anchor="ctr" anchorCtr="1"/>
                </a:tc>
                <a:tc>
                  <a:txBody>
                    <a:bodyPr/>
                    <a:lstStyle/>
                    <a:p>
                      <a:r>
                        <a:rPr lang="en-US" dirty="0"/>
                        <a:t>2</a:t>
                      </a:r>
                    </a:p>
                  </a:txBody>
                  <a:tcPr anchor="ctr" anchorCtr="1"/>
                </a:tc>
                <a:tc>
                  <a:txBody>
                    <a:bodyPr/>
                    <a:lstStyle/>
                    <a:p>
                      <a:r>
                        <a:rPr lang="en-US" dirty="0"/>
                        <a:t>100%</a:t>
                      </a:r>
                    </a:p>
                  </a:txBody>
                  <a:tcPr anchor="ctr" anchorCtr="1"/>
                </a:tc>
                <a:extLst>
                  <a:ext uri="{0D108BD9-81ED-4DB2-BD59-A6C34878D82A}">
                    <a16:rowId xmlns:a16="http://schemas.microsoft.com/office/drawing/2014/main" val="1979943222"/>
                  </a:ext>
                </a:extLst>
              </a:tr>
              <a:tr h="370840">
                <a:tc>
                  <a:txBody>
                    <a:bodyPr/>
                    <a:lstStyle/>
                    <a:p>
                      <a:r>
                        <a:rPr lang="en-US" dirty="0"/>
                        <a:t>Motorsports</a:t>
                      </a:r>
                    </a:p>
                  </a:txBody>
                  <a:tcPr/>
                </a:tc>
                <a:tc>
                  <a:txBody>
                    <a:bodyPr/>
                    <a:lstStyle/>
                    <a:p>
                      <a:r>
                        <a:rPr lang="en-US" dirty="0"/>
                        <a:t>1</a:t>
                      </a:r>
                    </a:p>
                  </a:txBody>
                  <a:tcPr anchor="ctr" anchorCtr="1"/>
                </a:tc>
                <a:tc>
                  <a:txBody>
                    <a:bodyPr/>
                    <a:lstStyle/>
                    <a:p>
                      <a:r>
                        <a:rPr lang="en-US" dirty="0"/>
                        <a:t>2</a:t>
                      </a:r>
                    </a:p>
                  </a:txBody>
                  <a:tcPr anchor="ctr" anchorCtr="1"/>
                </a:tc>
                <a:tc>
                  <a:txBody>
                    <a:bodyPr/>
                    <a:lstStyle/>
                    <a:p>
                      <a:r>
                        <a:rPr lang="en-US" dirty="0"/>
                        <a:t>50%</a:t>
                      </a:r>
                    </a:p>
                  </a:txBody>
                  <a:tcPr anchor="ctr" anchorCtr="1"/>
                </a:tc>
                <a:extLst>
                  <a:ext uri="{0D108BD9-81ED-4DB2-BD59-A6C34878D82A}">
                    <a16:rowId xmlns:a16="http://schemas.microsoft.com/office/drawing/2014/main" val="4256936168"/>
                  </a:ext>
                </a:extLst>
              </a:tr>
              <a:tr h="370840">
                <a:tc>
                  <a:txBody>
                    <a:bodyPr/>
                    <a:lstStyle/>
                    <a:p>
                      <a:r>
                        <a:rPr lang="en-US" dirty="0"/>
                        <a:t>Health Equity</a:t>
                      </a:r>
                    </a:p>
                  </a:txBody>
                  <a:tcPr/>
                </a:tc>
                <a:tc>
                  <a:txBody>
                    <a:bodyPr/>
                    <a:lstStyle/>
                    <a:p>
                      <a:r>
                        <a:rPr lang="en-US" dirty="0"/>
                        <a:t>1</a:t>
                      </a:r>
                    </a:p>
                  </a:txBody>
                  <a:tcPr anchor="ctr" anchorCtr="1"/>
                </a:tc>
                <a:tc>
                  <a:txBody>
                    <a:bodyPr/>
                    <a:lstStyle/>
                    <a:p>
                      <a:r>
                        <a:rPr lang="en-US" dirty="0"/>
                        <a:t>2</a:t>
                      </a:r>
                    </a:p>
                  </a:txBody>
                  <a:tcPr anchor="ctr" anchorCtr="1"/>
                </a:tc>
                <a:tc>
                  <a:txBody>
                    <a:bodyPr/>
                    <a:lstStyle/>
                    <a:p>
                      <a:r>
                        <a:rPr lang="en-US" dirty="0"/>
                        <a:t>50%</a:t>
                      </a:r>
                    </a:p>
                  </a:txBody>
                  <a:tcPr anchor="ctr" anchorCtr="1"/>
                </a:tc>
                <a:extLst>
                  <a:ext uri="{0D108BD9-81ED-4DB2-BD59-A6C34878D82A}">
                    <a16:rowId xmlns:a16="http://schemas.microsoft.com/office/drawing/2014/main" val="1535266108"/>
                  </a:ext>
                </a:extLst>
              </a:tr>
              <a:tr h="370840">
                <a:tc>
                  <a:txBody>
                    <a:bodyPr/>
                    <a:lstStyle/>
                    <a:p>
                      <a:r>
                        <a:rPr lang="en-US" dirty="0"/>
                        <a:t>Geriatric Emergency Medicine</a:t>
                      </a:r>
                    </a:p>
                  </a:txBody>
                  <a:tcPr/>
                </a:tc>
                <a:tc>
                  <a:txBody>
                    <a:bodyPr/>
                    <a:lstStyle/>
                    <a:p>
                      <a:r>
                        <a:rPr lang="en-US" dirty="0"/>
                        <a:t>0</a:t>
                      </a:r>
                    </a:p>
                  </a:txBody>
                  <a:tcPr anchor="ctr" anchorCtr="1"/>
                </a:tc>
                <a:tc>
                  <a:txBody>
                    <a:bodyPr/>
                    <a:lstStyle/>
                    <a:p>
                      <a:r>
                        <a:rPr lang="en-US" dirty="0"/>
                        <a:t>1</a:t>
                      </a:r>
                    </a:p>
                  </a:txBody>
                  <a:tcPr anchor="ctr" anchorCtr="1"/>
                </a:tc>
                <a:tc>
                  <a:txBody>
                    <a:bodyPr/>
                    <a:lstStyle/>
                    <a:p>
                      <a:endParaRPr lang="en-US" dirty="0"/>
                    </a:p>
                  </a:txBody>
                  <a:tcPr anchor="ctr" anchorCtr="1"/>
                </a:tc>
                <a:extLst>
                  <a:ext uri="{0D108BD9-81ED-4DB2-BD59-A6C34878D82A}">
                    <a16:rowId xmlns:a16="http://schemas.microsoft.com/office/drawing/2014/main" val="2020953683"/>
                  </a:ext>
                </a:extLst>
              </a:tr>
              <a:tr h="370840">
                <a:tc>
                  <a:txBody>
                    <a:bodyPr/>
                    <a:lstStyle/>
                    <a:p>
                      <a:r>
                        <a:rPr lang="en-US" dirty="0"/>
                        <a:t>Health Policy</a:t>
                      </a:r>
                    </a:p>
                  </a:txBody>
                  <a:tcPr/>
                </a:tc>
                <a:tc>
                  <a:txBody>
                    <a:bodyPr/>
                    <a:lstStyle/>
                    <a:p>
                      <a:r>
                        <a:rPr lang="en-US" dirty="0"/>
                        <a:t>0</a:t>
                      </a:r>
                    </a:p>
                  </a:txBody>
                  <a:tcPr anchor="ctr" anchorCtr="1"/>
                </a:tc>
                <a:tc>
                  <a:txBody>
                    <a:bodyPr/>
                    <a:lstStyle/>
                    <a:p>
                      <a:r>
                        <a:rPr lang="en-US" dirty="0"/>
                        <a:t>1</a:t>
                      </a:r>
                    </a:p>
                  </a:txBody>
                  <a:tcPr anchor="ctr" anchorCtr="1"/>
                </a:tc>
                <a:tc>
                  <a:txBody>
                    <a:bodyPr/>
                    <a:lstStyle/>
                    <a:p>
                      <a:endParaRPr lang="en-US" dirty="0"/>
                    </a:p>
                  </a:txBody>
                  <a:tcPr anchor="ctr" anchorCtr="1"/>
                </a:tc>
                <a:extLst>
                  <a:ext uri="{0D108BD9-81ED-4DB2-BD59-A6C34878D82A}">
                    <a16:rowId xmlns:a16="http://schemas.microsoft.com/office/drawing/2014/main" val="908464195"/>
                  </a:ext>
                </a:extLst>
              </a:tr>
              <a:tr h="0">
                <a:tc>
                  <a:txBody>
                    <a:bodyPr/>
                    <a:lstStyle/>
                    <a:p>
                      <a:r>
                        <a:rPr lang="en-US" dirty="0"/>
                        <a:t>Palliative Care</a:t>
                      </a:r>
                    </a:p>
                  </a:txBody>
                  <a:tcPr/>
                </a:tc>
                <a:tc>
                  <a:txBody>
                    <a:bodyPr/>
                    <a:lstStyle/>
                    <a:p>
                      <a:r>
                        <a:rPr lang="en-US" dirty="0"/>
                        <a:t>1</a:t>
                      </a:r>
                    </a:p>
                  </a:txBody>
                  <a:tcPr anchor="ctr" anchorCtr="1"/>
                </a:tc>
                <a:tc>
                  <a:txBody>
                    <a:bodyPr/>
                    <a:lstStyle/>
                    <a:p>
                      <a:r>
                        <a:rPr lang="en-US" dirty="0"/>
                        <a:t>1</a:t>
                      </a:r>
                    </a:p>
                  </a:txBody>
                  <a:tcPr anchor="ctr" anchorCtr="1"/>
                </a:tc>
                <a:tc>
                  <a:txBody>
                    <a:bodyPr/>
                    <a:lstStyle/>
                    <a:p>
                      <a:r>
                        <a:rPr lang="en-US" dirty="0"/>
                        <a:t>100%</a:t>
                      </a:r>
                    </a:p>
                  </a:txBody>
                  <a:tcPr anchor="ctr" anchorCtr="1"/>
                </a:tc>
                <a:extLst>
                  <a:ext uri="{0D108BD9-81ED-4DB2-BD59-A6C34878D82A}">
                    <a16:rowId xmlns:a16="http://schemas.microsoft.com/office/drawing/2014/main" val="682118049"/>
                  </a:ext>
                </a:extLst>
              </a:tr>
            </a:tbl>
          </a:graphicData>
        </a:graphic>
      </p:graphicFrame>
      <p:graphicFrame>
        <p:nvGraphicFramePr>
          <p:cNvPr id="28" name="Content Placeholder 23">
            <a:extLst>
              <a:ext uri="{FF2B5EF4-FFF2-40B4-BE49-F238E27FC236}">
                <a16:creationId xmlns:a16="http://schemas.microsoft.com/office/drawing/2014/main" id="{CEC57A45-40CB-4E3E-89E5-4935F8A3764C}"/>
              </a:ext>
            </a:extLst>
          </p:cNvPr>
          <p:cNvGraphicFramePr>
            <a:graphicFrameLocks/>
          </p:cNvGraphicFramePr>
          <p:nvPr>
            <p:extLst>
              <p:ext uri="{D42A27DB-BD31-4B8C-83A1-F6EECF244321}">
                <p14:modId xmlns:p14="http://schemas.microsoft.com/office/powerpoint/2010/main" val="2579494486"/>
              </p:ext>
            </p:extLst>
          </p:nvPr>
        </p:nvGraphicFramePr>
        <p:xfrm>
          <a:off x="1848440" y="3774549"/>
          <a:ext cx="6933415" cy="2966720"/>
        </p:xfrm>
        <a:graphic>
          <a:graphicData uri="http://schemas.openxmlformats.org/drawingml/2006/table">
            <a:tbl>
              <a:tblPr firstRow="1" bandRow="1">
                <a:tableStyleId>{5C22544A-7EE6-4342-B048-85BDC9FD1C3A}</a:tableStyleId>
              </a:tblPr>
              <a:tblGrid>
                <a:gridCol w="3823603">
                  <a:extLst>
                    <a:ext uri="{9D8B030D-6E8A-4147-A177-3AD203B41FA5}">
                      <a16:colId xmlns:a16="http://schemas.microsoft.com/office/drawing/2014/main" val="3408192625"/>
                    </a:ext>
                  </a:extLst>
                </a:gridCol>
                <a:gridCol w="1064898">
                  <a:extLst>
                    <a:ext uri="{9D8B030D-6E8A-4147-A177-3AD203B41FA5}">
                      <a16:colId xmlns:a16="http://schemas.microsoft.com/office/drawing/2014/main" val="12923970"/>
                    </a:ext>
                  </a:extLst>
                </a:gridCol>
                <a:gridCol w="949149">
                  <a:extLst>
                    <a:ext uri="{9D8B030D-6E8A-4147-A177-3AD203B41FA5}">
                      <a16:colId xmlns:a16="http://schemas.microsoft.com/office/drawing/2014/main" val="1434100449"/>
                    </a:ext>
                  </a:extLst>
                </a:gridCol>
                <a:gridCol w="1095765">
                  <a:extLst>
                    <a:ext uri="{9D8B030D-6E8A-4147-A177-3AD203B41FA5}">
                      <a16:colId xmlns:a16="http://schemas.microsoft.com/office/drawing/2014/main" val="2954507838"/>
                    </a:ext>
                  </a:extLst>
                </a:gridCol>
              </a:tblGrid>
              <a:tr h="370840">
                <a:tc>
                  <a:txBody>
                    <a:bodyPr/>
                    <a:lstStyle/>
                    <a:p>
                      <a:r>
                        <a:rPr lang="en-US" dirty="0"/>
                        <a:t>Fellowship</a:t>
                      </a:r>
                    </a:p>
                  </a:txBody>
                  <a:tcPr/>
                </a:tc>
                <a:tc>
                  <a:txBody>
                    <a:bodyPr/>
                    <a:lstStyle/>
                    <a:p>
                      <a:r>
                        <a:rPr lang="en-US" dirty="0"/>
                        <a:t>Filled</a:t>
                      </a:r>
                    </a:p>
                  </a:txBody>
                  <a:tcPr/>
                </a:tc>
                <a:tc>
                  <a:txBody>
                    <a:bodyPr/>
                    <a:lstStyle/>
                    <a:p>
                      <a:r>
                        <a:rPr lang="en-US" dirty="0"/>
                        <a:t>Spots</a:t>
                      </a:r>
                    </a:p>
                  </a:txBody>
                  <a:tcPr/>
                </a:tc>
                <a:tc>
                  <a:txBody>
                    <a:bodyPr/>
                    <a:lstStyle/>
                    <a:p>
                      <a:r>
                        <a:rPr lang="en-US" dirty="0"/>
                        <a:t>Fill Rate</a:t>
                      </a:r>
                    </a:p>
                  </a:txBody>
                  <a:tcPr/>
                </a:tc>
                <a:extLst>
                  <a:ext uri="{0D108BD9-81ED-4DB2-BD59-A6C34878D82A}">
                    <a16:rowId xmlns:a16="http://schemas.microsoft.com/office/drawing/2014/main" val="3502737402"/>
                  </a:ext>
                </a:extLst>
              </a:tr>
              <a:tr h="370840">
                <a:tc>
                  <a:txBody>
                    <a:bodyPr/>
                    <a:lstStyle/>
                    <a:p>
                      <a:r>
                        <a:rPr lang="en-US" dirty="0"/>
                        <a:t>Telemedicine</a:t>
                      </a:r>
                    </a:p>
                  </a:txBody>
                  <a:tcPr/>
                </a:tc>
                <a:tc>
                  <a:txBody>
                    <a:bodyPr/>
                    <a:lstStyle/>
                    <a:p>
                      <a:r>
                        <a:rPr lang="en-US" dirty="0"/>
                        <a:t>1</a:t>
                      </a:r>
                    </a:p>
                  </a:txBody>
                  <a:tcPr anchor="ctr" anchorCtr="1"/>
                </a:tc>
                <a:tc>
                  <a:txBody>
                    <a:bodyPr/>
                    <a:lstStyle/>
                    <a:p>
                      <a:r>
                        <a:rPr lang="en-US" dirty="0"/>
                        <a:t>1</a:t>
                      </a:r>
                    </a:p>
                  </a:txBody>
                  <a:tcPr anchor="ctr" anchorCtr="1"/>
                </a:tc>
                <a:tc>
                  <a:txBody>
                    <a:bodyPr/>
                    <a:lstStyle/>
                    <a:p>
                      <a:r>
                        <a:rPr lang="en-US" dirty="0"/>
                        <a:t>100%</a:t>
                      </a:r>
                    </a:p>
                  </a:txBody>
                  <a:tcPr anchor="ctr" anchorCtr="1"/>
                </a:tc>
                <a:extLst>
                  <a:ext uri="{0D108BD9-81ED-4DB2-BD59-A6C34878D82A}">
                    <a16:rowId xmlns:a16="http://schemas.microsoft.com/office/drawing/2014/main" val="2223901830"/>
                  </a:ext>
                </a:extLst>
              </a:tr>
              <a:tr h="370840">
                <a:tc>
                  <a:txBody>
                    <a:bodyPr/>
                    <a:lstStyle/>
                    <a:p>
                      <a:r>
                        <a:rPr lang="en-US" dirty="0"/>
                        <a:t>Pediatric Emergency Ultrasound</a:t>
                      </a:r>
                    </a:p>
                  </a:txBody>
                  <a:tcPr/>
                </a:tc>
                <a:tc>
                  <a:txBody>
                    <a:bodyPr/>
                    <a:lstStyle/>
                    <a:p>
                      <a:r>
                        <a:rPr lang="en-US" dirty="0"/>
                        <a:t>1</a:t>
                      </a:r>
                    </a:p>
                  </a:txBody>
                  <a:tcPr anchor="ctr" anchorCtr="1"/>
                </a:tc>
                <a:tc>
                  <a:txBody>
                    <a:bodyPr/>
                    <a:lstStyle/>
                    <a:p>
                      <a:r>
                        <a:rPr lang="en-US" dirty="0"/>
                        <a:t>1</a:t>
                      </a:r>
                    </a:p>
                  </a:txBody>
                  <a:tcPr anchor="ctr" anchorCtr="1"/>
                </a:tc>
                <a:tc>
                  <a:txBody>
                    <a:bodyPr/>
                    <a:lstStyle/>
                    <a:p>
                      <a:r>
                        <a:rPr lang="en-US" dirty="0"/>
                        <a:t>100%</a:t>
                      </a:r>
                    </a:p>
                  </a:txBody>
                  <a:tcPr anchor="ctr" anchorCtr="1"/>
                </a:tc>
                <a:extLst>
                  <a:ext uri="{0D108BD9-81ED-4DB2-BD59-A6C34878D82A}">
                    <a16:rowId xmlns:a16="http://schemas.microsoft.com/office/drawing/2014/main" val="4107638347"/>
                  </a:ext>
                </a:extLst>
              </a:tr>
              <a:tr h="370840">
                <a:tc>
                  <a:txBody>
                    <a:bodyPr/>
                    <a:lstStyle/>
                    <a:p>
                      <a:r>
                        <a:rPr lang="en-US" dirty="0"/>
                        <a:t>Tactical Emergency Medicine</a:t>
                      </a:r>
                    </a:p>
                  </a:txBody>
                  <a:tcPr/>
                </a:tc>
                <a:tc>
                  <a:txBody>
                    <a:bodyPr/>
                    <a:lstStyle/>
                    <a:p>
                      <a:r>
                        <a:rPr lang="en-US" dirty="0"/>
                        <a:t>0</a:t>
                      </a:r>
                    </a:p>
                  </a:txBody>
                  <a:tcPr anchor="ctr" anchorCtr="1"/>
                </a:tc>
                <a:tc>
                  <a:txBody>
                    <a:bodyPr/>
                    <a:lstStyle/>
                    <a:p>
                      <a:r>
                        <a:rPr lang="en-US" dirty="0"/>
                        <a:t>1</a:t>
                      </a:r>
                    </a:p>
                  </a:txBody>
                  <a:tcPr anchor="ctr" anchorCtr="1"/>
                </a:tc>
                <a:tc>
                  <a:txBody>
                    <a:bodyPr/>
                    <a:lstStyle/>
                    <a:p>
                      <a:endParaRPr lang="en-US" dirty="0"/>
                    </a:p>
                  </a:txBody>
                  <a:tcPr anchor="ctr" anchorCtr="1"/>
                </a:tc>
                <a:extLst>
                  <a:ext uri="{0D108BD9-81ED-4DB2-BD59-A6C34878D82A}">
                    <a16:rowId xmlns:a16="http://schemas.microsoft.com/office/drawing/2014/main" val="3488691262"/>
                  </a:ext>
                </a:extLst>
              </a:tr>
              <a:tr h="370840">
                <a:tc>
                  <a:txBody>
                    <a:bodyPr/>
                    <a:lstStyle/>
                    <a:p>
                      <a:r>
                        <a:rPr lang="en-US" dirty="0"/>
                        <a:t>Oncology</a:t>
                      </a:r>
                    </a:p>
                  </a:txBody>
                  <a:tcPr/>
                </a:tc>
                <a:tc>
                  <a:txBody>
                    <a:bodyPr/>
                    <a:lstStyle/>
                    <a:p>
                      <a:r>
                        <a:rPr lang="en-US" dirty="0"/>
                        <a:t>0</a:t>
                      </a:r>
                    </a:p>
                  </a:txBody>
                  <a:tcPr anchor="ctr" anchorCtr="1"/>
                </a:tc>
                <a:tc>
                  <a:txBody>
                    <a:bodyPr/>
                    <a:lstStyle/>
                    <a:p>
                      <a:r>
                        <a:rPr lang="en-US" dirty="0"/>
                        <a:t>1</a:t>
                      </a:r>
                    </a:p>
                  </a:txBody>
                  <a:tcPr anchor="ctr" anchorCtr="1"/>
                </a:tc>
                <a:tc>
                  <a:txBody>
                    <a:bodyPr/>
                    <a:lstStyle/>
                    <a:p>
                      <a:endParaRPr lang="en-US" dirty="0"/>
                    </a:p>
                  </a:txBody>
                  <a:tcPr anchor="ctr" anchorCtr="1"/>
                </a:tc>
                <a:extLst>
                  <a:ext uri="{0D108BD9-81ED-4DB2-BD59-A6C34878D82A}">
                    <a16:rowId xmlns:a16="http://schemas.microsoft.com/office/drawing/2014/main" val="2479931236"/>
                  </a:ext>
                </a:extLst>
              </a:tr>
              <a:tr h="370840">
                <a:tc>
                  <a:txBody>
                    <a:bodyPr/>
                    <a:lstStyle/>
                    <a:p>
                      <a:r>
                        <a:rPr lang="en-US" dirty="0"/>
                        <a:t>POCUS in in Resource Limited Settings</a:t>
                      </a:r>
                    </a:p>
                  </a:txBody>
                  <a:tcPr/>
                </a:tc>
                <a:tc>
                  <a:txBody>
                    <a:bodyPr/>
                    <a:lstStyle/>
                    <a:p>
                      <a:r>
                        <a:rPr lang="en-US" dirty="0"/>
                        <a:t>0</a:t>
                      </a:r>
                    </a:p>
                  </a:txBody>
                  <a:tcPr anchor="ctr" anchorCtr="1"/>
                </a:tc>
                <a:tc>
                  <a:txBody>
                    <a:bodyPr/>
                    <a:lstStyle/>
                    <a:p>
                      <a:r>
                        <a:rPr lang="en-US" dirty="0"/>
                        <a:t>1</a:t>
                      </a:r>
                    </a:p>
                  </a:txBody>
                  <a:tcPr anchor="ctr" anchorCtr="1"/>
                </a:tc>
                <a:tc>
                  <a:txBody>
                    <a:bodyPr/>
                    <a:lstStyle/>
                    <a:p>
                      <a:endParaRPr lang="en-US" dirty="0"/>
                    </a:p>
                  </a:txBody>
                  <a:tcPr anchor="ctr" anchorCtr="1"/>
                </a:tc>
                <a:extLst>
                  <a:ext uri="{0D108BD9-81ED-4DB2-BD59-A6C34878D82A}">
                    <a16:rowId xmlns:a16="http://schemas.microsoft.com/office/drawing/2014/main" val="3319392626"/>
                  </a:ext>
                </a:extLst>
              </a:tr>
              <a:tr h="370840">
                <a:tc>
                  <a:txBody>
                    <a:bodyPr/>
                    <a:lstStyle/>
                    <a:p>
                      <a:r>
                        <a:rPr lang="en-US" dirty="0"/>
                        <a:t>Social Emergency Medicine</a:t>
                      </a:r>
                    </a:p>
                  </a:txBody>
                  <a:tcPr/>
                </a:tc>
                <a:tc>
                  <a:txBody>
                    <a:bodyPr/>
                    <a:lstStyle/>
                    <a:p>
                      <a:r>
                        <a:rPr lang="en-US" dirty="0"/>
                        <a:t>1</a:t>
                      </a:r>
                    </a:p>
                  </a:txBody>
                  <a:tcPr anchor="ctr" anchorCtr="1"/>
                </a:tc>
                <a:tc>
                  <a:txBody>
                    <a:bodyPr/>
                    <a:lstStyle/>
                    <a:p>
                      <a:r>
                        <a:rPr lang="en-US" dirty="0"/>
                        <a:t>1</a:t>
                      </a:r>
                    </a:p>
                  </a:txBody>
                  <a:tcPr anchor="ctr" anchorCtr="1"/>
                </a:tc>
                <a:tc>
                  <a:txBody>
                    <a:bodyPr/>
                    <a:lstStyle/>
                    <a:p>
                      <a:r>
                        <a:rPr lang="en-US" dirty="0"/>
                        <a:t>100%</a:t>
                      </a:r>
                    </a:p>
                  </a:txBody>
                  <a:tcPr anchor="ctr" anchorCtr="1"/>
                </a:tc>
                <a:extLst>
                  <a:ext uri="{0D108BD9-81ED-4DB2-BD59-A6C34878D82A}">
                    <a16:rowId xmlns:a16="http://schemas.microsoft.com/office/drawing/2014/main" val="1979943222"/>
                  </a:ext>
                </a:extLst>
              </a:tr>
              <a:tr h="370840">
                <a:tc>
                  <a:txBody>
                    <a:bodyPr/>
                    <a:lstStyle/>
                    <a:p>
                      <a:r>
                        <a:rPr lang="en-US" dirty="0"/>
                        <a:t>Population Health</a:t>
                      </a:r>
                    </a:p>
                  </a:txBody>
                  <a:tcPr/>
                </a:tc>
                <a:tc>
                  <a:txBody>
                    <a:bodyPr/>
                    <a:lstStyle/>
                    <a:p>
                      <a:r>
                        <a:rPr lang="en-US" dirty="0"/>
                        <a:t>1</a:t>
                      </a:r>
                    </a:p>
                  </a:txBody>
                  <a:tcPr anchor="ctr" anchorCtr="1"/>
                </a:tc>
                <a:tc>
                  <a:txBody>
                    <a:bodyPr/>
                    <a:lstStyle/>
                    <a:p>
                      <a:r>
                        <a:rPr lang="en-US" dirty="0"/>
                        <a:t>1</a:t>
                      </a:r>
                    </a:p>
                  </a:txBody>
                  <a:tcPr anchor="ctr" anchorCtr="1"/>
                </a:tc>
                <a:tc>
                  <a:txBody>
                    <a:bodyPr/>
                    <a:lstStyle/>
                    <a:p>
                      <a:r>
                        <a:rPr lang="en-US" dirty="0"/>
                        <a:t>100%</a:t>
                      </a:r>
                    </a:p>
                  </a:txBody>
                  <a:tcPr anchor="ctr" anchorCtr="1"/>
                </a:tc>
                <a:extLst>
                  <a:ext uri="{0D108BD9-81ED-4DB2-BD59-A6C34878D82A}">
                    <a16:rowId xmlns:a16="http://schemas.microsoft.com/office/drawing/2014/main" val="4256936168"/>
                  </a:ext>
                </a:extLst>
              </a:tr>
            </a:tbl>
          </a:graphicData>
        </a:graphic>
      </p:graphicFrame>
    </p:spTree>
    <p:extLst>
      <p:ext uri="{BB962C8B-B14F-4D97-AF65-F5344CB8AC3E}">
        <p14:creationId xmlns:p14="http://schemas.microsoft.com/office/powerpoint/2010/main" val="193906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3FB073-5336-48B3-93A3-E144AF52FC99}"/>
              </a:ext>
            </a:extLst>
          </p:cNvPr>
          <p:cNvPicPr>
            <a:picLocks noChangeAspect="1"/>
          </p:cNvPicPr>
          <p:nvPr/>
        </p:nvPicPr>
        <p:blipFill>
          <a:blip r:embed="rId2"/>
          <a:stretch>
            <a:fillRect/>
          </a:stretch>
        </p:blipFill>
        <p:spPr>
          <a:xfrm>
            <a:off x="7276625" y="2789179"/>
            <a:ext cx="1806268" cy="2709402"/>
          </a:xfrm>
          <a:prstGeom prst="rect">
            <a:avLst/>
          </a:prstGeom>
        </p:spPr>
      </p:pic>
      <p:pic>
        <p:nvPicPr>
          <p:cNvPr id="6" name="Picture 5">
            <a:extLst>
              <a:ext uri="{FF2B5EF4-FFF2-40B4-BE49-F238E27FC236}">
                <a16:creationId xmlns:a16="http://schemas.microsoft.com/office/drawing/2014/main" id="{07B0FA1A-FF45-48D7-8E8D-A6EE83DA994F}"/>
              </a:ext>
            </a:extLst>
          </p:cNvPr>
          <p:cNvPicPr>
            <a:picLocks noChangeAspect="1"/>
          </p:cNvPicPr>
          <p:nvPr/>
        </p:nvPicPr>
        <p:blipFill>
          <a:blip r:embed="rId3"/>
          <a:stretch>
            <a:fillRect/>
          </a:stretch>
        </p:blipFill>
        <p:spPr>
          <a:xfrm>
            <a:off x="7291843" y="5037946"/>
            <a:ext cx="1791050" cy="1791050"/>
          </a:xfrm>
          <a:prstGeom prst="rect">
            <a:avLst/>
          </a:prstGeom>
        </p:spPr>
      </p:pic>
      <p:sp>
        <p:nvSpPr>
          <p:cNvPr id="11" name="Title 10"/>
          <p:cNvSpPr>
            <a:spLocks noGrp="1"/>
          </p:cNvSpPr>
          <p:nvPr>
            <p:ph type="title"/>
          </p:nvPr>
        </p:nvSpPr>
        <p:spPr/>
        <p:txBody>
          <a:bodyPr>
            <a:normAutofit/>
          </a:bodyPr>
          <a:lstStyle/>
          <a:p>
            <a:r>
              <a:rPr lang="en-US" dirty="0"/>
              <a:t>EM Fellow Demographics</a:t>
            </a:r>
          </a:p>
        </p:txBody>
      </p:sp>
      <p:sp>
        <p:nvSpPr>
          <p:cNvPr id="2" name="Content Placeholder 1"/>
          <p:cNvSpPr>
            <a:spLocks noGrp="1"/>
          </p:cNvSpPr>
          <p:nvPr>
            <p:ph sz="half" idx="1"/>
          </p:nvPr>
        </p:nvSpPr>
        <p:spPr>
          <a:xfrm>
            <a:off x="73897" y="2649321"/>
            <a:ext cx="3389607" cy="2306399"/>
          </a:xfrm>
        </p:spPr>
        <p:txBody>
          <a:bodyPr>
            <a:normAutofit fontScale="92500"/>
          </a:bodyPr>
          <a:lstStyle/>
          <a:p>
            <a:pPr marL="0" indent="0">
              <a:buNone/>
            </a:pPr>
            <a:endParaRPr lang="en-US" sz="1050" dirty="0"/>
          </a:p>
          <a:p>
            <a:pPr lvl="1"/>
            <a:r>
              <a:rPr lang="en-US" b="1" dirty="0"/>
              <a:t>65% 3 year residency</a:t>
            </a:r>
          </a:p>
          <a:p>
            <a:pPr lvl="1"/>
            <a:r>
              <a:rPr lang="en-US" b="1" dirty="0"/>
              <a:t>35% 4 year residency</a:t>
            </a:r>
          </a:p>
          <a:p>
            <a:pPr lvl="1"/>
            <a:endParaRPr lang="en-US" sz="1100" b="1" dirty="0"/>
          </a:p>
          <a:p>
            <a:pPr lvl="1"/>
            <a:endParaRPr lang="en-US" sz="1100" b="1" dirty="0"/>
          </a:p>
          <a:p>
            <a:pPr lvl="1"/>
            <a:r>
              <a:rPr lang="en-US" b="1" dirty="0"/>
              <a:t>48% Female</a:t>
            </a:r>
          </a:p>
          <a:p>
            <a:pPr lvl="1"/>
            <a:r>
              <a:rPr lang="en-US" b="1" dirty="0"/>
              <a:t>52% Male</a:t>
            </a:r>
          </a:p>
          <a:p>
            <a:pPr lvl="1"/>
            <a:endParaRPr lang="en-US" sz="1200" b="1" dirty="0"/>
          </a:p>
        </p:txBody>
      </p:sp>
      <p:sp>
        <p:nvSpPr>
          <p:cNvPr id="10" name="Content Placeholder 9">
            <a:extLst>
              <a:ext uri="{FF2B5EF4-FFF2-40B4-BE49-F238E27FC236}">
                <a16:creationId xmlns:a16="http://schemas.microsoft.com/office/drawing/2014/main" id="{2AE274BB-36C4-4DA2-A36F-BE9C8531D754}"/>
              </a:ext>
            </a:extLst>
          </p:cNvPr>
          <p:cNvSpPr>
            <a:spLocks noGrp="1"/>
          </p:cNvSpPr>
          <p:nvPr>
            <p:ph sz="half" idx="2"/>
          </p:nvPr>
        </p:nvSpPr>
        <p:spPr>
          <a:xfrm>
            <a:off x="3137596" y="2889564"/>
            <a:ext cx="4038600" cy="2306399"/>
          </a:xfrm>
        </p:spPr>
        <p:txBody>
          <a:bodyPr>
            <a:normAutofit fontScale="92500"/>
          </a:bodyPr>
          <a:lstStyle/>
          <a:p>
            <a:pPr lvl="1"/>
            <a:r>
              <a:rPr lang="en-US" b="1" dirty="0"/>
              <a:t>73% Non-ACGME</a:t>
            </a:r>
          </a:p>
          <a:p>
            <a:pPr lvl="1"/>
            <a:r>
              <a:rPr lang="en-US" b="1" dirty="0"/>
              <a:t>27% ACGME</a:t>
            </a:r>
          </a:p>
          <a:p>
            <a:pPr lvl="1"/>
            <a:endParaRPr lang="en-US" sz="1100" b="1" dirty="0"/>
          </a:p>
          <a:p>
            <a:pPr lvl="1"/>
            <a:endParaRPr lang="en-US" sz="1100" b="1" dirty="0"/>
          </a:p>
          <a:p>
            <a:pPr lvl="1"/>
            <a:r>
              <a:rPr lang="en-US" b="1" dirty="0"/>
              <a:t>72% Instructor</a:t>
            </a:r>
          </a:p>
          <a:p>
            <a:pPr lvl="1"/>
            <a:r>
              <a:rPr lang="en-US" b="1" dirty="0"/>
              <a:t>28% Non-faculty</a:t>
            </a:r>
          </a:p>
          <a:p>
            <a:pPr lvl="1"/>
            <a:endParaRPr lang="en-US" sz="2800" dirty="0"/>
          </a:p>
        </p:txBody>
      </p:sp>
      <p:pic>
        <p:nvPicPr>
          <p:cNvPr id="9" name="Picture 8">
            <a:extLst>
              <a:ext uri="{FF2B5EF4-FFF2-40B4-BE49-F238E27FC236}">
                <a16:creationId xmlns:a16="http://schemas.microsoft.com/office/drawing/2014/main" id="{A374196C-20D4-4DCE-A59F-A525D29D8CF5}"/>
              </a:ext>
            </a:extLst>
          </p:cNvPr>
          <p:cNvPicPr>
            <a:picLocks noChangeAspect="1"/>
          </p:cNvPicPr>
          <p:nvPr/>
        </p:nvPicPr>
        <p:blipFill>
          <a:blip r:embed="rId4"/>
          <a:stretch>
            <a:fillRect/>
          </a:stretch>
        </p:blipFill>
        <p:spPr>
          <a:xfrm>
            <a:off x="5055444" y="5226318"/>
            <a:ext cx="2236399" cy="1602678"/>
          </a:xfrm>
          <a:prstGeom prst="rect">
            <a:avLst/>
          </a:prstGeom>
        </p:spPr>
      </p:pic>
      <p:pic>
        <p:nvPicPr>
          <p:cNvPr id="5" name="Picture 4">
            <a:extLst>
              <a:ext uri="{FF2B5EF4-FFF2-40B4-BE49-F238E27FC236}">
                <a16:creationId xmlns:a16="http://schemas.microsoft.com/office/drawing/2014/main" id="{FB82D7A8-ED7B-4268-84DB-0121CC5045EA}"/>
              </a:ext>
            </a:extLst>
          </p:cNvPr>
          <p:cNvPicPr>
            <a:picLocks noChangeAspect="1"/>
          </p:cNvPicPr>
          <p:nvPr/>
        </p:nvPicPr>
        <p:blipFill>
          <a:blip r:embed="rId5"/>
          <a:stretch>
            <a:fillRect/>
          </a:stretch>
        </p:blipFill>
        <p:spPr>
          <a:xfrm>
            <a:off x="6110554" y="3959318"/>
            <a:ext cx="1961167" cy="1455408"/>
          </a:xfrm>
          <a:prstGeom prst="rect">
            <a:avLst/>
          </a:prstGeom>
        </p:spPr>
      </p:pic>
      <p:sp>
        <p:nvSpPr>
          <p:cNvPr id="12" name="TextBox 11">
            <a:extLst>
              <a:ext uri="{FF2B5EF4-FFF2-40B4-BE49-F238E27FC236}">
                <a16:creationId xmlns:a16="http://schemas.microsoft.com/office/drawing/2014/main" id="{56E425A1-F038-4A92-A066-D8D9FE8158CC}"/>
              </a:ext>
            </a:extLst>
          </p:cNvPr>
          <p:cNvSpPr txBox="1"/>
          <p:nvPr/>
        </p:nvSpPr>
        <p:spPr>
          <a:xfrm>
            <a:off x="1579455" y="1363933"/>
            <a:ext cx="3358227" cy="1077218"/>
          </a:xfrm>
          <a:prstGeom prst="rect">
            <a:avLst/>
          </a:prstGeom>
          <a:noFill/>
        </p:spPr>
        <p:txBody>
          <a:bodyPr wrap="none" rtlCol="0">
            <a:spAutoFit/>
          </a:bodyPr>
          <a:lstStyle/>
          <a:p>
            <a:pPr algn="ctr"/>
            <a:r>
              <a:rPr lang="en-US" sz="3200" b="1" dirty="0"/>
              <a:t>Salary Survey Data</a:t>
            </a:r>
          </a:p>
          <a:p>
            <a:pPr algn="ctr"/>
            <a:r>
              <a:rPr lang="en-US" sz="3200" b="1" dirty="0"/>
              <a:t>218 Fellows </a:t>
            </a:r>
          </a:p>
        </p:txBody>
      </p:sp>
      <p:sp>
        <p:nvSpPr>
          <p:cNvPr id="14" name="Content Placeholder 1">
            <a:extLst>
              <a:ext uri="{FF2B5EF4-FFF2-40B4-BE49-F238E27FC236}">
                <a16:creationId xmlns:a16="http://schemas.microsoft.com/office/drawing/2014/main" id="{96FB87FA-DA6E-4387-BCF9-B31BC6A21150}"/>
              </a:ext>
            </a:extLst>
          </p:cNvPr>
          <p:cNvSpPr txBox="1">
            <a:spLocks/>
          </p:cNvSpPr>
          <p:nvPr/>
        </p:nvSpPr>
        <p:spPr>
          <a:xfrm>
            <a:off x="829559" y="5266764"/>
            <a:ext cx="4038600" cy="150656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lvl="1" algn="ctr"/>
            <a:r>
              <a:rPr lang="en-US" b="1" dirty="0"/>
              <a:t>56% = 1 year program</a:t>
            </a:r>
          </a:p>
          <a:p>
            <a:pPr lvl="1" algn="ctr"/>
            <a:r>
              <a:rPr lang="en-US" b="1" dirty="0"/>
              <a:t>43% = 2 year program</a:t>
            </a:r>
          </a:p>
          <a:p>
            <a:pPr lvl="1" algn="ctr"/>
            <a:r>
              <a:rPr lang="en-US" b="1" dirty="0"/>
              <a:t>  1% = 3 year program</a:t>
            </a:r>
          </a:p>
        </p:txBody>
      </p:sp>
      <p:cxnSp>
        <p:nvCxnSpPr>
          <p:cNvPr id="4" name="Straight Connector 3">
            <a:extLst>
              <a:ext uri="{FF2B5EF4-FFF2-40B4-BE49-F238E27FC236}">
                <a16:creationId xmlns:a16="http://schemas.microsoft.com/office/drawing/2014/main" id="{7632681A-5565-4414-BBB8-6E817E6BEBB8}"/>
              </a:ext>
            </a:extLst>
          </p:cNvPr>
          <p:cNvCxnSpPr/>
          <p:nvPr/>
        </p:nvCxnSpPr>
        <p:spPr>
          <a:xfrm flipV="1">
            <a:off x="517727" y="2439448"/>
            <a:ext cx="5481687" cy="2613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549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fade">
                                      <p:cBhvr>
                                        <p:cTn id="18" dur="500"/>
                                        <p:tgtEl>
                                          <p:spTgt spid="2">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Effect transition="in" filter="fade">
                                      <p:cBhvr>
                                        <p:cTn id="26" dur="500"/>
                                        <p:tgtEl>
                                          <p:spTgt spid="10">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animEffect transition="in" filter="fade">
                                      <p:cBhvr>
                                        <p:cTn id="29" dur="500"/>
                                        <p:tgtEl>
                                          <p:spTgt spid="10">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fade">
                                      <p:cBhvr>
                                        <p:cTn id="37" dur="500"/>
                                        <p:tgtEl>
                                          <p:spTgt spid="14">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fade">
                                      <p:cBhvr>
                                        <p:cTn id="40" dur="500"/>
                                        <p:tgtEl>
                                          <p:spTgt spid="14">
                                            <p:txEl>
                                              <p:pRg st="1" end="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xEl>
                                              <p:pRg st="2" end="2"/>
                                            </p:txEl>
                                          </p:spTgt>
                                        </p:tgtEl>
                                        <p:attrNameLst>
                                          <p:attrName>style.visibility</p:attrName>
                                        </p:attrNameLst>
                                      </p:cBhvr>
                                      <p:to>
                                        <p:strVal val="visible"/>
                                      </p:to>
                                    </p:set>
                                    <p:animEffect transition="in" filter="fade">
                                      <p:cBhvr>
                                        <p:cTn id="43"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dirty="0"/>
              <a:t>EM Fellow Demographics</a:t>
            </a:r>
          </a:p>
        </p:txBody>
      </p:sp>
      <p:sp>
        <p:nvSpPr>
          <p:cNvPr id="4" name="Content Placeholder 3">
            <a:extLst>
              <a:ext uri="{FF2B5EF4-FFF2-40B4-BE49-F238E27FC236}">
                <a16:creationId xmlns:a16="http://schemas.microsoft.com/office/drawing/2014/main" id="{68CD9CE3-4835-47C9-BC3B-1E90FAE6B6E6}"/>
              </a:ext>
            </a:extLst>
          </p:cNvPr>
          <p:cNvSpPr>
            <a:spLocks noGrp="1"/>
          </p:cNvSpPr>
          <p:nvPr>
            <p:ph sz="half" idx="2"/>
          </p:nvPr>
        </p:nvSpPr>
        <p:spPr>
          <a:xfrm>
            <a:off x="4648200" y="1746856"/>
            <a:ext cx="4038600" cy="4525963"/>
          </a:xfrm>
        </p:spPr>
        <p:txBody>
          <a:bodyPr/>
          <a:lstStyle/>
          <a:p>
            <a:pPr marL="0" indent="0" algn="ctr">
              <a:buNone/>
            </a:pPr>
            <a:r>
              <a:rPr lang="en-US" b="1" dirty="0"/>
              <a:t>ACGME (27%)</a:t>
            </a:r>
          </a:p>
          <a:p>
            <a:pPr lvl="1"/>
            <a:endParaRPr lang="en-US" sz="2000" dirty="0"/>
          </a:p>
          <a:p>
            <a:pPr lvl="1"/>
            <a:r>
              <a:rPr lang="en-US" sz="2000" dirty="0"/>
              <a:t>EMS				28</a:t>
            </a:r>
          </a:p>
          <a:p>
            <a:pPr lvl="1"/>
            <a:r>
              <a:rPr lang="en-US" sz="2000" dirty="0"/>
              <a:t>Toxicology			10</a:t>
            </a:r>
          </a:p>
          <a:p>
            <a:pPr lvl="1"/>
            <a:r>
              <a:rPr lang="en-US" sz="2000" dirty="0"/>
              <a:t>Critical Care		  7</a:t>
            </a:r>
          </a:p>
          <a:p>
            <a:pPr lvl="1"/>
            <a:r>
              <a:rPr lang="en-US" sz="2000" dirty="0"/>
              <a:t>Sports Medicine	  6</a:t>
            </a:r>
          </a:p>
          <a:p>
            <a:pPr lvl="1"/>
            <a:r>
              <a:rPr lang="en-US" sz="2000" dirty="0"/>
              <a:t>Pediatrics			  4</a:t>
            </a:r>
          </a:p>
          <a:p>
            <a:pPr lvl="1"/>
            <a:r>
              <a:rPr lang="en-US" sz="2000" dirty="0"/>
              <a:t>Addiction			  2</a:t>
            </a:r>
          </a:p>
          <a:p>
            <a:pPr lvl="1"/>
            <a:r>
              <a:rPr lang="en-US" sz="2000" dirty="0"/>
              <a:t>Hyperbaric		  1</a:t>
            </a:r>
          </a:p>
          <a:p>
            <a:pPr lvl="1"/>
            <a:r>
              <a:rPr lang="en-US" sz="2000" dirty="0"/>
              <a:t>Informatics		  1</a:t>
            </a:r>
          </a:p>
        </p:txBody>
      </p:sp>
      <p:sp>
        <p:nvSpPr>
          <p:cNvPr id="13" name="Content Placeholder 12">
            <a:extLst>
              <a:ext uri="{FF2B5EF4-FFF2-40B4-BE49-F238E27FC236}">
                <a16:creationId xmlns:a16="http://schemas.microsoft.com/office/drawing/2014/main" id="{91682383-9147-493E-9C02-029D085B6728}"/>
              </a:ext>
            </a:extLst>
          </p:cNvPr>
          <p:cNvSpPr>
            <a:spLocks noGrp="1"/>
          </p:cNvSpPr>
          <p:nvPr>
            <p:ph sz="half" idx="1"/>
          </p:nvPr>
        </p:nvSpPr>
        <p:spPr>
          <a:xfrm>
            <a:off x="457200" y="1732175"/>
            <a:ext cx="4038600" cy="4525963"/>
          </a:xfrm>
        </p:spPr>
        <p:txBody>
          <a:bodyPr/>
          <a:lstStyle/>
          <a:p>
            <a:pPr marL="0" indent="0" algn="ctr">
              <a:buNone/>
            </a:pPr>
            <a:r>
              <a:rPr lang="en-US" b="1" dirty="0"/>
              <a:t>Non-ACGME (73%)</a:t>
            </a:r>
          </a:p>
          <a:p>
            <a:pPr lvl="1"/>
            <a:endParaRPr lang="en-US" sz="2000" dirty="0"/>
          </a:p>
          <a:p>
            <a:pPr lvl="1"/>
            <a:r>
              <a:rPr lang="en-US" sz="2000" dirty="0"/>
              <a:t>Ultrasound		51</a:t>
            </a:r>
          </a:p>
          <a:p>
            <a:pPr lvl="1"/>
            <a:r>
              <a:rPr lang="en-US" sz="2000" dirty="0"/>
              <a:t>Education			24</a:t>
            </a:r>
          </a:p>
          <a:p>
            <a:pPr lvl="1"/>
            <a:r>
              <a:rPr lang="en-US" sz="2000" dirty="0"/>
              <a:t>Global/Int’l		21</a:t>
            </a:r>
          </a:p>
          <a:p>
            <a:pPr lvl="1"/>
            <a:r>
              <a:rPr lang="en-US" sz="2000" dirty="0"/>
              <a:t>Administration		19</a:t>
            </a:r>
          </a:p>
          <a:p>
            <a:pPr lvl="1"/>
            <a:r>
              <a:rPr lang="en-US" sz="2000" dirty="0"/>
              <a:t>Research			10</a:t>
            </a:r>
          </a:p>
          <a:p>
            <a:pPr lvl="1"/>
            <a:r>
              <a:rPr lang="en-US" sz="2000" dirty="0"/>
              <a:t>Simulation		  8</a:t>
            </a:r>
          </a:p>
          <a:p>
            <a:pPr lvl="1"/>
            <a:r>
              <a:rPr lang="en-US" sz="2000" dirty="0"/>
              <a:t>Wilderness		  6</a:t>
            </a:r>
          </a:p>
          <a:p>
            <a:pPr lvl="1"/>
            <a:r>
              <a:rPr lang="en-US" sz="2000" dirty="0"/>
              <a:t>Other				20</a:t>
            </a:r>
            <a:endParaRPr lang="en-US" dirty="0"/>
          </a:p>
        </p:txBody>
      </p:sp>
      <p:cxnSp>
        <p:nvCxnSpPr>
          <p:cNvPr id="16" name="Straight Connector 15">
            <a:extLst>
              <a:ext uri="{FF2B5EF4-FFF2-40B4-BE49-F238E27FC236}">
                <a16:creationId xmlns:a16="http://schemas.microsoft.com/office/drawing/2014/main" id="{B9B4C9F8-0158-4675-88F9-2DC9CE9DB1B8}"/>
              </a:ext>
            </a:extLst>
          </p:cNvPr>
          <p:cNvCxnSpPr>
            <a:cxnSpLocks/>
          </p:cNvCxnSpPr>
          <p:nvPr/>
        </p:nvCxnSpPr>
        <p:spPr>
          <a:xfrm>
            <a:off x="645952" y="2401197"/>
            <a:ext cx="346884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7F00B85-2B29-412E-806F-CC90C3220283}"/>
              </a:ext>
            </a:extLst>
          </p:cNvPr>
          <p:cNvCxnSpPr>
            <a:cxnSpLocks/>
          </p:cNvCxnSpPr>
          <p:nvPr/>
        </p:nvCxnSpPr>
        <p:spPr>
          <a:xfrm>
            <a:off x="4933076" y="2401197"/>
            <a:ext cx="346884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D6A750FA-BDCF-4961-A193-D21D364D2921}"/>
              </a:ext>
            </a:extLst>
          </p:cNvPr>
          <p:cNvCxnSpPr>
            <a:cxnSpLocks/>
          </p:cNvCxnSpPr>
          <p:nvPr/>
        </p:nvCxnSpPr>
        <p:spPr>
          <a:xfrm flipH="1">
            <a:off x="3114413" y="5490897"/>
            <a:ext cx="64595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EBF1AFB0-0889-4681-8665-B5E81B089823}"/>
              </a:ext>
            </a:extLst>
          </p:cNvPr>
          <p:cNvSpPr txBox="1"/>
          <p:nvPr/>
        </p:nvSpPr>
        <p:spPr>
          <a:xfrm>
            <a:off x="3169527" y="5505186"/>
            <a:ext cx="535724" cy="369332"/>
          </a:xfrm>
          <a:prstGeom prst="rect">
            <a:avLst/>
          </a:prstGeom>
          <a:noFill/>
        </p:spPr>
        <p:txBody>
          <a:bodyPr wrap="none" rtlCol="0">
            <a:spAutoFit/>
          </a:bodyPr>
          <a:lstStyle/>
          <a:p>
            <a:r>
              <a:rPr lang="en-US" b="1" dirty="0"/>
              <a:t>159</a:t>
            </a:r>
          </a:p>
        </p:txBody>
      </p:sp>
      <p:cxnSp>
        <p:nvCxnSpPr>
          <p:cNvPr id="12" name="Straight Connector 11">
            <a:extLst>
              <a:ext uri="{FF2B5EF4-FFF2-40B4-BE49-F238E27FC236}">
                <a16:creationId xmlns:a16="http://schemas.microsoft.com/office/drawing/2014/main" id="{86DF27C0-961A-4AA5-9D8C-97309EA2BC1F}"/>
              </a:ext>
            </a:extLst>
          </p:cNvPr>
          <p:cNvCxnSpPr>
            <a:cxnSpLocks/>
          </p:cNvCxnSpPr>
          <p:nvPr/>
        </p:nvCxnSpPr>
        <p:spPr>
          <a:xfrm flipH="1">
            <a:off x="7339246" y="5505186"/>
            <a:ext cx="64595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3B95E65-F66D-44DC-B914-9AE6D5845AD4}"/>
              </a:ext>
            </a:extLst>
          </p:cNvPr>
          <p:cNvSpPr txBox="1"/>
          <p:nvPr/>
        </p:nvSpPr>
        <p:spPr>
          <a:xfrm>
            <a:off x="7457487" y="5505186"/>
            <a:ext cx="418704" cy="369332"/>
          </a:xfrm>
          <a:prstGeom prst="rect">
            <a:avLst/>
          </a:prstGeom>
          <a:noFill/>
        </p:spPr>
        <p:txBody>
          <a:bodyPr wrap="none" rtlCol="0">
            <a:spAutoFit/>
          </a:bodyPr>
          <a:lstStyle/>
          <a:p>
            <a:r>
              <a:rPr lang="en-US" b="1" dirty="0"/>
              <a:t>59</a:t>
            </a:r>
          </a:p>
        </p:txBody>
      </p:sp>
    </p:spTree>
    <p:extLst>
      <p:ext uri="{BB962C8B-B14F-4D97-AF65-F5344CB8AC3E}">
        <p14:creationId xmlns:p14="http://schemas.microsoft.com/office/powerpoint/2010/main" val="192886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dirty="0"/>
              <a:t>EM Fellow Advanced Degrees</a:t>
            </a:r>
          </a:p>
        </p:txBody>
      </p:sp>
      <p:sp>
        <p:nvSpPr>
          <p:cNvPr id="9" name="TextBox 8">
            <a:extLst>
              <a:ext uri="{FF2B5EF4-FFF2-40B4-BE49-F238E27FC236}">
                <a16:creationId xmlns:a16="http://schemas.microsoft.com/office/drawing/2014/main" id="{C881E974-6ABA-41DD-8F06-C482CF61A25A}"/>
              </a:ext>
            </a:extLst>
          </p:cNvPr>
          <p:cNvSpPr txBox="1"/>
          <p:nvPr/>
        </p:nvSpPr>
        <p:spPr>
          <a:xfrm>
            <a:off x="4458876" y="2199118"/>
            <a:ext cx="4763484" cy="3108543"/>
          </a:xfrm>
          <a:prstGeom prst="rect">
            <a:avLst/>
          </a:prstGeom>
          <a:noFill/>
        </p:spPr>
        <p:txBody>
          <a:bodyPr wrap="none" rtlCol="0">
            <a:spAutoFit/>
          </a:bodyPr>
          <a:lstStyle/>
          <a:p>
            <a:endParaRPr lang="en-US" b="1" dirty="0"/>
          </a:p>
          <a:p>
            <a:r>
              <a:rPr lang="en-US" b="1" dirty="0"/>
              <a:t>16 Fellows in programs that REQUIRE a degree</a:t>
            </a:r>
          </a:p>
          <a:p>
            <a:pPr marL="285750" indent="-285750">
              <a:buFont typeface="Arial" panose="020B0604020202020204" pitchFamily="34" charset="0"/>
              <a:buChar char="•"/>
            </a:pPr>
            <a:r>
              <a:rPr lang="en-US" sz="1600" b="1" dirty="0"/>
              <a:t>7% of all fellows reported</a:t>
            </a:r>
          </a:p>
          <a:p>
            <a:pPr marL="285750" indent="-285750">
              <a:buFont typeface="Arial" panose="020B0604020202020204" pitchFamily="34" charset="0"/>
              <a:buChar char="•"/>
            </a:pPr>
            <a:r>
              <a:rPr lang="en-US" sz="1600" b="1" dirty="0"/>
              <a:t>No reported ACGME programs REQUIRE a degree</a:t>
            </a:r>
          </a:p>
          <a:p>
            <a:endParaRPr lang="en-US" sz="1600" b="1" dirty="0"/>
          </a:p>
          <a:p>
            <a:r>
              <a:rPr lang="en-US" sz="1600" b="1" dirty="0"/>
              <a:t>10 Departments REQUIRE a degree (24%)</a:t>
            </a:r>
          </a:p>
          <a:p>
            <a:pPr marL="285750" indent="-285750">
              <a:buFont typeface="Arial" panose="020B0604020202020204" pitchFamily="34" charset="0"/>
              <a:buChar char="•"/>
            </a:pPr>
            <a:r>
              <a:rPr lang="en-US" sz="1600" b="1" dirty="0"/>
              <a:t>5 pay full cost of degree</a:t>
            </a:r>
          </a:p>
          <a:p>
            <a:pPr marL="285750" indent="-285750">
              <a:buFont typeface="Arial" panose="020B0604020202020204" pitchFamily="34" charset="0"/>
              <a:buChar char="•"/>
            </a:pPr>
            <a:r>
              <a:rPr lang="en-US" sz="1600" b="1" dirty="0"/>
              <a:t>4 pay partial cost of degree</a:t>
            </a:r>
          </a:p>
          <a:p>
            <a:pPr marL="285750" indent="-285750">
              <a:buFont typeface="Arial" panose="020B0604020202020204" pitchFamily="34" charset="0"/>
              <a:buChar char="•"/>
            </a:pPr>
            <a:r>
              <a:rPr lang="en-US" sz="1600" b="1" dirty="0"/>
              <a:t>1 does not pay for degree</a:t>
            </a:r>
          </a:p>
          <a:p>
            <a:pPr marL="285750" indent="-285750">
              <a:buFont typeface="Arial" panose="020B0604020202020204" pitchFamily="34" charset="0"/>
              <a:buChar char="•"/>
            </a:pPr>
            <a:endParaRPr lang="en-US" sz="1600" b="1" dirty="0"/>
          </a:p>
          <a:p>
            <a:r>
              <a:rPr lang="en-US" sz="1600" b="1" dirty="0"/>
              <a:t>1 Department provides a fixed amount of support</a:t>
            </a:r>
          </a:p>
          <a:p>
            <a:r>
              <a:rPr lang="en-US" sz="1600" b="1" dirty="0"/>
              <a:t>($25,000/year) for 2 years for a degree</a:t>
            </a:r>
          </a:p>
        </p:txBody>
      </p:sp>
      <p:pic>
        <p:nvPicPr>
          <p:cNvPr id="8" name="Picture 7">
            <a:extLst>
              <a:ext uri="{FF2B5EF4-FFF2-40B4-BE49-F238E27FC236}">
                <a16:creationId xmlns:a16="http://schemas.microsoft.com/office/drawing/2014/main" id="{ACE706CD-0F94-449A-9607-7C0CCEBD50E6}"/>
              </a:ext>
            </a:extLst>
          </p:cNvPr>
          <p:cNvPicPr>
            <a:picLocks noChangeAspect="1"/>
          </p:cNvPicPr>
          <p:nvPr/>
        </p:nvPicPr>
        <p:blipFill>
          <a:blip r:embed="rId2"/>
          <a:stretch>
            <a:fillRect/>
          </a:stretch>
        </p:blipFill>
        <p:spPr>
          <a:xfrm>
            <a:off x="101198" y="2329471"/>
            <a:ext cx="4216278" cy="3098714"/>
          </a:xfrm>
          <a:prstGeom prst="rect">
            <a:avLst/>
          </a:prstGeom>
        </p:spPr>
      </p:pic>
    </p:spTree>
    <p:extLst>
      <p:ext uri="{BB962C8B-B14F-4D97-AF65-F5344CB8AC3E}">
        <p14:creationId xmlns:p14="http://schemas.microsoft.com/office/powerpoint/2010/main" val="27588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animEffect transition="in" filter="fade">
                                      <p:cBhvr>
                                        <p:cTn id="7" dur="500"/>
                                        <p:tgtEl>
                                          <p:spTgt spid="9">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6" end="6"/>
                                            </p:txEl>
                                          </p:spTgt>
                                        </p:tgtEl>
                                        <p:attrNameLst>
                                          <p:attrName>style.visibility</p:attrName>
                                        </p:attrNameLst>
                                      </p:cBhvr>
                                      <p:to>
                                        <p:strVal val="visible"/>
                                      </p:to>
                                    </p:set>
                                    <p:animEffect transition="in" filter="fade">
                                      <p:cBhvr>
                                        <p:cTn id="10" dur="500"/>
                                        <p:tgtEl>
                                          <p:spTgt spid="9">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7" end="7"/>
                                            </p:txEl>
                                          </p:spTgt>
                                        </p:tgtEl>
                                        <p:attrNameLst>
                                          <p:attrName>style.visibility</p:attrName>
                                        </p:attrNameLst>
                                      </p:cBhvr>
                                      <p:to>
                                        <p:strVal val="visible"/>
                                      </p:to>
                                    </p:set>
                                    <p:animEffect transition="in" filter="fade">
                                      <p:cBhvr>
                                        <p:cTn id="13" dur="500"/>
                                        <p:tgtEl>
                                          <p:spTgt spid="9">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8" end="8"/>
                                            </p:txEl>
                                          </p:spTgt>
                                        </p:tgtEl>
                                        <p:attrNameLst>
                                          <p:attrName>style.visibility</p:attrName>
                                        </p:attrNameLst>
                                      </p:cBhvr>
                                      <p:to>
                                        <p:strVal val="visible"/>
                                      </p:to>
                                    </p:set>
                                    <p:animEffect transition="in" filter="fade">
                                      <p:cBhvr>
                                        <p:cTn id="16" dur="500"/>
                                        <p:tgtEl>
                                          <p:spTgt spid="9">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10" end="10"/>
                                            </p:txEl>
                                          </p:spTgt>
                                        </p:tgtEl>
                                        <p:attrNameLst>
                                          <p:attrName>style.visibility</p:attrName>
                                        </p:attrNameLst>
                                      </p:cBhvr>
                                      <p:to>
                                        <p:strVal val="visible"/>
                                      </p:to>
                                    </p:set>
                                    <p:animEffect transition="in" filter="fade">
                                      <p:cBhvr>
                                        <p:cTn id="19" dur="500"/>
                                        <p:tgtEl>
                                          <p:spTgt spid="9">
                                            <p:txEl>
                                              <p:pRg st="10" end="1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11" end="11"/>
                                            </p:txEl>
                                          </p:spTgt>
                                        </p:tgtEl>
                                        <p:attrNameLst>
                                          <p:attrName>style.visibility</p:attrName>
                                        </p:attrNameLst>
                                      </p:cBhvr>
                                      <p:to>
                                        <p:strVal val="visible"/>
                                      </p:to>
                                    </p:set>
                                    <p:animEffect transition="in" filter="fade">
                                      <p:cBhvr>
                                        <p:cTn id="22" dur="500"/>
                                        <p:tgtEl>
                                          <p:spTgt spid="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7774"/>
            <a:ext cx="8229600" cy="1143000"/>
          </a:xfrm>
        </p:spPr>
        <p:txBody>
          <a:bodyPr>
            <a:normAutofit/>
          </a:bodyPr>
          <a:lstStyle/>
          <a:p>
            <a:r>
              <a:rPr lang="en-US" dirty="0"/>
              <a:t>EM Fellow Advanced Degrees</a:t>
            </a:r>
          </a:p>
        </p:txBody>
      </p:sp>
      <p:graphicFrame>
        <p:nvGraphicFramePr>
          <p:cNvPr id="14" name="Content Placeholder 13">
            <a:extLst>
              <a:ext uri="{FF2B5EF4-FFF2-40B4-BE49-F238E27FC236}">
                <a16:creationId xmlns:a16="http://schemas.microsoft.com/office/drawing/2014/main" id="{670A1053-5A90-4271-B3D4-1FDCA6D0441C}"/>
              </a:ext>
            </a:extLst>
          </p:cNvPr>
          <p:cNvGraphicFramePr>
            <a:graphicFrameLocks noGrp="1"/>
          </p:cNvGraphicFramePr>
          <p:nvPr>
            <p:ph idx="1"/>
            <p:extLst>
              <p:ext uri="{D42A27DB-BD31-4B8C-83A1-F6EECF244321}">
                <p14:modId xmlns:p14="http://schemas.microsoft.com/office/powerpoint/2010/main" val="1697470059"/>
              </p:ext>
            </p:extLst>
          </p:nvPr>
        </p:nvGraphicFramePr>
        <p:xfrm>
          <a:off x="457200" y="2161645"/>
          <a:ext cx="8229600" cy="3950722"/>
        </p:xfrm>
        <a:graphic>
          <a:graphicData uri="http://schemas.openxmlformats.org/drawingml/2006/table">
            <a:tbl>
              <a:tblPr firstRow="1" bandRow="1">
                <a:tableStyleId>{5C22544A-7EE6-4342-B048-85BDC9FD1C3A}</a:tableStyleId>
              </a:tblPr>
              <a:tblGrid>
                <a:gridCol w="2870462">
                  <a:extLst>
                    <a:ext uri="{9D8B030D-6E8A-4147-A177-3AD203B41FA5}">
                      <a16:colId xmlns:a16="http://schemas.microsoft.com/office/drawing/2014/main" val="2771640739"/>
                    </a:ext>
                  </a:extLst>
                </a:gridCol>
                <a:gridCol w="1112363">
                  <a:extLst>
                    <a:ext uri="{9D8B030D-6E8A-4147-A177-3AD203B41FA5}">
                      <a16:colId xmlns:a16="http://schemas.microsoft.com/office/drawing/2014/main" val="3016569556"/>
                    </a:ext>
                  </a:extLst>
                </a:gridCol>
                <a:gridCol w="1084082">
                  <a:extLst>
                    <a:ext uri="{9D8B030D-6E8A-4147-A177-3AD203B41FA5}">
                      <a16:colId xmlns:a16="http://schemas.microsoft.com/office/drawing/2014/main" val="1151551278"/>
                    </a:ext>
                  </a:extLst>
                </a:gridCol>
                <a:gridCol w="1055802">
                  <a:extLst>
                    <a:ext uri="{9D8B030D-6E8A-4147-A177-3AD203B41FA5}">
                      <a16:colId xmlns:a16="http://schemas.microsoft.com/office/drawing/2014/main" val="3507301117"/>
                    </a:ext>
                  </a:extLst>
                </a:gridCol>
                <a:gridCol w="1102936">
                  <a:extLst>
                    <a:ext uri="{9D8B030D-6E8A-4147-A177-3AD203B41FA5}">
                      <a16:colId xmlns:a16="http://schemas.microsoft.com/office/drawing/2014/main" val="1972134064"/>
                    </a:ext>
                  </a:extLst>
                </a:gridCol>
                <a:gridCol w="1003955">
                  <a:extLst>
                    <a:ext uri="{9D8B030D-6E8A-4147-A177-3AD203B41FA5}">
                      <a16:colId xmlns:a16="http://schemas.microsoft.com/office/drawing/2014/main" val="1561929491"/>
                    </a:ext>
                  </a:extLst>
                </a:gridCol>
              </a:tblGrid>
              <a:tr h="372133">
                <a:tc>
                  <a:txBody>
                    <a:bodyPr/>
                    <a:lstStyle/>
                    <a:p>
                      <a:r>
                        <a:rPr lang="en-US" dirty="0"/>
                        <a:t>Fellowship</a:t>
                      </a:r>
                    </a:p>
                  </a:txBody>
                  <a:tcPr/>
                </a:tc>
                <a:tc>
                  <a:txBody>
                    <a:bodyPr/>
                    <a:lstStyle/>
                    <a:p>
                      <a:r>
                        <a:rPr lang="en-US" dirty="0"/>
                        <a:t>Required</a:t>
                      </a:r>
                    </a:p>
                  </a:txBody>
                  <a:tcPr/>
                </a:tc>
                <a:tc>
                  <a:txBody>
                    <a:bodyPr/>
                    <a:lstStyle/>
                    <a:p>
                      <a:r>
                        <a:rPr lang="en-US" dirty="0"/>
                        <a:t>Optional</a:t>
                      </a:r>
                    </a:p>
                  </a:txBody>
                  <a:tcPr/>
                </a:tc>
                <a:tc>
                  <a:txBody>
                    <a:bodyPr/>
                    <a:lstStyle/>
                    <a:p>
                      <a:r>
                        <a:rPr lang="en-US" dirty="0"/>
                        <a:t>Sub-total</a:t>
                      </a:r>
                    </a:p>
                  </a:txBody>
                  <a:tcPr/>
                </a:tc>
                <a:tc>
                  <a:txBody>
                    <a:bodyPr/>
                    <a:lstStyle/>
                    <a:p>
                      <a:r>
                        <a:rPr lang="en-US" dirty="0"/>
                        <a:t>Optional</a:t>
                      </a:r>
                    </a:p>
                  </a:txBody>
                  <a:tcPr/>
                </a:tc>
                <a:tc>
                  <a:txBody>
                    <a:bodyPr/>
                    <a:lstStyle/>
                    <a:p>
                      <a:r>
                        <a:rPr lang="en-US" dirty="0"/>
                        <a:t>Total</a:t>
                      </a:r>
                    </a:p>
                  </a:txBody>
                  <a:tcPr/>
                </a:tc>
                <a:extLst>
                  <a:ext uri="{0D108BD9-81ED-4DB2-BD59-A6C34878D82A}">
                    <a16:rowId xmlns:a16="http://schemas.microsoft.com/office/drawing/2014/main" val="797198440"/>
                  </a:ext>
                </a:extLst>
              </a:tr>
              <a:tr h="397621">
                <a:tc>
                  <a:txBody>
                    <a:bodyPr/>
                    <a:lstStyle/>
                    <a:p>
                      <a:r>
                        <a:rPr lang="en-US" b="1" dirty="0"/>
                        <a:t>Administration</a:t>
                      </a:r>
                    </a:p>
                  </a:txBody>
                  <a:tcPr/>
                </a:tc>
                <a:tc>
                  <a:txBody>
                    <a:bodyPr/>
                    <a:lstStyle/>
                    <a:p>
                      <a:pPr algn="ctr"/>
                      <a:r>
                        <a:rPr lang="en-US" sz="1800" b="1" dirty="0">
                          <a:solidFill>
                            <a:srgbClr val="C00000"/>
                          </a:solidFill>
                        </a:rPr>
                        <a:t>11</a:t>
                      </a:r>
                    </a:p>
                  </a:txBody>
                  <a:tcPr/>
                </a:tc>
                <a:tc>
                  <a:txBody>
                    <a:bodyPr/>
                    <a:lstStyle/>
                    <a:p>
                      <a:pPr algn="ctr"/>
                      <a:r>
                        <a:rPr lang="en-US" sz="1800" b="1" dirty="0"/>
                        <a:t>2</a:t>
                      </a:r>
                    </a:p>
                  </a:txBody>
                  <a:tcPr/>
                </a:tc>
                <a:tc>
                  <a:txBody>
                    <a:bodyPr/>
                    <a:lstStyle/>
                    <a:p>
                      <a:pPr algn="ctr"/>
                      <a:r>
                        <a:rPr lang="en-US" sz="1800" b="1" dirty="0"/>
                        <a:t>13</a:t>
                      </a:r>
                    </a:p>
                  </a:txBody>
                  <a:tcPr/>
                </a:tc>
                <a:tc>
                  <a:txBody>
                    <a:bodyPr/>
                    <a:lstStyle/>
                    <a:p>
                      <a:pPr algn="ctr"/>
                      <a:r>
                        <a:rPr lang="en-US" sz="1800" b="1" dirty="0"/>
                        <a:t>--</a:t>
                      </a:r>
                    </a:p>
                  </a:txBody>
                  <a:tcPr/>
                </a:tc>
                <a:tc>
                  <a:txBody>
                    <a:bodyPr/>
                    <a:lstStyle/>
                    <a:p>
                      <a:pPr algn="ctr"/>
                      <a:r>
                        <a:rPr lang="en-US" sz="1800" b="1" dirty="0"/>
                        <a:t>13</a:t>
                      </a:r>
                    </a:p>
                  </a:txBody>
                  <a:tcPr/>
                </a:tc>
                <a:extLst>
                  <a:ext uri="{0D108BD9-81ED-4DB2-BD59-A6C34878D82A}">
                    <a16:rowId xmlns:a16="http://schemas.microsoft.com/office/drawing/2014/main" val="1590454886"/>
                  </a:ext>
                </a:extLst>
              </a:tr>
              <a:tr h="397621">
                <a:tc>
                  <a:txBody>
                    <a:bodyPr/>
                    <a:lstStyle/>
                    <a:p>
                      <a:r>
                        <a:rPr lang="en-US" b="1" dirty="0"/>
                        <a:t>Education</a:t>
                      </a:r>
                    </a:p>
                  </a:txBody>
                  <a:tcPr/>
                </a:tc>
                <a:tc>
                  <a:txBody>
                    <a:bodyPr/>
                    <a:lstStyle/>
                    <a:p>
                      <a:pPr algn="ctr"/>
                      <a:r>
                        <a:rPr lang="en-US" sz="1800" b="1" dirty="0">
                          <a:solidFill>
                            <a:srgbClr val="C00000"/>
                          </a:solidFill>
                        </a:rPr>
                        <a:t>2</a:t>
                      </a:r>
                    </a:p>
                  </a:txBody>
                  <a:tcPr/>
                </a:tc>
                <a:tc>
                  <a:txBody>
                    <a:bodyPr/>
                    <a:lstStyle/>
                    <a:p>
                      <a:pPr algn="ctr"/>
                      <a:r>
                        <a:rPr lang="en-US" sz="1800" b="1" dirty="0"/>
                        <a:t>12</a:t>
                      </a:r>
                    </a:p>
                  </a:txBody>
                  <a:tcPr/>
                </a:tc>
                <a:tc>
                  <a:txBody>
                    <a:bodyPr/>
                    <a:lstStyle/>
                    <a:p>
                      <a:pPr algn="ctr"/>
                      <a:r>
                        <a:rPr lang="en-US" sz="1800" b="1" dirty="0"/>
                        <a:t>14</a:t>
                      </a:r>
                    </a:p>
                  </a:txBody>
                  <a:tcPr/>
                </a:tc>
                <a:tc>
                  <a:txBody>
                    <a:bodyPr/>
                    <a:lstStyle/>
                    <a:p>
                      <a:pPr algn="ctr"/>
                      <a:r>
                        <a:rPr lang="en-US" sz="1800" b="1" dirty="0"/>
                        <a:t>--</a:t>
                      </a:r>
                    </a:p>
                  </a:txBody>
                  <a:tcPr/>
                </a:tc>
                <a:tc>
                  <a:txBody>
                    <a:bodyPr/>
                    <a:lstStyle/>
                    <a:p>
                      <a:pPr algn="ctr"/>
                      <a:r>
                        <a:rPr lang="en-US" sz="1800" b="1" dirty="0"/>
                        <a:t>14</a:t>
                      </a:r>
                    </a:p>
                  </a:txBody>
                  <a:tcPr/>
                </a:tc>
                <a:extLst>
                  <a:ext uri="{0D108BD9-81ED-4DB2-BD59-A6C34878D82A}">
                    <a16:rowId xmlns:a16="http://schemas.microsoft.com/office/drawing/2014/main" val="346759494"/>
                  </a:ext>
                </a:extLst>
              </a:tr>
              <a:tr h="397621">
                <a:tc>
                  <a:txBody>
                    <a:bodyPr/>
                    <a:lstStyle/>
                    <a:p>
                      <a:r>
                        <a:rPr lang="en-US" b="1" dirty="0"/>
                        <a:t>Emergency Medical Services</a:t>
                      </a:r>
                    </a:p>
                  </a:txBody>
                  <a:tcPr/>
                </a:tc>
                <a:tc>
                  <a:txBody>
                    <a:bodyPr/>
                    <a:lstStyle/>
                    <a:p>
                      <a:pPr algn="ctr"/>
                      <a:r>
                        <a:rPr lang="en-US" sz="1800" b="1" dirty="0">
                          <a:solidFill>
                            <a:srgbClr val="C00000"/>
                          </a:solidFill>
                        </a:rPr>
                        <a:t>--</a:t>
                      </a:r>
                    </a:p>
                  </a:txBody>
                  <a:tcPr/>
                </a:tc>
                <a:tc>
                  <a:txBody>
                    <a:bodyPr/>
                    <a:lstStyle/>
                    <a:p>
                      <a:pPr algn="ctr"/>
                      <a:r>
                        <a:rPr lang="en-US" sz="1800" b="1" dirty="0"/>
                        <a:t>--</a:t>
                      </a:r>
                    </a:p>
                  </a:txBody>
                  <a:tcPr/>
                </a:tc>
                <a:tc>
                  <a:txBody>
                    <a:bodyPr/>
                    <a:lstStyle/>
                    <a:p>
                      <a:pPr algn="ctr"/>
                      <a:r>
                        <a:rPr lang="en-US" sz="1800" b="1" dirty="0"/>
                        <a:t>--</a:t>
                      </a:r>
                    </a:p>
                  </a:txBody>
                  <a:tcPr/>
                </a:tc>
                <a:tc>
                  <a:txBody>
                    <a:bodyPr/>
                    <a:lstStyle/>
                    <a:p>
                      <a:pPr algn="ctr"/>
                      <a:r>
                        <a:rPr lang="en-US" sz="1800" b="1" dirty="0"/>
                        <a:t>2</a:t>
                      </a:r>
                    </a:p>
                  </a:txBody>
                  <a:tcPr/>
                </a:tc>
                <a:tc>
                  <a:txBody>
                    <a:bodyPr/>
                    <a:lstStyle/>
                    <a:p>
                      <a:pPr algn="ctr"/>
                      <a:r>
                        <a:rPr lang="en-US" sz="1800" b="1" dirty="0"/>
                        <a:t>2</a:t>
                      </a:r>
                    </a:p>
                  </a:txBody>
                  <a:tcPr/>
                </a:tc>
                <a:extLst>
                  <a:ext uri="{0D108BD9-81ED-4DB2-BD59-A6C34878D82A}">
                    <a16:rowId xmlns:a16="http://schemas.microsoft.com/office/drawing/2014/main" val="2737904462"/>
                  </a:ext>
                </a:extLst>
              </a:tr>
              <a:tr h="397621">
                <a:tc>
                  <a:txBody>
                    <a:bodyPr/>
                    <a:lstStyle/>
                    <a:p>
                      <a:r>
                        <a:rPr lang="en-US" b="1" dirty="0"/>
                        <a:t>Global/International EM</a:t>
                      </a:r>
                    </a:p>
                  </a:txBody>
                  <a:tcPr/>
                </a:tc>
                <a:tc>
                  <a:txBody>
                    <a:bodyPr/>
                    <a:lstStyle/>
                    <a:p>
                      <a:pPr algn="ctr"/>
                      <a:r>
                        <a:rPr lang="en-US" sz="1800" b="1" dirty="0">
                          <a:solidFill>
                            <a:srgbClr val="C00000"/>
                          </a:solidFill>
                        </a:rPr>
                        <a:t>2</a:t>
                      </a:r>
                    </a:p>
                  </a:txBody>
                  <a:tcPr/>
                </a:tc>
                <a:tc>
                  <a:txBody>
                    <a:bodyPr/>
                    <a:lstStyle/>
                    <a:p>
                      <a:pPr algn="ctr"/>
                      <a:r>
                        <a:rPr lang="en-US" sz="1800" b="1" dirty="0"/>
                        <a:t>6</a:t>
                      </a:r>
                    </a:p>
                  </a:txBody>
                  <a:tcPr/>
                </a:tc>
                <a:tc>
                  <a:txBody>
                    <a:bodyPr/>
                    <a:lstStyle/>
                    <a:p>
                      <a:pPr algn="ctr"/>
                      <a:r>
                        <a:rPr lang="en-US" sz="1800" b="1" dirty="0"/>
                        <a:t>8</a:t>
                      </a:r>
                    </a:p>
                  </a:txBody>
                  <a:tcPr/>
                </a:tc>
                <a:tc>
                  <a:txBody>
                    <a:bodyPr/>
                    <a:lstStyle/>
                    <a:p>
                      <a:pPr algn="ctr"/>
                      <a:r>
                        <a:rPr lang="en-US" sz="1800" b="1" dirty="0"/>
                        <a:t>6</a:t>
                      </a:r>
                    </a:p>
                  </a:txBody>
                  <a:tcPr/>
                </a:tc>
                <a:tc>
                  <a:txBody>
                    <a:bodyPr/>
                    <a:lstStyle/>
                    <a:p>
                      <a:pPr algn="ctr"/>
                      <a:r>
                        <a:rPr lang="en-US" sz="1800" b="1" dirty="0"/>
                        <a:t>14</a:t>
                      </a:r>
                    </a:p>
                  </a:txBody>
                  <a:tcPr/>
                </a:tc>
                <a:extLst>
                  <a:ext uri="{0D108BD9-81ED-4DB2-BD59-A6C34878D82A}">
                    <a16:rowId xmlns:a16="http://schemas.microsoft.com/office/drawing/2014/main" val="3424602152"/>
                  </a:ext>
                </a:extLst>
              </a:tr>
              <a:tr h="397621">
                <a:tc>
                  <a:txBody>
                    <a:bodyPr/>
                    <a:lstStyle/>
                    <a:p>
                      <a:r>
                        <a:rPr lang="en-US" b="1" dirty="0"/>
                        <a:t>Research/Clinical Research</a:t>
                      </a:r>
                    </a:p>
                  </a:txBody>
                  <a:tcPr/>
                </a:tc>
                <a:tc>
                  <a:txBody>
                    <a:bodyPr/>
                    <a:lstStyle/>
                    <a:p>
                      <a:pPr algn="ctr"/>
                      <a:r>
                        <a:rPr lang="en-US" sz="1800" b="1" dirty="0">
                          <a:solidFill>
                            <a:srgbClr val="C00000"/>
                          </a:solidFill>
                        </a:rPr>
                        <a:t>--</a:t>
                      </a:r>
                    </a:p>
                  </a:txBody>
                  <a:tcPr/>
                </a:tc>
                <a:tc>
                  <a:txBody>
                    <a:bodyPr/>
                    <a:lstStyle/>
                    <a:p>
                      <a:pPr algn="ctr"/>
                      <a:r>
                        <a:rPr lang="en-US" sz="1800" b="1" dirty="0"/>
                        <a:t>7</a:t>
                      </a:r>
                    </a:p>
                  </a:txBody>
                  <a:tcPr/>
                </a:tc>
                <a:tc>
                  <a:txBody>
                    <a:bodyPr/>
                    <a:lstStyle/>
                    <a:p>
                      <a:pPr algn="ctr"/>
                      <a:r>
                        <a:rPr lang="en-US" sz="1800" b="1" dirty="0"/>
                        <a:t>7</a:t>
                      </a:r>
                    </a:p>
                  </a:txBody>
                  <a:tcPr/>
                </a:tc>
                <a:tc>
                  <a:txBody>
                    <a:bodyPr/>
                    <a:lstStyle/>
                    <a:p>
                      <a:pPr algn="ctr"/>
                      <a:r>
                        <a:rPr lang="en-US" sz="1800" b="1" dirty="0"/>
                        <a:t>1</a:t>
                      </a:r>
                    </a:p>
                  </a:txBody>
                  <a:tcPr/>
                </a:tc>
                <a:tc>
                  <a:txBody>
                    <a:bodyPr/>
                    <a:lstStyle/>
                    <a:p>
                      <a:pPr algn="ctr"/>
                      <a:r>
                        <a:rPr lang="en-US" sz="1800" b="1" dirty="0"/>
                        <a:t>8</a:t>
                      </a:r>
                    </a:p>
                  </a:txBody>
                  <a:tcPr/>
                </a:tc>
                <a:extLst>
                  <a:ext uri="{0D108BD9-81ED-4DB2-BD59-A6C34878D82A}">
                    <a16:rowId xmlns:a16="http://schemas.microsoft.com/office/drawing/2014/main" val="2942270201"/>
                  </a:ext>
                </a:extLst>
              </a:tr>
              <a:tr h="397621">
                <a:tc>
                  <a:txBody>
                    <a:bodyPr/>
                    <a:lstStyle/>
                    <a:p>
                      <a:r>
                        <a:rPr lang="en-US" b="1" dirty="0"/>
                        <a:t>Simulation</a:t>
                      </a:r>
                    </a:p>
                  </a:txBody>
                  <a:tcPr/>
                </a:tc>
                <a:tc>
                  <a:txBody>
                    <a:bodyPr/>
                    <a:lstStyle/>
                    <a:p>
                      <a:pPr algn="ctr"/>
                      <a:r>
                        <a:rPr lang="en-US" sz="1800" b="1" dirty="0">
                          <a:solidFill>
                            <a:srgbClr val="C00000"/>
                          </a:solidFill>
                        </a:rPr>
                        <a:t>--</a:t>
                      </a:r>
                    </a:p>
                  </a:txBody>
                  <a:tcPr/>
                </a:tc>
                <a:tc>
                  <a:txBody>
                    <a:bodyPr/>
                    <a:lstStyle/>
                    <a:p>
                      <a:pPr algn="ctr"/>
                      <a:r>
                        <a:rPr lang="en-US" sz="1800" b="1" dirty="0"/>
                        <a:t>--</a:t>
                      </a:r>
                    </a:p>
                  </a:txBody>
                  <a:tcPr/>
                </a:tc>
                <a:tc>
                  <a:txBody>
                    <a:bodyPr/>
                    <a:lstStyle/>
                    <a:p>
                      <a:pPr algn="ctr"/>
                      <a:r>
                        <a:rPr lang="en-US" sz="1800" b="1" dirty="0"/>
                        <a:t>--</a:t>
                      </a:r>
                    </a:p>
                  </a:txBody>
                  <a:tcPr/>
                </a:tc>
                <a:tc>
                  <a:txBody>
                    <a:bodyPr/>
                    <a:lstStyle/>
                    <a:p>
                      <a:pPr algn="ctr"/>
                      <a:r>
                        <a:rPr lang="en-US" sz="1800" b="1" dirty="0"/>
                        <a:t>1</a:t>
                      </a:r>
                    </a:p>
                  </a:txBody>
                  <a:tcPr/>
                </a:tc>
                <a:tc>
                  <a:txBody>
                    <a:bodyPr/>
                    <a:lstStyle/>
                    <a:p>
                      <a:pPr algn="ctr"/>
                      <a:r>
                        <a:rPr lang="en-US" sz="1800" b="1" dirty="0"/>
                        <a:t>1</a:t>
                      </a:r>
                    </a:p>
                  </a:txBody>
                  <a:tcPr/>
                </a:tc>
                <a:extLst>
                  <a:ext uri="{0D108BD9-81ED-4DB2-BD59-A6C34878D82A}">
                    <a16:rowId xmlns:a16="http://schemas.microsoft.com/office/drawing/2014/main" val="2990552142"/>
                  </a:ext>
                </a:extLst>
              </a:tr>
              <a:tr h="397621">
                <a:tc>
                  <a:txBody>
                    <a:bodyPr/>
                    <a:lstStyle/>
                    <a:p>
                      <a:r>
                        <a:rPr lang="en-US" b="1" dirty="0"/>
                        <a:t>Ultrasound</a:t>
                      </a:r>
                    </a:p>
                  </a:txBody>
                  <a:tcPr/>
                </a:tc>
                <a:tc>
                  <a:txBody>
                    <a:bodyPr/>
                    <a:lstStyle/>
                    <a:p>
                      <a:pPr algn="ctr"/>
                      <a:r>
                        <a:rPr lang="en-US" sz="1800" b="1" dirty="0">
                          <a:solidFill>
                            <a:srgbClr val="C00000"/>
                          </a:solidFill>
                        </a:rPr>
                        <a:t>--</a:t>
                      </a:r>
                    </a:p>
                  </a:txBody>
                  <a:tcPr/>
                </a:tc>
                <a:tc>
                  <a:txBody>
                    <a:bodyPr/>
                    <a:lstStyle/>
                    <a:p>
                      <a:pPr algn="ctr"/>
                      <a:r>
                        <a:rPr lang="en-US" sz="1800" b="1" dirty="0"/>
                        <a:t>5</a:t>
                      </a:r>
                    </a:p>
                  </a:txBody>
                  <a:tcPr/>
                </a:tc>
                <a:tc>
                  <a:txBody>
                    <a:bodyPr/>
                    <a:lstStyle/>
                    <a:p>
                      <a:pPr algn="ctr"/>
                      <a:r>
                        <a:rPr lang="en-US" sz="1800" b="1" dirty="0"/>
                        <a:t>5</a:t>
                      </a:r>
                    </a:p>
                  </a:txBody>
                  <a:tcPr/>
                </a:tc>
                <a:tc>
                  <a:txBody>
                    <a:bodyPr/>
                    <a:lstStyle/>
                    <a:p>
                      <a:pPr algn="ctr"/>
                      <a:r>
                        <a:rPr lang="en-US" sz="1800" b="1" dirty="0"/>
                        <a:t>--</a:t>
                      </a:r>
                    </a:p>
                  </a:txBody>
                  <a:tcPr/>
                </a:tc>
                <a:tc>
                  <a:txBody>
                    <a:bodyPr/>
                    <a:lstStyle/>
                    <a:p>
                      <a:pPr algn="ctr"/>
                      <a:r>
                        <a:rPr lang="en-US" sz="1800" b="1" dirty="0"/>
                        <a:t>5</a:t>
                      </a:r>
                    </a:p>
                  </a:txBody>
                  <a:tcPr/>
                </a:tc>
                <a:extLst>
                  <a:ext uri="{0D108BD9-81ED-4DB2-BD59-A6C34878D82A}">
                    <a16:rowId xmlns:a16="http://schemas.microsoft.com/office/drawing/2014/main" val="1839405401"/>
                  </a:ext>
                </a:extLst>
              </a:tr>
              <a:tr h="397621">
                <a:tc>
                  <a:txBody>
                    <a:bodyPr/>
                    <a:lstStyle/>
                    <a:p>
                      <a:r>
                        <a:rPr lang="en-US" b="1" dirty="0"/>
                        <a:t>Other</a:t>
                      </a:r>
                    </a:p>
                  </a:txBody>
                  <a:tcPr/>
                </a:tc>
                <a:tc>
                  <a:txBody>
                    <a:bodyPr/>
                    <a:lstStyle/>
                    <a:p>
                      <a:pPr algn="ctr"/>
                      <a:r>
                        <a:rPr lang="en-US" sz="1800" b="1" dirty="0">
                          <a:solidFill>
                            <a:srgbClr val="C00000"/>
                          </a:solidFill>
                        </a:rPr>
                        <a:t>1</a:t>
                      </a:r>
                    </a:p>
                  </a:txBody>
                  <a:tcPr/>
                </a:tc>
                <a:tc>
                  <a:txBody>
                    <a:bodyPr/>
                    <a:lstStyle/>
                    <a:p>
                      <a:pPr algn="ctr"/>
                      <a:r>
                        <a:rPr lang="en-US" sz="1800" b="1" dirty="0"/>
                        <a:t>4</a:t>
                      </a:r>
                    </a:p>
                  </a:txBody>
                  <a:tcPr/>
                </a:tc>
                <a:tc>
                  <a:txBody>
                    <a:bodyPr/>
                    <a:lstStyle/>
                    <a:p>
                      <a:pPr algn="ctr"/>
                      <a:r>
                        <a:rPr lang="en-US" sz="1800" b="1" dirty="0"/>
                        <a:t>5</a:t>
                      </a:r>
                    </a:p>
                  </a:txBody>
                  <a:tcPr/>
                </a:tc>
                <a:tc>
                  <a:txBody>
                    <a:bodyPr/>
                    <a:lstStyle/>
                    <a:p>
                      <a:pPr algn="ctr"/>
                      <a:r>
                        <a:rPr lang="en-US" sz="1800" b="1" dirty="0"/>
                        <a:t>1</a:t>
                      </a:r>
                    </a:p>
                  </a:txBody>
                  <a:tcPr/>
                </a:tc>
                <a:tc>
                  <a:txBody>
                    <a:bodyPr/>
                    <a:lstStyle/>
                    <a:p>
                      <a:pPr algn="ctr"/>
                      <a:r>
                        <a:rPr lang="en-US" sz="1800" b="1" dirty="0"/>
                        <a:t>6</a:t>
                      </a:r>
                    </a:p>
                  </a:txBody>
                  <a:tcPr/>
                </a:tc>
                <a:extLst>
                  <a:ext uri="{0D108BD9-81ED-4DB2-BD59-A6C34878D82A}">
                    <a16:rowId xmlns:a16="http://schemas.microsoft.com/office/drawing/2014/main" val="1662647419"/>
                  </a:ext>
                </a:extLst>
              </a:tr>
              <a:tr h="397621">
                <a:tc>
                  <a:txBody>
                    <a:bodyPr/>
                    <a:lstStyle/>
                    <a:p>
                      <a:r>
                        <a:rPr lang="en-US" b="1" dirty="0"/>
                        <a:t>Total</a:t>
                      </a:r>
                    </a:p>
                  </a:txBody>
                  <a:tcPr/>
                </a:tc>
                <a:tc>
                  <a:txBody>
                    <a:bodyPr/>
                    <a:lstStyle/>
                    <a:p>
                      <a:pPr algn="ctr"/>
                      <a:r>
                        <a:rPr lang="en-US" sz="1800" b="1" dirty="0">
                          <a:solidFill>
                            <a:srgbClr val="C00000"/>
                          </a:solidFill>
                        </a:rPr>
                        <a:t>16</a:t>
                      </a:r>
                    </a:p>
                  </a:txBody>
                  <a:tcPr/>
                </a:tc>
                <a:tc>
                  <a:txBody>
                    <a:bodyPr/>
                    <a:lstStyle/>
                    <a:p>
                      <a:pPr algn="ctr"/>
                      <a:r>
                        <a:rPr lang="en-US" sz="1800" b="1" dirty="0">
                          <a:solidFill>
                            <a:srgbClr val="C00000"/>
                          </a:solidFill>
                        </a:rPr>
                        <a:t>36</a:t>
                      </a:r>
                    </a:p>
                  </a:txBody>
                  <a:tcPr/>
                </a:tc>
                <a:tc>
                  <a:txBody>
                    <a:bodyPr/>
                    <a:lstStyle/>
                    <a:p>
                      <a:pPr algn="ctr"/>
                      <a:r>
                        <a:rPr lang="en-US" sz="1800" b="1" dirty="0">
                          <a:solidFill>
                            <a:srgbClr val="C00000"/>
                          </a:solidFill>
                        </a:rPr>
                        <a:t>52</a:t>
                      </a:r>
                    </a:p>
                  </a:txBody>
                  <a:tcPr/>
                </a:tc>
                <a:tc>
                  <a:txBody>
                    <a:bodyPr/>
                    <a:lstStyle/>
                    <a:p>
                      <a:pPr algn="ctr"/>
                      <a:r>
                        <a:rPr lang="en-US" sz="1800" b="1" dirty="0">
                          <a:solidFill>
                            <a:srgbClr val="C00000"/>
                          </a:solidFill>
                        </a:rPr>
                        <a:t>11</a:t>
                      </a:r>
                    </a:p>
                  </a:txBody>
                  <a:tcPr/>
                </a:tc>
                <a:tc>
                  <a:txBody>
                    <a:bodyPr/>
                    <a:lstStyle/>
                    <a:p>
                      <a:pPr algn="ctr"/>
                      <a:r>
                        <a:rPr lang="en-US" sz="1800" b="1" dirty="0">
                          <a:solidFill>
                            <a:srgbClr val="C00000"/>
                          </a:solidFill>
                        </a:rPr>
                        <a:t>63</a:t>
                      </a:r>
                    </a:p>
                  </a:txBody>
                  <a:tcPr/>
                </a:tc>
                <a:extLst>
                  <a:ext uri="{0D108BD9-81ED-4DB2-BD59-A6C34878D82A}">
                    <a16:rowId xmlns:a16="http://schemas.microsoft.com/office/drawing/2014/main" val="182847763"/>
                  </a:ext>
                </a:extLst>
              </a:tr>
            </a:tbl>
          </a:graphicData>
        </a:graphic>
      </p:graphicFrame>
      <p:sp>
        <p:nvSpPr>
          <p:cNvPr id="16" name="TextBox 15">
            <a:extLst>
              <a:ext uri="{FF2B5EF4-FFF2-40B4-BE49-F238E27FC236}">
                <a16:creationId xmlns:a16="http://schemas.microsoft.com/office/drawing/2014/main" id="{DEC5014A-E2A5-4F8C-9DA0-B05A29878153}"/>
              </a:ext>
            </a:extLst>
          </p:cNvPr>
          <p:cNvSpPr txBox="1"/>
          <p:nvPr/>
        </p:nvSpPr>
        <p:spPr>
          <a:xfrm>
            <a:off x="4217008" y="1763269"/>
            <a:ext cx="1679461" cy="414753"/>
          </a:xfrm>
          <a:prstGeom prst="rect">
            <a:avLst/>
          </a:prstGeom>
          <a:noFill/>
        </p:spPr>
        <p:txBody>
          <a:bodyPr wrap="square" rtlCol="0">
            <a:spAutoFit/>
          </a:bodyPr>
          <a:lstStyle/>
          <a:p>
            <a:r>
              <a:rPr lang="en-US" sz="2000" b="1" i="1" dirty="0"/>
              <a:t>Non-ACGME</a:t>
            </a:r>
          </a:p>
        </p:txBody>
      </p:sp>
      <p:sp>
        <p:nvSpPr>
          <p:cNvPr id="17" name="TextBox 16">
            <a:extLst>
              <a:ext uri="{FF2B5EF4-FFF2-40B4-BE49-F238E27FC236}">
                <a16:creationId xmlns:a16="http://schemas.microsoft.com/office/drawing/2014/main" id="{2A0A7369-1D34-4A65-9DC3-F71E0FF8D141}"/>
              </a:ext>
            </a:extLst>
          </p:cNvPr>
          <p:cNvSpPr txBox="1"/>
          <p:nvPr/>
        </p:nvSpPr>
        <p:spPr>
          <a:xfrm>
            <a:off x="6647038" y="1785756"/>
            <a:ext cx="1091100" cy="414753"/>
          </a:xfrm>
          <a:prstGeom prst="rect">
            <a:avLst/>
          </a:prstGeom>
          <a:noFill/>
        </p:spPr>
        <p:txBody>
          <a:bodyPr wrap="square" rtlCol="0">
            <a:spAutoFit/>
          </a:bodyPr>
          <a:lstStyle/>
          <a:p>
            <a:r>
              <a:rPr lang="en-US" sz="2000" b="1" i="1" dirty="0"/>
              <a:t>ACGME</a:t>
            </a:r>
          </a:p>
        </p:txBody>
      </p:sp>
      <p:sp>
        <p:nvSpPr>
          <p:cNvPr id="21" name="Rectangle 20">
            <a:extLst>
              <a:ext uri="{FF2B5EF4-FFF2-40B4-BE49-F238E27FC236}">
                <a16:creationId xmlns:a16="http://schemas.microsoft.com/office/drawing/2014/main" id="{E8B03F80-8F48-4B98-A603-A4E48E730CC9}"/>
              </a:ext>
            </a:extLst>
          </p:cNvPr>
          <p:cNvSpPr/>
          <p:nvPr/>
        </p:nvSpPr>
        <p:spPr>
          <a:xfrm>
            <a:off x="3332375" y="1779648"/>
            <a:ext cx="3243777" cy="381997"/>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FE87D64-D681-440A-895F-F408D38E7030}"/>
              </a:ext>
            </a:extLst>
          </p:cNvPr>
          <p:cNvSpPr/>
          <p:nvPr/>
        </p:nvSpPr>
        <p:spPr>
          <a:xfrm>
            <a:off x="6565770" y="1779649"/>
            <a:ext cx="1172368" cy="381996"/>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243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6E7EBA-A2C2-457F-9C10-BAB7C6338410}"/>
              </a:ext>
            </a:extLst>
          </p:cNvPr>
          <p:cNvSpPr>
            <a:spLocks noGrp="1"/>
          </p:cNvSpPr>
          <p:nvPr>
            <p:ph type="title"/>
          </p:nvPr>
        </p:nvSpPr>
        <p:spPr/>
        <p:txBody>
          <a:bodyPr/>
          <a:lstStyle/>
          <a:p>
            <a:r>
              <a:rPr lang="en-US" dirty="0"/>
              <a:t>Clinical Hours: Rank &amp; Site</a:t>
            </a:r>
          </a:p>
        </p:txBody>
      </p:sp>
      <p:graphicFrame>
        <p:nvGraphicFramePr>
          <p:cNvPr id="7" name="Content Placeholder 6">
            <a:extLst>
              <a:ext uri="{FF2B5EF4-FFF2-40B4-BE49-F238E27FC236}">
                <a16:creationId xmlns:a16="http://schemas.microsoft.com/office/drawing/2014/main" id="{E4BF6A19-9EE9-4A9A-9D89-7A534CF86BFE}"/>
              </a:ext>
            </a:extLst>
          </p:cNvPr>
          <p:cNvGraphicFramePr>
            <a:graphicFrameLocks/>
          </p:cNvGraphicFramePr>
          <p:nvPr>
            <p:extLst>
              <p:ext uri="{D42A27DB-BD31-4B8C-83A1-F6EECF244321}">
                <p14:modId xmlns:p14="http://schemas.microsoft.com/office/powerpoint/2010/main" val="4180689882"/>
              </p:ext>
            </p:extLst>
          </p:nvPr>
        </p:nvGraphicFramePr>
        <p:xfrm>
          <a:off x="-1" y="1225358"/>
          <a:ext cx="5081047" cy="29295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6">
            <a:extLst>
              <a:ext uri="{FF2B5EF4-FFF2-40B4-BE49-F238E27FC236}">
                <a16:creationId xmlns:a16="http://schemas.microsoft.com/office/drawing/2014/main" id="{8EE04F83-91D1-4B43-825E-0C59E141C667}"/>
              </a:ext>
            </a:extLst>
          </p:cNvPr>
          <p:cNvGraphicFramePr>
            <a:graphicFrameLocks noGrp="1"/>
          </p:cNvGraphicFramePr>
          <p:nvPr>
            <p:ph idx="1"/>
            <p:extLst>
              <p:ext uri="{D42A27DB-BD31-4B8C-83A1-F6EECF244321}">
                <p14:modId xmlns:p14="http://schemas.microsoft.com/office/powerpoint/2010/main" val="4052832652"/>
              </p:ext>
            </p:extLst>
          </p:nvPr>
        </p:nvGraphicFramePr>
        <p:xfrm>
          <a:off x="3765926" y="4154860"/>
          <a:ext cx="5378074" cy="270313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473F8F72-E93D-4560-B344-B2A0345174A0}"/>
              </a:ext>
            </a:extLst>
          </p:cNvPr>
          <p:cNvSpPr txBox="1"/>
          <p:nvPr/>
        </p:nvSpPr>
        <p:spPr>
          <a:xfrm>
            <a:off x="58757" y="4581426"/>
            <a:ext cx="3707169" cy="1569660"/>
          </a:xfrm>
          <a:prstGeom prst="rect">
            <a:avLst/>
          </a:prstGeom>
          <a:noFill/>
        </p:spPr>
        <p:txBody>
          <a:bodyPr wrap="none" rtlCol="0">
            <a:spAutoFit/>
          </a:bodyPr>
          <a:lstStyle/>
          <a:p>
            <a:r>
              <a:rPr lang="en-US" sz="2000" b="1" dirty="0"/>
              <a:t>Do shifts recognize sign in &amp; out?</a:t>
            </a:r>
          </a:p>
          <a:p>
            <a:pPr marL="285750" indent="-285750">
              <a:buFont typeface="Arial" panose="020B0604020202020204" pitchFamily="34" charset="0"/>
              <a:buChar char="•"/>
            </a:pPr>
            <a:r>
              <a:rPr lang="en-US" b="1" dirty="0"/>
              <a:t>42% = Yes</a:t>
            </a:r>
          </a:p>
          <a:p>
            <a:pPr marL="285750" indent="-285750">
              <a:buFont typeface="Arial" panose="020B0604020202020204" pitchFamily="34" charset="0"/>
              <a:buChar char="•"/>
            </a:pPr>
            <a:endParaRPr lang="en-US" b="1" dirty="0"/>
          </a:p>
          <a:p>
            <a:r>
              <a:rPr lang="en-US" sz="2000" b="1" dirty="0"/>
              <a:t>Assumed work week hours?</a:t>
            </a:r>
          </a:p>
          <a:p>
            <a:pPr marL="342900" indent="-342900">
              <a:buFont typeface="Arial" panose="020B0604020202020204" pitchFamily="34" charset="0"/>
              <a:buChar char="•"/>
            </a:pPr>
            <a:r>
              <a:rPr lang="en-US" b="1" dirty="0"/>
              <a:t>40 hours</a:t>
            </a:r>
          </a:p>
        </p:txBody>
      </p:sp>
      <p:sp>
        <p:nvSpPr>
          <p:cNvPr id="10" name="TextBox 9">
            <a:extLst>
              <a:ext uri="{FF2B5EF4-FFF2-40B4-BE49-F238E27FC236}">
                <a16:creationId xmlns:a16="http://schemas.microsoft.com/office/drawing/2014/main" id="{0928F7E7-109E-476B-8AC1-D0115AF44082}"/>
              </a:ext>
            </a:extLst>
          </p:cNvPr>
          <p:cNvSpPr txBox="1"/>
          <p:nvPr/>
        </p:nvSpPr>
        <p:spPr>
          <a:xfrm>
            <a:off x="5231876" y="1716120"/>
            <a:ext cx="3912124" cy="1815882"/>
          </a:xfrm>
          <a:prstGeom prst="rect">
            <a:avLst/>
          </a:prstGeom>
          <a:noFill/>
        </p:spPr>
        <p:txBody>
          <a:bodyPr wrap="square" rtlCol="0">
            <a:spAutoFit/>
          </a:bodyPr>
          <a:lstStyle/>
          <a:p>
            <a:r>
              <a:rPr lang="en-US" sz="2000" b="1" dirty="0"/>
              <a:t>Do you require a minimum number</a:t>
            </a:r>
          </a:p>
          <a:p>
            <a:r>
              <a:rPr lang="en-US" sz="2000" b="1" dirty="0"/>
              <a:t>of clinical hours?</a:t>
            </a:r>
          </a:p>
          <a:p>
            <a:endParaRPr lang="en-US" dirty="0"/>
          </a:p>
          <a:p>
            <a:pPr marL="285750" indent="-285750">
              <a:buFont typeface="Arial" panose="020B0604020202020204" pitchFamily="34" charset="0"/>
              <a:buChar char="•"/>
            </a:pPr>
            <a:r>
              <a:rPr lang="en-US" b="1" dirty="0"/>
              <a:t>70% = Yes</a:t>
            </a:r>
          </a:p>
          <a:p>
            <a:pPr marL="285750" indent="-285750">
              <a:buFont typeface="Arial" panose="020B0604020202020204" pitchFamily="34" charset="0"/>
              <a:buChar char="•"/>
            </a:pPr>
            <a:r>
              <a:rPr lang="en-US" b="1" dirty="0"/>
              <a:t>Median = 384</a:t>
            </a:r>
          </a:p>
          <a:p>
            <a:pPr marL="285750" indent="-285750">
              <a:buFont typeface="Arial" panose="020B0604020202020204" pitchFamily="34" charset="0"/>
              <a:buChar char="•"/>
            </a:pPr>
            <a:r>
              <a:rPr lang="en-US" b="1" dirty="0"/>
              <a:t>25</a:t>
            </a:r>
            <a:r>
              <a:rPr lang="en-US" b="1" baseline="30000" dirty="0"/>
              <a:t>th</a:t>
            </a:r>
            <a:r>
              <a:rPr lang="en-US" b="1" dirty="0"/>
              <a:t> to 75</a:t>
            </a:r>
            <a:r>
              <a:rPr lang="en-US" b="1" baseline="30000" dirty="0"/>
              <a:t>th</a:t>
            </a:r>
            <a:r>
              <a:rPr lang="en-US" b="1" dirty="0"/>
              <a:t> = 373 to 425</a:t>
            </a:r>
          </a:p>
        </p:txBody>
      </p:sp>
    </p:spTree>
    <p:extLst>
      <p:ext uri="{BB962C8B-B14F-4D97-AF65-F5344CB8AC3E}">
        <p14:creationId xmlns:p14="http://schemas.microsoft.com/office/powerpoint/2010/main" val="302189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dirty="0"/>
              <a:t>EM Fellow Advanced Degrees</a:t>
            </a:r>
          </a:p>
        </p:txBody>
      </p:sp>
      <p:sp>
        <p:nvSpPr>
          <p:cNvPr id="6" name="Content Placeholder 5">
            <a:extLst>
              <a:ext uri="{FF2B5EF4-FFF2-40B4-BE49-F238E27FC236}">
                <a16:creationId xmlns:a16="http://schemas.microsoft.com/office/drawing/2014/main" id="{64B3A3ED-513D-4840-9D05-3CA2EA1C5E80}"/>
              </a:ext>
            </a:extLst>
          </p:cNvPr>
          <p:cNvSpPr>
            <a:spLocks noGrp="1"/>
          </p:cNvSpPr>
          <p:nvPr>
            <p:ph sz="half" idx="1"/>
          </p:nvPr>
        </p:nvSpPr>
        <p:spPr>
          <a:xfrm>
            <a:off x="178096" y="1776198"/>
            <a:ext cx="4959511" cy="2216791"/>
          </a:xfrm>
        </p:spPr>
        <p:txBody>
          <a:bodyPr>
            <a:normAutofit/>
          </a:bodyPr>
          <a:lstStyle/>
          <a:p>
            <a:pPr marL="0" indent="0" algn="ctr">
              <a:buNone/>
            </a:pPr>
            <a:r>
              <a:rPr lang="en-US" sz="2400" b="1" dirty="0"/>
              <a:t>63 (29%) pursuing advanced degree</a:t>
            </a:r>
          </a:p>
          <a:p>
            <a:pPr marL="0" indent="0" algn="ctr">
              <a:buNone/>
            </a:pPr>
            <a:endParaRPr lang="en-US" sz="800" b="1" dirty="0"/>
          </a:p>
          <a:p>
            <a:pPr lvl="1"/>
            <a:r>
              <a:rPr lang="en-US" sz="2000" dirty="0"/>
              <a:t>Required:	  	  16 Fellows  (  7.3%)</a:t>
            </a:r>
          </a:p>
          <a:p>
            <a:pPr lvl="1"/>
            <a:r>
              <a:rPr lang="en-US" sz="2000" dirty="0"/>
              <a:t>Optional:	          47 Fellows  (21.6%)</a:t>
            </a:r>
          </a:p>
          <a:p>
            <a:pPr lvl="1"/>
            <a:r>
              <a:rPr lang="en-US" sz="2000" dirty="0"/>
              <a:t>NA/None: 	155 Fellows  (71.1%)</a:t>
            </a:r>
          </a:p>
        </p:txBody>
      </p:sp>
      <p:sp>
        <p:nvSpPr>
          <p:cNvPr id="12" name="Content Placeholder 5">
            <a:extLst>
              <a:ext uri="{FF2B5EF4-FFF2-40B4-BE49-F238E27FC236}">
                <a16:creationId xmlns:a16="http://schemas.microsoft.com/office/drawing/2014/main" id="{C19F9211-4FF5-4884-830A-6CDC6CF678F0}"/>
              </a:ext>
            </a:extLst>
          </p:cNvPr>
          <p:cNvSpPr txBox="1">
            <a:spLocks/>
          </p:cNvSpPr>
          <p:nvPr/>
        </p:nvSpPr>
        <p:spPr>
          <a:xfrm>
            <a:off x="5137607" y="1804657"/>
            <a:ext cx="4038600" cy="2216791"/>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sz="2400" b="1" dirty="0"/>
              <a:t>Advanced Degree Type</a:t>
            </a:r>
          </a:p>
          <a:p>
            <a:pPr marL="0" indent="0" algn="ctr">
              <a:buNone/>
            </a:pPr>
            <a:endParaRPr lang="en-US" sz="900" b="1" dirty="0"/>
          </a:p>
          <a:p>
            <a:pPr lvl="1"/>
            <a:r>
              <a:rPr lang="en-US" sz="2000" dirty="0"/>
              <a:t>MPH		$27,000 </a:t>
            </a:r>
          </a:p>
          <a:p>
            <a:pPr lvl="1"/>
            <a:r>
              <a:rPr lang="en-US" sz="2000" dirty="0"/>
              <a:t>MBA		$45,000</a:t>
            </a:r>
          </a:p>
          <a:p>
            <a:pPr lvl="1"/>
            <a:r>
              <a:rPr lang="en-US" sz="2000" dirty="0"/>
              <a:t>MEd		$26,000</a:t>
            </a:r>
          </a:p>
        </p:txBody>
      </p:sp>
      <p:sp>
        <p:nvSpPr>
          <p:cNvPr id="8" name="Content Placeholder 5">
            <a:extLst>
              <a:ext uri="{FF2B5EF4-FFF2-40B4-BE49-F238E27FC236}">
                <a16:creationId xmlns:a16="http://schemas.microsoft.com/office/drawing/2014/main" id="{F6C83786-BDAD-47AF-8268-0F5557FC52ED}"/>
              </a:ext>
            </a:extLst>
          </p:cNvPr>
          <p:cNvSpPr txBox="1">
            <a:spLocks/>
          </p:cNvSpPr>
          <p:nvPr/>
        </p:nvSpPr>
        <p:spPr>
          <a:xfrm>
            <a:off x="1747572" y="3831563"/>
            <a:ext cx="4682833" cy="285429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sz="2400" b="1" dirty="0"/>
              <a:t>Department Support</a:t>
            </a:r>
          </a:p>
          <a:p>
            <a:pPr marL="0" indent="0" algn="ctr">
              <a:buNone/>
            </a:pPr>
            <a:endParaRPr lang="en-US" sz="1000" b="1" dirty="0"/>
          </a:p>
          <a:p>
            <a:pPr lvl="1"/>
            <a:r>
              <a:rPr lang="en-US" sz="2000" dirty="0"/>
              <a:t>$31,000 Mean for all degrees overall</a:t>
            </a:r>
          </a:p>
          <a:p>
            <a:pPr lvl="1"/>
            <a:r>
              <a:rPr lang="en-US" sz="2000" dirty="0"/>
              <a:t>$24,000 Mean for partial support</a:t>
            </a:r>
          </a:p>
          <a:p>
            <a:pPr lvl="1"/>
            <a:r>
              <a:rPr lang="en-US" sz="2000" dirty="0"/>
              <a:t>$36,000 Mean for full support</a:t>
            </a:r>
          </a:p>
          <a:p>
            <a:pPr lvl="1"/>
            <a:endParaRPr lang="en-US" sz="2000" dirty="0"/>
          </a:p>
          <a:p>
            <a:pPr lvl="1"/>
            <a:r>
              <a:rPr lang="en-US" sz="2000" dirty="0"/>
              <a:t>$24,000 Mean for optional degree </a:t>
            </a:r>
          </a:p>
          <a:p>
            <a:pPr lvl="1"/>
            <a:r>
              <a:rPr lang="en-US" sz="2000" dirty="0"/>
              <a:t>$44,500 Mean for required degree</a:t>
            </a:r>
          </a:p>
          <a:p>
            <a:pPr lvl="1"/>
            <a:endParaRPr lang="en-US" sz="2000" dirty="0"/>
          </a:p>
          <a:p>
            <a:pPr lvl="1"/>
            <a:r>
              <a:rPr lang="en-US" sz="2000" dirty="0"/>
              <a:t>$50,000 Grant program</a:t>
            </a:r>
          </a:p>
          <a:p>
            <a:pPr lvl="1"/>
            <a:endParaRPr lang="en-US" sz="2000" dirty="0"/>
          </a:p>
          <a:p>
            <a:pPr lvl="1"/>
            <a:endParaRPr lang="en-US" sz="2000" dirty="0"/>
          </a:p>
        </p:txBody>
      </p:sp>
      <p:grpSp>
        <p:nvGrpSpPr>
          <p:cNvPr id="5" name="Group 4">
            <a:extLst>
              <a:ext uri="{FF2B5EF4-FFF2-40B4-BE49-F238E27FC236}">
                <a16:creationId xmlns:a16="http://schemas.microsoft.com/office/drawing/2014/main" id="{B1846C6E-771D-44C2-96F0-9B2814C7B98E}"/>
              </a:ext>
            </a:extLst>
          </p:cNvPr>
          <p:cNvGrpSpPr/>
          <p:nvPr/>
        </p:nvGrpSpPr>
        <p:grpSpPr>
          <a:xfrm>
            <a:off x="6568744" y="3961607"/>
            <a:ext cx="2539480" cy="2896393"/>
            <a:chOff x="5055444" y="2145060"/>
            <a:chExt cx="4027449" cy="4039817"/>
          </a:xfrm>
        </p:grpSpPr>
        <p:pic>
          <p:nvPicPr>
            <p:cNvPr id="9" name="Picture 8">
              <a:extLst>
                <a:ext uri="{FF2B5EF4-FFF2-40B4-BE49-F238E27FC236}">
                  <a16:creationId xmlns:a16="http://schemas.microsoft.com/office/drawing/2014/main" id="{8493FF6B-0E89-4CFA-9D9F-CBDABC0DBF46}"/>
                </a:ext>
              </a:extLst>
            </p:cNvPr>
            <p:cNvPicPr>
              <a:picLocks noChangeAspect="1"/>
            </p:cNvPicPr>
            <p:nvPr/>
          </p:nvPicPr>
          <p:blipFill>
            <a:blip r:embed="rId2"/>
            <a:stretch>
              <a:fillRect/>
            </a:stretch>
          </p:blipFill>
          <p:spPr>
            <a:xfrm>
              <a:off x="7276625" y="2145060"/>
              <a:ext cx="1806268" cy="2709402"/>
            </a:xfrm>
            <a:prstGeom prst="rect">
              <a:avLst/>
            </a:prstGeom>
          </p:spPr>
        </p:pic>
        <p:pic>
          <p:nvPicPr>
            <p:cNvPr id="10" name="Picture 9">
              <a:extLst>
                <a:ext uri="{FF2B5EF4-FFF2-40B4-BE49-F238E27FC236}">
                  <a16:creationId xmlns:a16="http://schemas.microsoft.com/office/drawing/2014/main" id="{4FA6993F-1C82-41EF-9B2F-0DB81430C451}"/>
                </a:ext>
              </a:extLst>
            </p:cNvPr>
            <p:cNvPicPr>
              <a:picLocks noChangeAspect="1"/>
            </p:cNvPicPr>
            <p:nvPr/>
          </p:nvPicPr>
          <p:blipFill>
            <a:blip r:embed="rId3"/>
            <a:stretch>
              <a:fillRect/>
            </a:stretch>
          </p:blipFill>
          <p:spPr>
            <a:xfrm>
              <a:off x="7291843" y="4393827"/>
              <a:ext cx="1791050" cy="1791050"/>
            </a:xfrm>
            <a:prstGeom prst="rect">
              <a:avLst/>
            </a:prstGeom>
          </p:spPr>
        </p:pic>
        <p:pic>
          <p:nvPicPr>
            <p:cNvPr id="13" name="Picture 12">
              <a:extLst>
                <a:ext uri="{FF2B5EF4-FFF2-40B4-BE49-F238E27FC236}">
                  <a16:creationId xmlns:a16="http://schemas.microsoft.com/office/drawing/2014/main" id="{7559B48C-610C-44DD-88BC-97E890E79C46}"/>
                </a:ext>
              </a:extLst>
            </p:cNvPr>
            <p:cNvPicPr>
              <a:picLocks noChangeAspect="1"/>
            </p:cNvPicPr>
            <p:nvPr/>
          </p:nvPicPr>
          <p:blipFill>
            <a:blip r:embed="rId4"/>
            <a:stretch>
              <a:fillRect/>
            </a:stretch>
          </p:blipFill>
          <p:spPr>
            <a:xfrm>
              <a:off x="5055444" y="4582199"/>
              <a:ext cx="2236399" cy="1602678"/>
            </a:xfrm>
            <a:prstGeom prst="rect">
              <a:avLst/>
            </a:prstGeom>
          </p:spPr>
        </p:pic>
        <p:pic>
          <p:nvPicPr>
            <p:cNvPr id="14" name="Picture 13">
              <a:extLst>
                <a:ext uri="{FF2B5EF4-FFF2-40B4-BE49-F238E27FC236}">
                  <a16:creationId xmlns:a16="http://schemas.microsoft.com/office/drawing/2014/main" id="{B732CBB7-2520-4D82-A734-B2123A590A4E}"/>
                </a:ext>
              </a:extLst>
            </p:cNvPr>
            <p:cNvPicPr>
              <a:picLocks noChangeAspect="1"/>
            </p:cNvPicPr>
            <p:nvPr/>
          </p:nvPicPr>
          <p:blipFill>
            <a:blip r:embed="rId5"/>
            <a:stretch>
              <a:fillRect/>
            </a:stretch>
          </p:blipFill>
          <p:spPr>
            <a:xfrm>
              <a:off x="5791547" y="3177519"/>
              <a:ext cx="1961167" cy="1455408"/>
            </a:xfrm>
            <a:prstGeom prst="rect">
              <a:avLst/>
            </a:prstGeom>
          </p:spPr>
        </p:pic>
      </p:grpSp>
    </p:spTree>
    <p:extLst>
      <p:ext uri="{BB962C8B-B14F-4D97-AF65-F5344CB8AC3E}">
        <p14:creationId xmlns:p14="http://schemas.microsoft.com/office/powerpoint/2010/main" val="153941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dirty="0"/>
              <a:t>EM Fellow Program Length</a:t>
            </a:r>
          </a:p>
        </p:txBody>
      </p:sp>
      <p:graphicFrame>
        <p:nvGraphicFramePr>
          <p:cNvPr id="6" name="Content Placeholder 5">
            <a:extLst>
              <a:ext uri="{FF2B5EF4-FFF2-40B4-BE49-F238E27FC236}">
                <a16:creationId xmlns:a16="http://schemas.microsoft.com/office/drawing/2014/main" id="{31568BD7-EE6E-4322-A1F3-8745E2600CC3}"/>
              </a:ext>
            </a:extLst>
          </p:cNvPr>
          <p:cNvGraphicFramePr>
            <a:graphicFrameLocks noGrp="1"/>
          </p:cNvGraphicFramePr>
          <p:nvPr>
            <p:ph sz="half" idx="2"/>
            <p:extLst>
              <p:ext uri="{D42A27DB-BD31-4B8C-83A1-F6EECF244321}">
                <p14:modId xmlns:p14="http://schemas.microsoft.com/office/powerpoint/2010/main" val="302766378"/>
              </p:ext>
            </p:extLst>
          </p:nvPr>
        </p:nvGraphicFramePr>
        <p:xfrm>
          <a:off x="457200" y="2174875"/>
          <a:ext cx="4040188" cy="2595880"/>
        </p:xfrm>
        <a:graphic>
          <a:graphicData uri="http://schemas.openxmlformats.org/drawingml/2006/table">
            <a:tbl>
              <a:tblPr firstRow="1" bandRow="1">
                <a:tableStyleId>{5C22544A-7EE6-4342-B048-85BDC9FD1C3A}</a:tableStyleId>
              </a:tblPr>
              <a:tblGrid>
                <a:gridCol w="1791050">
                  <a:extLst>
                    <a:ext uri="{9D8B030D-6E8A-4147-A177-3AD203B41FA5}">
                      <a16:colId xmlns:a16="http://schemas.microsoft.com/office/drawing/2014/main" val="3324055676"/>
                    </a:ext>
                  </a:extLst>
                </a:gridCol>
                <a:gridCol w="713064">
                  <a:extLst>
                    <a:ext uri="{9D8B030D-6E8A-4147-A177-3AD203B41FA5}">
                      <a16:colId xmlns:a16="http://schemas.microsoft.com/office/drawing/2014/main" val="2723188207"/>
                    </a:ext>
                  </a:extLst>
                </a:gridCol>
                <a:gridCol w="671119">
                  <a:extLst>
                    <a:ext uri="{9D8B030D-6E8A-4147-A177-3AD203B41FA5}">
                      <a16:colId xmlns:a16="http://schemas.microsoft.com/office/drawing/2014/main" val="1340662460"/>
                    </a:ext>
                  </a:extLst>
                </a:gridCol>
                <a:gridCol w="864955">
                  <a:extLst>
                    <a:ext uri="{9D8B030D-6E8A-4147-A177-3AD203B41FA5}">
                      <a16:colId xmlns:a16="http://schemas.microsoft.com/office/drawing/2014/main" val="1228545525"/>
                    </a:ext>
                  </a:extLst>
                </a:gridCol>
              </a:tblGrid>
              <a:tr h="370840">
                <a:tc>
                  <a:txBody>
                    <a:bodyPr/>
                    <a:lstStyle/>
                    <a:p>
                      <a:endParaRPr lang="en-US" dirty="0"/>
                    </a:p>
                  </a:txBody>
                  <a:tcPr/>
                </a:tc>
                <a:tc>
                  <a:txBody>
                    <a:bodyPr/>
                    <a:lstStyle/>
                    <a:p>
                      <a:r>
                        <a:rPr lang="en-US" dirty="0"/>
                        <a:t>One</a:t>
                      </a:r>
                    </a:p>
                  </a:txBody>
                  <a:tcPr/>
                </a:tc>
                <a:tc>
                  <a:txBody>
                    <a:bodyPr/>
                    <a:lstStyle/>
                    <a:p>
                      <a:r>
                        <a:rPr lang="en-US" dirty="0"/>
                        <a:t>Two</a:t>
                      </a:r>
                    </a:p>
                  </a:txBody>
                  <a:tcPr/>
                </a:tc>
                <a:tc>
                  <a:txBody>
                    <a:bodyPr/>
                    <a:lstStyle/>
                    <a:p>
                      <a:r>
                        <a:rPr lang="en-US" dirty="0"/>
                        <a:t>Three</a:t>
                      </a:r>
                    </a:p>
                  </a:txBody>
                  <a:tcPr/>
                </a:tc>
                <a:extLst>
                  <a:ext uri="{0D108BD9-81ED-4DB2-BD59-A6C34878D82A}">
                    <a16:rowId xmlns:a16="http://schemas.microsoft.com/office/drawing/2014/main" val="981451479"/>
                  </a:ext>
                </a:extLst>
              </a:tr>
              <a:tr h="370840">
                <a:tc>
                  <a:txBody>
                    <a:bodyPr/>
                    <a:lstStyle/>
                    <a:p>
                      <a:r>
                        <a:rPr lang="en-US" sz="1800" b="1" dirty="0"/>
                        <a:t>EMS</a:t>
                      </a:r>
                    </a:p>
                  </a:txBody>
                  <a:tcPr/>
                </a:tc>
                <a:tc>
                  <a:txBody>
                    <a:bodyPr/>
                    <a:lstStyle/>
                    <a:p>
                      <a:pPr algn="ctr"/>
                      <a:r>
                        <a:rPr lang="en-US" dirty="0"/>
                        <a:t>26</a:t>
                      </a:r>
                    </a:p>
                  </a:txBody>
                  <a:tcPr/>
                </a:tc>
                <a:tc>
                  <a:txBody>
                    <a:bodyPr/>
                    <a:lstStyle/>
                    <a:p>
                      <a:pPr algn="ctr"/>
                      <a:r>
                        <a:rPr lang="en-US" dirty="0"/>
                        <a:t>2</a:t>
                      </a:r>
                    </a:p>
                  </a:txBody>
                  <a:tcPr/>
                </a:tc>
                <a:tc>
                  <a:txBody>
                    <a:bodyPr/>
                    <a:lstStyle/>
                    <a:p>
                      <a:pPr algn="ctr"/>
                      <a:r>
                        <a:rPr lang="en-US" dirty="0"/>
                        <a:t>0</a:t>
                      </a:r>
                    </a:p>
                  </a:txBody>
                  <a:tcPr/>
                </a:tc>
                <a:extLst>
                  <a:ext uri="{0D108BD9-81ED-4DB2-BD59-A6C34878D82A}">
                    <a16:rowId xmlns:a16="http://schemas.microsoft.com/office/drawing/2014/main" val="1784212456"/>
                  </a:ext>
                </a:extLst>
              </a:tr>
              <a:tr h="370840">
                <a:tc>
                  <a:txBody>
                    <a:bodyPr/>
                    <a:lstStyle/>
                    <a:p>
                      <a:r>
                        <a:rPr lang="en-US" sz="1800" b="1" dirty="0"/>
                        <a:t>Sports Medicine</a:t>
                      </a:r>
                    </a:p>
                  </a:txBody>
                  <a:tcPr/>
                </a:tc>
                <a:tc>
                  <a:txBody>
                    <a:bodyPr/>
                    <a:lstStyle/>
                    <a:p>
                      <a:pPr algn="ctr"/>
                      <a:r>
                        <a:rPr lang="en-US" dirty="0"/>
                        <a:t>6</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2766130412"/>
                  </a:ext>
                </a:extLst>
              </a:tr>
              <a:tr h="370840">
                <a:tc>
                  <a:txBody>
                    <a:bodyPr/>
                    <a:lstStyle/>
                    <a:p>
                      <a:r>
                        <a:rPr lang="en-US" sz="1800" b="1" dirty="0"/>
                        <a:t>Peds EM</a:t>
                      </a:r>
                    </a:p>
                  </a:txBody>
                  <a:tcPr/>
                </a:tc>
                <a:tc>
                  <a:txBody>
                    <a:bodyPr/>
                    <a:lstStyle/>
                    <a:p>
                      <a:pPr algn="ctr"/>
                      <a:r>
                        <a:rPr lang="en-US" dirty="0"/>
                        <a:t>1</a:t>
                      </a:r>
                    </a:p>
                  </a:txBody>
                  <a:tcPr/>
                </a:tc>
                <a:tc>
                  <a:txBody>
                    <a:bodyPr/>
                    <a:lstStyle/>
                    <a:p>
                      <a:pPr algn="ctr"/>
                      <a:r>
                        <a:rPr lang="en-US" dirty="0"/>
                        <a:t>0</a:t>
                      </a:r>
                    </a:p>
                  </a:txBody>
                  <a:tcPr/>
                </a:tc>
                <a:tc>
                  <a:txBody>
                    <a:bodyPr/>
                    <a:lstStyle/>
                    <a:p>
                      <a:pPr algn="ctr"/>
                      <a:r>
                        <a:rPr lang="en-US" dirty="0"/>
                        <a:t>3</a:t>
                      </a:r>
                    </a:p>
                  </a:txBody>
                  <a:tcPr/>
                </a:tc>
                <a:extLst>
                  <a:ext uri="{0D108BD9-81ED-4DB2-BD59-A6C34878D82A}">
                    <a16:rowId xmlns:a16="http://schemas.microsoft.com/office/drawing/2014/main" val="3004406982"/>
                  </a:ext>
                </a:extLst>
              </a:tr>
              <a:tr h="370840">
                <a:tc>
                  <a:txBody>
                    <a:bodyPr/>
                    <a:lstStyle/>
                    <a:p>
                      <a:r>
                        <a:rPr lang="en-US" sz="1800" b="1" dirty="0"/>
                        <a:t>Hyperbaric</a:t>
                      </a:r>
                    </a:p>
                  </a:txBody>
                  <a:tcPr/>
                </a:tc>
                <a:tc>
                  <a:txBody>
                    <a:bodyPr/>
                    <a:lstStyle/>
                    <a:p>
                      <a:pPr algn="ctr"/>
                      <a:r>
                        <a:rPr lang="en-US" dirty="0"/>
                        <a:t>1</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2968551184"/>
                  </a:ext>
                </a:extLst>
              </a:tr>
              <a:tr h="370840">
                <a:tc>
                  <a:txBody>
                    <a:bodyPr/>
                    <a:lstStyle/>
                    <a:p>
                      <a:r>
                        <a:rPr lang="en-US" sz="1800" b="1" dirty="0"/>
                        <a:t>Toxicology</a:t>
                      </a:r>
                    </a:p>
                  </a:txBody>
                  <a:tcPr/>
                </a:tc>
                <a:tc>
                  <a:txBody>
                    <a:bodyPr/>
                    <a:lstStyle/>
                    <a:p>
                      <a:pPr algn="ctr"/>
                      <a:r>
                        <a:rPr lang="en-US" dirty="0"/>
                        <a:t>0</a:t>
                      </a:r>
                    </a:p>
                  </a:txBody>
                  <a:tcPr/>
                </a:tc>
                <a:tc>
                  <a:txBody>
                    <a:bodyPr/>
                    <a:lstStyle/>
                    <a:p>
                      <a:pPr algn="ctr"/>
                      <a:r>
                        <a:rPr lang="en-US" dirty="0"/>
                        <a:t>10</a:t>
                      </a:r>
                    </a:p>
                  </a:txBody>
                  <a:tcPr/>
                </a:tc>
                <a:tc>
                  <a:txBody>
                    <a:bodyPr/>
                    <a:lstStyle/>
                    <a:p>
                      <a:pPr algn="ctr"/>
                      <a:r>
                        <a:rPr lang="en-US" dirty="0"/>
                        <a:t>0</a:t>
                      </a:r>
                    </a:p>
                  </a:txBody>
                  <a:tcPr/>
                </a:tc>
                <a:extLst>
                  <a:ext uri="{0D108BD9-81ED-4DB2-BD59-A6C34878D82A}">
                    <a16:rowId xmlns:a16="http://schemas.microsoft.com/office/drawing/2014/main" val="1087045285"/>
                  </a:ext>
                </a:extLst>
              </a:tr>
              <a:tr h="370840">
                <a:tc>
                  <a:txBody>
                    <a:bodyPr/>
                    <a:lstStyle/>
                    <a:p>
                      <a:r>
                        <a:rPr lang="en-US" sz="1800" b="1" dirty="0"/>
                        <a:t>Informatics</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1673716925"/>
                  </a:ext>
                </a:extLst>
              </a:tr>
            </a:tbl>
          </a:graphicData>
        </a:graphic>
      </p:graphicFrame>
      <p:sp>
        <p:nvSpPr>
          <p:cNvPr id="4" name="Text Placeholder 3">
            <a:extLst>
              <a:ext uri="{FF2B5EF4-FFF2-40B4-BE49-F238E27FC236}">
                <a16:creationId xmlns:a16="http://schemas.microsoft.com/office/drawing/2014/main" id="{F3473C50-300A-45B1-A8F4-0813F8C92067}"/>
              </a:ext>
            </a:extLst>
          </p:cNvPr>
          <p:cNvSpPr>
            <a:spLocks noGrp="1"/>
          </p:cNvSpPr>
          <p:nvPr>
            <p:ph type="body" sz="quarter" idx="3"/>
          </p:nvPr>
        </p:nvSpPr>
        <p:spPr>
          <a:xfrm>
            <a:off x="4645024" y="1535113"/>
            <a:ext cx="4041775" cy="639762"/>
          </a:xfrm>
        </p:spPr>
        <p:txBody>
          <a:bodyPr>
            <a:normAutofit fontScale="92500"/>
          </a:bodyPr>
          <a:lstStyle/>
          <a:p>
            <a:r>
              <a:rPr lang="en-US" dirty="0"/>
              <a:t>Non-ACGME Fellowship Length</a:t>
            </a:r>
          </a:p>
        </p:txBody>
      </p:sp>
      <p:sp>
        <p:nvSpPr>
          <p:cNvPr id="8" name="Text Placeholder 3">
            <a:extLst>
              <a:ext uri="{FF2B5EF4-FFF2-40B4-BE49-F238E27FC236}">
                <a16:creationId xmlns:a16="http://schemas.microsoft.com/office/drawing/2014/main" id="{445BA25E-047A-487E-943B-3314766B6A25}"/>
              </a:ext>
            </a:extLst>
          </p:cNvPr>
          <p:cNvSpPr txBox="1">
            <a:spLocks/>
          </p:cNvSpPr>
          <p:nvPr/>
        </p:nvSpPr>
        <p:spPr>
          <a:xfrm>
            <a:off x="457200" y="1547027"/>
            <a:ext cx="4041775" cy="63976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a:t>ACGME Fellowship Length</a:t>
            </a:r>
            <a:endParaRPr lang="en-US" dirty="0"/>
          </a:p>
        </p:txBody>
      </p:sp>
      <p:graphicFrame>
        <p:nvGraphicFramePr>
          <p:cNvPr id="12" name="Content Placeholder 5">
            <a:extLst>
              <a:ext uri="{FF2B5EF4-FFF2-40B4-BE49-F238E27FC236}">
                <a16:creationId xmlns:a16="http://schemas.microsoft.com/office/drawing/2014/main" id="{AA7AE205-48F8-4244-BB23-3EF3ECB92759}"/>
              </a:ext>
            </a:extLst>
          </p:cNvPr>
          <p:cNvGraphicFramePr>
            <a:graphicFrameLocks/>
          </p:cNvGraphicFramePr>
          <p:nvPr>
            <p:extLst>
              <p:ext uri="{D42A27DB-BD31-4B8C-83A1-F6EECF244321}">
                <p14:modId xmlns:p14="http://schemas.microsoft.com/office/powerpoint/2010/main" val="3662262879"/>
              </p:ext>
            </p:extLst>
          </p:nvPr>
        </p:nvGraphicFramePr>
        <p:xfrm>
          <a:off x="4643437" y="2174875"/>
          <a:ext cx="4040188" cy="3337560"/>
        </p:xfrm>
        <a:graphic>
          <a:graphicData uri="http://schemas.openxmlformats.org/drawingml/2006/table">
            <a:tbl>
              <a:tblPr firstRow="1" bandRow="1">
                <a:tableStyleId>{5C22544A-7EE6-4342-B048-85BDC9FD1C3A}</a:tableStyleId>
              </a:tblPr>
              <a:tblGrid>
                <a:gridCol w="1791050">
                  <a:extLst>
                    <a:ext uri="{9D8B030D-6E8A-4147-A177-3AD203B41FA5}">
                      <a16:colId xmlns:a16="http://schemas.microsoft.com/office/drawing/2014/main" val="3324055676"/>
                    </a:ext>
                  </a:extLst>
                </a:gridCol>
                <a:gridCol w="713064">
                  <a:extLst>
                    <a:ext uri="{9D8B030D-6E8A-4147-A177-3AD203B41FA5}">
                      <a16:colId xmlns:a16="http://schemas.microsoft.com/office/drawing/2014/main" val="2723188207"/>
                    </a:ext>
                  </a:extLst>
                </a:gridCol>
                <a:gridCol w="671119">
                  <a:extLst>
                    <a:ext uri="{9D8B030D-6E8A-4147-A177-3AD203B41FA5}">
                      <a16:colId xmlns:a16="http://schemas.microsoft.com/office/drawing/2014/main" val="1340662460"/>
                    </a:ext>
                  </a:extLst>
                </a:gridCol>
                <a:gridCol w="864955">
                  <a:extLst>
                    <a:ext uri="{9D8B030D-6E8A-4147-A177-3AD203B41FA5}">
                      <a16:colId xmlns:a16="http://schemas.microsoft.com/office/drawing/2014/main" val="1228545525"/>
                    </a:ext>
                  </a:extLst>
                </a:gridCol>
              </a:tblGrid>
              <a:tr h="370840">
                <a:tc>
                  <a:txBody>
                    <a:bodyPr/>
                    <a:lstStyle/>
                    <a:p>
                      <a:endParaRPr lang="en-US" dirty="0"/>
                    </a:p>
                  </a:txBody>
                  <a:tcPr/>
                </a:tc>
                <a:tc>
                  <a:txBody>
                    <a:bodyPr/>
                    <a:lstStyle/>
                    <a:p>
                      <a:r>
                        <a:rPr lang="en-US" dirty="0"/>
                        <a:t>One</a:t>
                      </a:r>
                    </a:p>
                  </a:txBody>
                  <a:tcPr/>
                </a:tc>
                <a:tc>
                  <a:txBody>
                    <a:bodyPr/>
                    <a:lstStyle/>
                    <a:p>
                      <a:r>
                        <a:rPr lang="en-US" dirty="0"/>
                        <a:t>Two</a:t>
                      </a:r>
                    </a:p>
                  </a:txBody>
                  <a:tcPr/>
                </a:tc>
                <a:tc>
                  <a:txBody>
                    <a:bodyPr/>
                    <a:lstStyle/>
                    <a:p>
                      <a:r>
                        <a:rPr lang="en-US" dirty="0"/>
                        <a:t>Three</a:t>
                      </a:r>
                    </a:p>
                  </a:txBody>
                  <a:tcPr/>
                </a:tc>
                <a:extLst>
                  <a:ext uri="{0D108BD9-81ED-4DB2-BD59-A6C34878D82A}">
                    <a16:rowId xmlns:a16="http://schemas.microsoft.com/office/drawing/2014/main" val="981451479"/>
                  </a:ext>
                </a:extLst>
              </a:tr>
              <a:tr h="370840">
                <a:tc>
                  <a:txBody>
                    <a:bodyPr/>
                    <a:lstStyle/>
                    <a:p>
                      <a:r>
                        <a:rPr lang="en-US" sz="1800" b="1" dirty="0"/>
                        <a:t>Ultrasound</a:t>
                      </a:r>
                    </a:p>
                  </a:txBody>
                  <a:tcPr/>
                </a:tc>
                <a:tc>
                  <a:txBody>
                    <a:bodyPr/>
                    <a:lstStyle/>
                    <a:p>
                      <a:pPr algn="ctr"/>
                      <a:r>
                        <a:rPr lang="en-US" dirty="0"/>
                        <a:t>45</a:t>
                      </a:r>
                    </a:p>
                  </a:txBody>
                  <a:tcPr/>
                </a:tc>
                <a:tc>
                  <a:txBody>
                    <a:bodyPr/>
                    <a:lstStyle/>
                    <a:p>
                      <a:pPr algn="ctr"/>
                      <a:r>
                        <a:rPr lang="en-US" dirty="0"/>
                        <a:t>6</a:t>
                      </a:r>
                    </a:p>
                  </a:txBody>
                  <a:tcPr/>
                </a:tc>
                <a:tc>
                  <a:txBody>
                    <a:bodyPr/>
                    <a:lstStyle/>
                    <a:p>
                      <a:pPr algn="ctr"/>
                      <a:r>
                        <a:rPr lang="en-US" dirty="0"/>
                        <a:t>0</a:t>
                      </a:r>
                    </a:p>
                  </a:txBody>
                  <a:tcPr/>
                </a:tc>
                <a:extLst>
                  <a:ext uri="{0D108BD9-81ED-4DB2-BD59-A6C34878D82A}">
                    <a16:rowId xmlns:a16="http://schemas.microsoft.com/office/drawing/2014/main" val="1784212456"/>
                  </a:ext>
                </a:extLst>
              </a:tr>
              <a:tr h="370840">
                <a:tc>
                  <a:txBody>
                    <a:bodyPr/>
                    <a:lstStyle/>
                    <a:p>
                      <a:r>
                        <a:rPr lang="en-US" sz="1800" b="1" dirty="0"/>
                        <a:t>Education</a:t>
                      </a:r>
                    </a:p>
                  </a:txBody>
                  <a:tcPr/>
                </a:tc>
                <a:tc>
                  <a:txBody>
                    <a:bodyPr/>
                    <a:lstStyle/>
                    <a:p>
                      <a:pPr algn="ctr"/>
                      <a:r>
                        <a:rPr lang="en-US" dirty="0"/>
                        <a:t>8</a:t>
                      </a:r>
                    </a:p>
                  </a:txBody>
                  <a:tcPr/>
                </a:tc>
                <a:tc>
                  <a:txBody>
                    <a:bodyPr/>
                    <a:lstStyle/>
                    <a:p>
                      <a:pPr algn="ctr"/>
                      <a:r>
                        <a:rPr lang="en-US" dirty="0"/>
                        <a:t>16</a:t>
                      </a:r>
                    </a:p>
                  </a:txBody>
                  <a:tcPr/>
                </a:tc>
                <a:tc>
                  <a:txBody>
                    <a:bodyPr/>
                    <a:lstStyle/>
                    <a:p>
                      <a:pPr algn="ctr"/>
                      <a:r>
                        <a:rPr lang="en-US" dirty="0"/>
                        <a:t>0</a:t>
                      </a:r>
                    </a:p>
                  </a:txBody>
                  <a:tcPr/>
                </a:tc>
                <a:extLst>
                  <a:ext uri="{0D108BD9-81ED-4DB2-BD59-A6C34878D82A}">
                    <a16:rowId xmlns:a16="http://schemas.microsoft.com/office/drawing/2014/main" val="2766130412"/>
                  </a:ext>
                </a:extLst>
              </a:tr>
              <a:tr h="370840">
                <a:tc>
                  <a:txBody>
                    <a:bodyPr/>
                    <a:lstStyle/>
                    <a:p>
                      <a:r>
                        <a:rPr lang="en-US" sz="1800" b="1" dirty="0"/>
                        <a:t>Global/Int’l</a:t>
                      </a:r>
                    </a:p>
                  </a:txBody>
                  <a:tcPr/>
                </a:tc>
                <a:tc>
                  <a:txBody>
                    <a:bodyPr/>
                    <a:lstStyle/>
                    <a:p>
                      <a:pPr algn="ctr"/>
                      <a:r>
                        <a:rPr lang="en-US" dirty="0"/>
                        <a:t>5</a:t>
                      </a:r>
                    </a:p>
                  </a:txBody>
                  <a:tcPr/>
                </a:tc>
                <a:tc>
                  <a:txBody>
                    <a:bodyPr/>
                    <a:lstStyle/>
                    <a:p>
                      <a:pPr algn="ctr"/>
                      <a:r>
                        <a:rPr lang="en-US" dirty="0"/>
                        <a:t>16</a:t>
                      </a:r>
                    </a:p>
                  </a:txBody>
                  <a:tcPr/>
                </a:tc>
                <a:tc>
                  <a:txBody>
                    <a:bodyPr/>
                    <a:lstStyle/>
                    <a:p>
                      <a:pPr algn="ctr"/>
                      <a:r>
                        <a:rPr lang="en-US" dirty="0"/>
                        <a:t>0</a:t>
                      </a:r>
                    </a:p>
                  </a:txBody>
                  <a:tcPr/>
                </a:tc>
                <a:extLst>
                  <a:ext uri="{0D108BD9-81ED-4DB2-BD59-A6C34878D82A}">
                    <a16:rowId xmlns:a16="http://schemas.microsoft.com/office/drawing/2014/main" val="3004406982"/>
                  </a:ext>
                </a:extLst>
              </a:tr>
              <a:tr h="370840">
                <a:tc>
                  <a:txBody>
                    <a:bodyPr/>
                    <a:lstStyle/>
                    <a:p>
                      <a:r>
                        <a:rPr lang="en-US" sz="1800" b="1" dirty="0"/>
                        <a:t>Administration</a:t>
                      </a:r>
                    </a:p>
                  </a:txBody>
                  <a:tcPr/>
                </a:tc>
                <a:tc>
                  <a:txBody>
                    <a:bodyPr/>
                    <a:lstStyle/>
                    <a:p>
                      <a:pPr algn="ctr"/>
                      <a:r>
                        <a:rPr lang="en-US" dirty="0"/>
                        <a:t>2</a:t>
                      </a:r>
                    </a:p>
                  </a:txBody>
                  <a:tcPr/>
                </a:tc>
                <a:tc>
                  <a:txBody>
                    <a:bodyPr/>
                    <a:lstStyle/>
                    <a:p>
                      <a:pPr algn="ctr"/>
                      <a:r>
                        <a:rPr lang="en-US" dirty="0"/>
                        <a:t>17</a:t>
                      </a:r>
                    </a:p>
                  </a:txBody>
                  <a:tcPr/>
                </a:tc>
                <a:tc>
                  <a:txBody>
                    <a:bodyPr/>
                    <a:lstStyle/>
                    <a:p>
                      <a:pPr algn="ctr"/>
                      <a:r>
                        <a:rPr lang="en-US" dirty="0"/>
                        <a:t>0</a:t>
                      </a:r>
                    </a:p>
                  </a:txBody>
                  <a:tcPr/>
                </a:tc>
                <a:extLst>
                  <a:ext uri="{0D108BD9-81ED-4DB2-BD59-A6C34878D82A}">
                    <a16:rowId xmlns:a16="http://schemas.microsoft.com/office/drawing/2014/main" val="2968551184"/>
                  </a:ext>
                </a:extLst>
              </a:tr>
              <a:tr h="370840">
                <a:tc>
                  <a:txBody>
                    <a:bodyPr/>
                    <a:lstStyle/>
                    <a:p>
                      <a:r>
                        <a:rPr lang="en-US" sz="1800" b="1" dirty="0"/>
                        <a:t>Research</a:t>
                      </a:r>
                    </a:p>
                  </a:txBody>
                  <a:tcPr/>
                </a:tc>
                <a:tc>
                  <a:txBody>
                    <a:bodyPr/>
                    <a:lstStyle/>
                    <a:p>
                      <a:pPr algn="ctr"/>
                      <a:r>
                        <a:rPr lang="en-US" dirty="0"/>
                        <a:t>4</a:t>
                      </a:r>
                    </a:p>
                  </a:txBody>
                  <a:tcPr/>
                </a:tc>
                <a:tc>
                  <a:txBody>
                    <a:bodyPr/>
                    <a:lstStyle/>
                    <a:p>
                      <a:pPr algn="ctr"/>
                      <a:r>
                        <a:rPr lang="en-US" dirty="0"/>
                        <a:t>6</a:t>
                      </a:r>
                    </a:p>
                  </a:txBody>
                  <a:tcPr/>
                </a:tc>
                <a:tc>
                  <a:txBody>
                    <a:bodyPr/>
                    <a:lstStyle/>
                    <a:p>
                      <a:pPr algn="ctr"/>
                      <a:r>
                        <a:rPr lang="en-US" dirty="0"/>
                        <a:t>0</a:t>
                      </a:r>
                    </a:p>
                  </a:txBody>
                  <a:tcPr/>
                </a:tc>
                <a:extLst>
                  <a:ext uri="{0D108BD9-81ED-4DB2-BD59-A6C34878D82A}">
                    <a16:rowId xmlns:a16="http://schemas.microsoft.com/office/drawing/2014/main" val="1087045285"/>
                  </a:ext>
                </a:extLst>
              </a:tr>
              <a:tr h="370840">
                <a:tc>
                  <a:txBody>
                    <a:bodyPr/>
                    <a:lstStyle/>
                    <a:p>
                      <a:r>
                        <a:rPr lang="en-US" sz="1800" b="1" dirty="0"/>
                        <a:t>Simulation</a:t>
                      </a:r>
                    </a:p>
                  </a:txBody>
                  <a:tcPr/>
                </a:tc>
                <a:tc>
                  <a:txBody>
                    <a:bodyPr/>
                    <a:lstStyle/>
                    <a:p>
                      <a:pPr algn="ctr"/>
                      <a:r>
                        <a:rPr lang="en-US" dirty="0"/>
                        <a:t>0</a:t>
                      </a:r>
                    </a:p>
                  </a:txBody>
                  <a:tcPr/>
                </a:tc>
                <a:tc>
                  <a:txBody>
                    <a:bodyPr/>
                    <a:lstStyle/>
                    <a:p>
                      <a:pPr algn="ctr"/>
                      <a:r>
                        <a:rPr lang="en-US" dirty="0"/>
                        <a:t>4</a:t>
                      </a:r>
                    </a:p>
                  </a:txBody>
                  <a:tcPr/>
                </a:tc>
                <a:tc>
                  <a:txBody>
                    <a:bodyPr/>
                    <a:lstStyle/>
                    <a:p>
                      <a:pPr algn="ctr"/>
                      <a:r>
                        <a:rPr lang="en-US" dirty="0"/>
                        <a:t>0</a:t>
                      </a:r>
                    </a:p>
                  </a:txBody>
                  <a:tcPr/>
                </a:tc>
                <a:extLst>
                  <a:ext uri="{0D108BD9-81ED-4DB2-BD59-A6C34878D82A}">
                    <a16:rowId xmlns:a16="http://schemas.microsoft.com/office/drawing/2014/main" val="1673716925"/>
                  </a:ext>
                </a:extLst>
              </a:tr>
              <a:tr h="370840">
                <a:tc>
                  <a:txBody>
                    <a:bodyPr/>
                    <a:lstStyle/>
                    <a:p>
                      <a:r>
                        <a:rPr lang="en-US" sz="1800" b="1" dirty="0"/>
                        <a:t>Wilderness</a:t>
                      </a:r>
                    </a:p>
                  </a:txBody>
                  <a:tcPr/>
                </a:tc>
                <a:tc>
                  <a:txBody>
                    <a:bodyPr/>
                    <a:lstStyle/>
                    <a:p>
                      <a:pPr algn="ctr"/>
                      <a:r>
                        <a:rPr lang="en-US" dirty="0"/>
                        <a:t>6</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31178493"/>
                  </a:ext>
                </a:extLst>
              </a:tr>
              <a:tr h="370840">
                <a:tc>
                  <a:txBody>
                    <a:bodyPr/>
                    <a:lstStyle/>
                    <a:p>
                      <a:r>
                        <a:rPr lang="en-US" b="1" dirty="0"/>
                        <a:t>Other*</a:t>
                      </a:r>
                    </a:p>
                  </a:txBody>
                  <a:tcPr/>
                </a:tc>
                <a:tc>
                  <a:txBody>
                    <a:bodyPr/>
                    <a:lstStyle/>
                    <a:p>
                      <a:pPr algn="ctr"/>
                      <a:r>
                        <a:rPr lang="en-US" dirty="0"/>
                        <a:t>12</a:t>
                      </a:r>
                    </a:p>
                  </a:txBody>
                  <a:tcPr/>
                </a:tc>
                <a:tc>
                  <a:txBody>
                    <a:bodyPr/>
                    <a:lstStyle/>
                    <a:p>
                      <a:pPr algn="ctr"/>
                      <a:r>
                        <a:rPr lang="en-US" dirty="0"/>
                        <a:t>7</a:t>
                      </a:r>
                    </a:p>
                  </a:txBody>
                  <a:tcPr/>
                </a:tc>
                <a:tc>
                  <a:txBody>
                    <a:bodyPr/>
                    <a:lstStyle/>
                    <a:p>
                      <a:pPr algn="ctr"/>
                      <a:r>
                        <a:rPr lang="en-US" dirty="0"/>
                        <a:t>0</a:t>
                      </a:r>
                    </a:p>
                  </a:txBody>
                  <a:tcPr/>
                </a:tc>
                <a:extLst>
                  <a:ext uri="{0D108BD9-81ED-4DB2-BD59-A6C34878D82A}">
                    <a16:rowId xmlns:a16="http://schemas.microsoft.com/office/drawing/2014/main" val="1195044245"/>
                  </a:ext>
                </a:extLst>
              </a:tr>
            </a:tbl>
          </a:graphicData>
        </a:graphic>
      </p:graphicFrame>
      <p:sp>
        <p:nvSpPr>
          <p:cNvPr id="13" name="TextBox 12">
            <a:extLst>
              <a:ext uri="{FF2B5EF4-FFF2-40B4-BE49-F238E27FC236}">
                <a16:creationId xmlns:a16="http://schemas.microsoft.com/office/drawing/2014/main" id="{FD0DC015-B778-4974-9D23-17E1C8581C07}"/>
              </a:ext>
            </a:extLst>
          </p:cNvPr>
          <p:cNvSpPr txBox="1"/>
          <p:nvPr/>
        </p:nvSpPr>
        <p:spPr>
          <a:xfrm>
            <a:off x="4317407" y="5644856"/>
            <a:ext cx="4692247" cy="276999"/>
          </a:xfrm>
          <a:prstGeom prst="rect">
            <a:avLst/>
          </a:prstGeom>
          <a:noFill/>
        </p:spPr>
        <p:txBody>
          <a:bodyPr wrap="none" rtlCol="0">
            <a:spAutoFit/>
          </a:bodyPr>
          <a:lstStyle/>
          <a:p>
            <a:r>
              <a:rPr lang="en-US" sz="1200" dirty="0"/>
              <a:t>*Disaster, Sports, Faculty Development, Informatics, EMS, Neurology, CC</a:t>
            </a:r>
          </a:p>
        </p:txBody>
      </p:sp>
      <p:sp>
        <p:nvSpPr>
          <p:cNvPr id="9" name="Rectangle 8">
            <a:extLst>
              <a:ext uri="{FF2B5EF4-FFF2-40B4-BE49-F238E27FC236}">
                <a16:creationId xmlns:a16="http://schemas.microsoft.com/office/drawing/2014/main" id="{5B73D930-DFEC-4087-B346-346E952D4F68}"/>
              </a:ext>
            </a:extLst>
          </p:cNvPr>
          <p:cNvSpPr/>
          <p:nvPr/>
        </p:nvSpPr>
        <p:spPr>
          <a:xfrm>
            <a:off x="7117238" y="2545237"/>
            <a:ext cx="707010" cy="2213604"/>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9EF004A-A3E7-4466-80C2-6FC15BB49A5A}"/>
              </a:ext>
            </a:extLst>
          </p:cNvPr>
          <p:cNvSpPr/>
          <p:nvPr/>
        </p:nvSpPr>
        <p:spPr>
          <a:xfrm>
            <a:off x="2933308" y="4034671"/>
            <a:ext cx="707010" cy="353807"/>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20D4F3F-91D0-4F09-8639-325D53801117}"/>
              </a:ext>
            </a:extLst>
          </p:cNvPr>
          <p:cNvSpPr/>
          <p:nvPr/>
        </p:nvSpPr>
        <p:spPr>
          <a:xfrm>
            <a:off x="457200" y="4051227"/>
            <a:ext cx="3183118" cy="337251"/>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035A2-79E9-4874-93BE-2C4149CE757C}"/>
              </a:ext>
            </a:extLst>
          </p:cNvPr>
          <p:cNvSpPr/>
          <p:nvPr/>
        </p:nvSpPr>
        <p:spPr>
          <a:xfrm>
            <a:off x="4645024" y="4405034"/>
            <a:ext cx="3179224" cy="341539"/>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47C35CD-4AC0-4F86-BAF5-69AF8535208E}"/>
              </a:ext>
            </a:extLst>
          </p:cNvPr>
          <p:cNvSpPr/>
          <p:nvPr/>
        </p:nvSpPr>
        <p:spPr>
          <a:xfrm>
            <a:off x="2932948" y="4392766"/>
            <a:ext cx="707010" cy="353807"/>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73D79C4-FEAE-44D3-8418-A52EFE5001B0}"/>
              </a:ext>
            </a:extLst>
          </p:cNvPr>
          <p:cNvSpPr/>
          <p:nvPr/>
        </p:nvSpPr>
        <p:spPr>
          <a:xfrm>
            <a:off x="2933308" y="2551738"/>
            <a:ext cx="707010" cy="353807"/>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54FD7B3-4CCB-4DA3-BCF4-F2E3191044B5}"/>
              </a:ext>
            </a:extLst>
          </p:cNvPr>
          <p:cNvSpPr/>
          <p:nvPr/>
        </p:nvSpPr>
        <p:spPr>
          <a:xfrm>
            <a:off x="457200" y="4412130"/>
            <a:ext cx="3183118" cy="337251"/>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76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15" grpId="0" animBg="1"/>
      <p:bldP spid="16" grpId="0" animBg="1"/>
      <p:bldP spid="17" grpId="0" animBg="1"/>
      <p:bldP spid="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dirty="0"/>
              <a:t>EM Fellow Clinical Hours</a:t>
            </a:r>
          </a:p>
        </p:txBody>
      </p:sp>
      <p:sp>
        <p:nvSpPr>
          <p:cNvPr id="3" name="TextBox 2">
            <a:extLst>
              <a:ext uri="{FF2B5EF4-FFF2-40B4-BE49-F238E27FC236}">
                <a16:creationId xmlns:a16="http://schemas.microsoft.com/office/drawing/2014/main" id="{4E117AA9-2849-4222-A0BD-51A20E6F246B}"/>
              </a:ext>
            </a:extLst>
          </p:cNvPr>
          <p:cNvSpPr txBox="1"/>
          <p:nvPr/>
        </p:nvSpPr>
        <p:spPr>
          <a:xfrm>
            <a:off x="358219" y="5728678"/>
            <a:ext cx="8427562" cy="461665"/>
          </a:xfrm>
          <a:prstGeom prst="rect">
            <a:avLst/>
          </a:prstGeom>
          <a:solidFill>
            <a:srgbClr val="FFC000"/>
          </a:solidFill>
        </p:spPr>
        <p:txBody>
          <a:bodyPr wrap="square" rtlCol="0">
            <a:spAutoFit/>
          </a:bodyPr>
          <a:lstStyle/>
          <a:p>
            <a:pPr algn="ctr"/>
            <a:r>
              <a:rPr lang="en-US" sz="2400" b="1" dirty="0"/>
              <a:t>Relatively tight distribution of base clinical hours</a:t>
            </a:r>
          </a:p>
        </p:txBody>
      </p:sp>
      <p:pic>
        <p:nvPicPr>
          <p:cNvPr id="2" name="Picture 1">
            <a:extLst>
              <a:ext uri="{FF2B5EF4-FFF2-40B4-BE49-F238E27FC236}">
                <a16:creationId xmlns:a16="http://schemas.microsoft.com/office/drawing/2014/main" id="{43AD3978-903A-415D-83FE-5104349B898E}"/>
              </a:ext>
            </a:extLst>
          </p:cNvPr>
          <p:cNvPicPr>
            <a:picLocks noChangeAspect="1"/>
          </p:cNvPicPr>
          <p:nvPr/>
        </p:nvPicPr>
        <p:blipFill>
          <a:blip r:embed="rId2"/>
          <a:stretch>
            <a:fillRect/>
          </a:stretch>
        </p:blipFill>
        <p:spPr>
          <a:xfrm>
            <a:off x="0" y="1670475"/>
            <a:ext cx="9144000" cy="3988993"/>
          </a:xfrm>
          <a:prstGeom prst="rect">
            <a:avLst/>
          </a:prstGeom>
        </p:spPr>
      </p:pic>
    </p:spTree>
    <p:extLst>
      <p:ext uri="{BB962C8B-B14F-4D97-AF65-F5344CB8AC3E}">
        <p14:creationId xmlns:p14="http://schemas.microsoft.com/office/powerpoint/2010/main" val="62901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dirty="0"/>
              <a:t>EM Fellow Clinical Hours</a:t>
            </a:r>
          </a:p>
        </p:txBody>
      </p:sp>
      <p:sp>
        <p:nvSpPr>
          <p:cNvPr id="3" name="TextBox 2">
            <a:extLst>
              <a:ext uri="{FF2B5EF4-FFF2-40B4-BE49-F238E27FC236}">
                <a16:creationId xmlns:a16="http://schemas.microsoft.com/office/drawing/2014/main" id="{4E117AA9-2849-4222-A0BD-51A20E6F246B}"/>
              </a:ext>
            </a:extLst>
          </p:cNvPr>
          <p:cNvSpPr txBox="1"/>
          <p:nvPr/>
        </p:nvSpPr>
        <p:spPr>
          <a:xfrm>
            <a:off x="259238" y="5798336"/>
            <a:ext cx="8427562" cy="461665"/>
          </a:xfrm>
          <a:prstGeom prst="rect">
            <a:avLst/>
          </a:prstGeom>
          <a:solidFill>
            <a:srgbClr val="FFC000"/>
          </a:solidFill>
        </p:spPr>
        <p:txBody>
          <a:bodyPr wrap="square" rtlCol="0">
            <a:spAutoFit/>
          </a:bodyPr>
          <a:lstStyle/>
          <a:p>
            <a:pPr algn="ctr"/>
            <a:r>
              <a:rPr lang="en-US" sz="2400" b="1" dirty="0"/>
              <a:t>Consistency across regions</a:t>
            </a:r>
          </a:p>
        </p:txBody>
      </p:sp>
      <p:pic>
        <p:nvPicPr>
          <p:cNvPr id="4" name="Picture 3">
            <a:extLst>
              <a:ext uri="{FF2B5EF4-FFF2-40B4-BE49-F238E27FC236}">
                <a16:creationId xmlns:a16="http://schemas.microsoft.com/office/drawing/2014/main" id="{81499BCA-1354-4317-9B33-C436C7671E8B}"/>
              </a:ext>
            </a:extLst>
          </p:cNvPr>
          <p:cNvPicPr>
            <a:picLocks noChangeAspect="1"/>
          </p:cNvPicPr>
          <p:nvPr/>
        </p:nvPicPr>
        <p:blipFill>
          <a:blip r:embed="rId2"/>
          <a:stretch>
            <a:fillRect/>
          </a:stretch>
        </p:blipFill>
        <p:spPr>
          <a:xfrm>
            <a:off x="0" y="1408957"/>
            <a:ext cx="9144000" cy="4040086"/>
          </a:xfrm>
          <a:prstGeom prst="rect">
            <a:avLst/>
          </a:prstGeom>
        </p:spPr>
      </p:pic>
    </p:spTree>
    <p:extLst>
      <p:ext uri="{BB962C8B-B14F-4D97-AF65-F5344CB8AC3E}">
        <p14:creationId xmlns:p14="http://schemas.microsoft.com/office/powerpoint/2010/main" val="389051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dirty="0"/>
              <a:t>EM Fellow Clinical Hours</a:t>
            </a:r>
          </a:p>
        </p:txBody>
      </p:sp>
      <p:sp>
        <p:nvSpPr>
          <p:cNvPr id="3" name="TextBox 2">
            <a:extLst>
              <a:ext uri="{FF2B5EF4-FFF2-40B4-BE49-F238E27FC236}">
                <a16:creationId xmlns:a16="http://schemas.microsoft.com/office/drawing/2014/main" id="{4E117AA9-2849-4222-A0BD-51A20E6F246B}"/>
              </a:ext>
            </a:extLst>
          </p:cNvPr>
          <p:cNvSpPr txBox="1"/>
          <p:nvPr/>
        </p:nvSpPr>
        <p:spPr>
          <a:xfrm>
            <a:off x="259238" y="5798336"/>
            <a:ext cx="8427562" cy="461665"/>
          </a:xfrm>
          <a:prstGeom prst="rect">
            <a:avLst/>
          </a:prstGeom>
          <a:solidFill>
            <a:srgbClr val="FFC000"/>
          </a:solidFill>
        </p:spPr>
        <p:txBody>
          <a:bodyPr wrap="square" rtlCol="0">
            <a:spAutoFit/>
          </a:bodyPr>
          <a:lstStyle/>
          <a:p>
            <a:pPr algn="ctr"/>
            <a:r>
              <a:rPr lang="en-US" sz="2400" b="1" dirty="0"/>
              <a:t>Consistency across NON-ACGME fellowship programs</a:t>
            </a:r>
          </a:p>
        </p:txBody>
      </p:sp>
      <p:pic>
        <p:nvPicPr>
          <p:cNvPr id="2" name="Picture 1">
            <a:extLst>
              <a:ext uri="{FF2B5EF4-FFF2-40B4-BE49-F238E27FC236}">
                <a16:creationId xmlns:a16="http://schemas.microsoft.com/office/drawing/2014/main" id="{BAC79A2C-1F82-4412-9C09-C62AE8B75A93}"/>
              </a:ext>
            </a:extLst>
          </p:cNvPr>
          <p:cNvPicPr>
            <a:picLocks noChangeAspect="1"/>
          </p:cNvPicPr>
          <p:nvPr/>
        </p:nvPicPr>
        <p:blipFill>
          <a:blip r:embed="rId2"/>
          <a:stretch>
            <a:fillRect/>
          </a:stretch>
        </p:blipFill>
        <p:spPr>
          <a:xfrm>
            <a:off x="0" y="1365504"/>
            <a:ext cx="9144000" cy="4126992"/>
          </a:xfrm>
          <a:prstGeom prst="rect">
            <a:avLst/>
          </a:prstGeom>
        </p:spPr>
      </p:pic>
    </p:spTree>
    <p:extLst>
      <p:ext uri="{BB962C8B-B14F-4D97-AF65-F5344CB8AC3E}">
        <p14:creationId xmlns:p14="http://schemas.microsoft.com/office/powerpoint/2010/main" val="133682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dirty="0"/>
              <a:t>EM Fellow Clinical Hours</a:t>
            </a:r>
          </a:p>
        </p:txBody>
      </p:sp>
      <p:sp>
        <p:nvSpPr>
          <p:cNvPr id="3" name="TextBox 2">
            <a:extLst>
              <a:ext uri="{FF2B5EF4-FFF2-40B4-BE49-F238E27FC236}">
                <a16:creationId xmlns:a16="http://schemas.microsoft.com/office/drawing/2014/main" id="{4E117AA9-2849-4222-A0BD-51A20E6F246B}"/>
              </a:ext>
            </a:extLst>
          </p:cNvPr>
          <p:cNvSpPr txBox="1"/>
          <p:nvPr/>
        </p:nvSpPr>
        <p:spPr>
          <a:xfrm>
            <a:off x="259238" y="5798336"/>
            <a:ext cx="8427562" cy="461665"/>
          </a:xfrm>
          <a:prstGeom prst="rect">
            <a:avLst/>
          </a:prstGeom>
          <a:solidFill>
            <a:srgbClr val="FFC000"/>
          </a:solidFill>
        </p:spPr>
        <p:txBody>
          <a:bodyPr wrap="square" rtlCol="0">
            <a:spAutoFit/>
          </a:bodyPr>
          <a:lstStyle/>
          <a:p>
            <a:pPr algn="ctr"/>
            <a:r>
              <a:rPr lang="en-US" sz="2400" b="1" dirty="0"/>
              <a:t>Consistency across ACGME fellowship programs</a:t>
            </a:r>
          </a:p>
        </p:txBody>
      </p:sp>
      <p:pic>
        <p:nvPicPr>
          <p:cNvPr id="4" name="Picture 3">
            <a:extLst>
              <a:ext uri="{FF2B5EF4-FFF2-40B4-BE49-F238E27FC236}">
                <a16:creationId xmlns:a16="http://schemas.microsoft.com/office/drawing/2014/main" id="{17E74283-5556-4A17-8863-A3D48E752E4D}"/>
              </a:ext>
            </a:extLst>
          </p:cNvPr>
          <p:cNvPicPr>
            <a:picLocks noChangeAspect="1"/>
          </p:cNvPicPr>
          <p:nvPr/>
        </p:nvPicPr>
        <p:blipFill>
          <a:blip r:embed="rId2"/>
          <a:stretch>
            <a:fillRect/>
          </a:stretch>
        </p:blipFill>
        <p:spPr>
          <a:xfrm>
            <a:off x="0" y="1382747"/>
            <a:ext cx="9144000" cy="4092505"/>
          </a:xfrm>
          <a:prstGeom prst="rect">
            <a:avLst/>
          </a:prstGeom>
        </p:spPr>
      </p:pic>
    </p:spTree>
    <p:extLst>
      <p:ext uri="{BB962C8B-B14F-4D97-AF65-F5344CB8AC3E}">
        <p14:creationId xmlns:p14="http://schemas.microsoft.com/office/powerpoint/2010/main" val="254360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dirty="0"/>
              <a:t>EM Fellow Compensation</a:t>
            </a:r>
          </a:p>
        </p:txBody>
      </p:sp>
      <p:pic>
        <p:nvPicPr>
          <p:cNvPr id="2" name="Picture 1">
            <a:extLst>
              <a:ext uri="{FF2B5EF4-FFF2-40B4-BE49-F238E27FC236}">
                <a16:creationId xmlns:a16="http://schemas.microsoft.com/office/drawing/2014/main" id="{A50BA2F9-F30F-4AC0-8C5A-E8350E728333}"/>
              </a:ext>
            </a:extLst>
          </p:cNvPr>
          <p:cNvPicPr>
            <a:picLocks noChangeAspect="1"/>
          </p:cNvPicPr>
          <p:nvPr/>
        </p:nvPicPr>
        <p:blipFill>
          <a:blip r:embed="rId2"/>
          <a:stretch>
            <a:fillRect/>
          </a:stretch>
        </p:blipFill>
        <p:spPr>
          <a:xfrm>
            <a:off x="0" y="1687985"/>
            <a:ext cx="9144000" cy="4036423"/>
          </a:xfrm>
          <a:prstGeom prst="rect">
            <a:avLst/>
          </a:prstGeom>
        </p:spPr>
      </p:pic>
      <p:sp>
        <p:nvSpPr>
          <p:cNvPr id="3" name="TextBox 2">
            <a:extLst>
              <a:ext uri="{FF2B5EF4-FFF2-40B4-BE49-F238E27FC236}">
                <a16:creationId xmlns:a16="http://schemas.microsoft.com/office/drawing/2014/main" id="{4E117AA9-2849-4222-A0BD-51A20E6F246B}"/>
              </a:ext>
            </a:extLst>
          </p:cNvPr>
          <p:cNvSpPr txBox="1"/>
          <p:nvPr/>
        </p:nvSpPr>
        <p:spPr>
          <a:xfrm>
            <a:off x="584462" y="5900559"/>
            <a:ext cx="8210746" cy="830997"/>
          </a:xfrm>
          <a:prstGeom prst="rect">
            <a:avLst/>
          </a:prstGeom>
          <a:solidFill>
            <a:srgbClr val="FFC000"/>
          </a:solidFill>
        </p:spPr>
        <p:txBody>
          <a:bodyPr wrap="square" rtlCol="0">
            <a:spAutoFit/>
          </a:bodyPr>
          <a:lstStyle/>
          <a:p>
            <a:pPr algn="ctr"/>
            <a:r>
              <a:rPr lang="en-US" sz="2400" b="1" dirty="0"/>
              <a:t>Mean Base Salary ACGME:		$77,418</a:t>
            </a:r>
          </a:p>
          <a:p>
            <a:pPr algn="ctr"/>
            <a:r>
              <a:rPr lang="en-US" sz="2400" b="1" dirty="0"/>
              <a:t>Mean Base Salary Non-ACGME:	$90,515</a:t>
            </a:r>
          </a:p>
        </p:txBody>
      </p:sp>
      <p:sp>
        <p:nvSpPr>
          <p:cNvPr id="4" name="TextBox 3">
            <a:extLst>
              <a:ext uri="{FF2B5EF4-FFF2-40B4-BE49-F238E27FC236}">
                <a16:creationId xmlns:a16="http://schemas.microsoft.com/office/drawing/2014/main" id="{98DDD073-CD0A-4634-BCAD-3A74991CBA33}"/>
              </a:ext>
            </a:extLst>
          </p:cNvPr>
          <p:cNvSpPr txBox="1"/>
          <p:nvPr/>
        </p:nvSpPr>
        <p:spPr>
          <a:xfrm>
            <a:off x="6429080" y="1634707"/>
            <a:ext cx="2059603" cy="369332"/>
          </a:xfrm>
          <a:prstGeom prst="rect">
            <a:avLst/>
          </a:prstGeom>
          <a:noFill/>
        </p:spPr>
        <p:txBody>
          <a:bodyPr wrap="none" rtlCol="0">
            <a:spAutoFit/>
          </a:bodyPr>
          <a:lstStyle/>
          <a:p>
            <a:r>
              <a:rPr lang="en-US" b="1" dirty="0"/>
              <a:t>Median Base Salary</a:t>
            </a:r>
          </a:p>
        </p:txBody>
      </p:sp>
    </p:spTree>
    <p:extLst>
      <p:ext uri="{BB962C8B-B14F-4D97-AF65-F5344CB8AC3E}">
        <p14:creationId xmlns:p14="http://schemas.microsoft.com/office/powerpoint/2010/main" val="241646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dirty="0"/>
              <a:t>EM Fellow Compensation</a:t>
            </a:r>
          </a:p>
        </p:txBody>
      </p:sp>
      <p:sp>
        <p:nvSpPr>
          <p:cNvPr id="3" name="TextBox 2">
            <a:extLst>
              <a:ext uri="{FF2B5EF4-FFF2-40B4-BE49-F238E27FC236}">
                <a16:creationId xmlns:a16="http://schemas.microsoft.com/office/drawing/2014/main" id="{4E117AA9-2849-4222-A0BD-51A20E6F246B}"/>
              </a:ext>
            </a:extLst>
          </p:cNvPr>
          <p:cNvSpPr txBox="1"/>
          <p:nvPr/>
        </p:nvSpPr>
        <p:spPr>
          <a:xfrm>
            <a:off x="358219" y="5950498"/>
            <a:ext cx="8427562" cy="830997"/>
          </a:xfrm>
          <a:prstGeom prst="rect">
            <a:avLst/>
          </a:prstGeom>
          <a:solidFill>
            <a:srgbClr val="FFC000"/>
          </a:solidFill>
        </p:spPr>
        <p:txBody>
          <a:bodyPr wrap="square" rtlCol="0">
            <a:spAutoFit/>
          </a:bodyPr>
          <a:lstStyle/>
          <a:p>
            <a:pPr algn="ctr"/>
            <a:r>
              <a:rPr lang="en-US" sz="2400" b="1" dirty="0"/>
              <a:t>Mean Additional ACGME:		$30,135</a:t>
            </a:r>
          </a:p>
          <a:p>
            <a:pPr algn="ctr"/>
            <a:r>
              <a:rPr lang="en-US" sz="2400" b="1" dirty="0"/>
              <a:t>Mean Additional Non-ACGME:	$28,567</a:t>
            </a:r>
          </a:p>
        </p:txBody>
      </p:sp>
      <p:pic>
        <p:nvPicPr>
          <p:cNvPr id="6" name="Picture 5">
            <a:extLst>
              <a:ext uri="{FF2B5EF4-FFF2-40B4-BE49-F238E27FC236}">
                <a16:creationId xmlns:a16="http://schemas.microsoft.com/office/drawing/2014/main" id="{95AA97D4-608D-4844-BA4A-8375DFD44BE2}"/>
              </a:ext>
            </a:extLst>
          </p:cNvPr>
          <p:cNvPicPr>
            <a:picLocks noChangeAspect="1"/>
          </p:cNvPicPr>
          <p:nvPr/>
        </p:nvPicPr>
        <p:blipFill>
          <a:blip r:embed="rId2"/>
          <a:stretch>
            <a:fillRect/>
          </a:stretch>
        </p:blipFill>
        <p:spPr>
          <a:xfrm>
            <a:off x="0" y="1610933"/>
            <a:ext cx="9144000" cy="4258301"/>
          </a:xfrm>
          <a:prstGeom prst="rect">
            <a:avLst/>
          </a:prstGeom>
        </p:spPr>
      </p:pic>
    </p:spTree>
    <p:extLst>
      <p:ext uri="{BB962C8B-B14F-4D97-AF65-F5344CB8AC3E}">
        <p14:creationId xmlns:p14="http://schemas.microsoft.com/office/powerpoint/2010/main" val="74215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dirty="0"/>
              <a:t>EM Fellow Compensation</a:t>
            </a:r>
          </a:p>
        </p:txBody>
      </p:sp>
      <p:pic>
        <p:nvPicPr>
          <p:cNvPr id="2" name="Picture 1">
            <a:extLst>
              <a:ext uri="{FF2B5EF4-FFF2-40B4-BE49-F238E27FC236}">
                <a16:creationId xmlns:a16="http://schemas.microsoft.com/office/drawing/2014/main" id="{A7BC99AB-28D8-4D28-9D3D-0E94DD069B62}"/>
              </a:ext>
            </a:extLst>
          </p:cNvPr>
          <p:cNvPicPr>
            <a:picLocks noChangeAspect="1"/>
          </p:cNvPicPr>
          <p:nvPr/>
        </p:nvPicPr>
        <p:blipFill>
          <a:blip r:embed="rId2"/>
          <a:stretch>
            <a:fillRect/>
          </a:stretch>
        </p:blipFill>
        <p:spPr>
          <a:xfrm>
            <a:off x="0" y="1650726"/>
            <a:ext cx="9144000" cy="4197569"/>
          </a:xfrm>
          <a:prstGeom prst="rect">
            <a:avLst/>
          </a:prstGeom>
        </p:spPr>
      </p:pic>
      <p:sp>
        <p:nvSpPr>
          <p:cNvPr id="3" name="TextBox 2">
            <a:extLst>
              <a:ext uri="{FF2B5EF4-FFF2-40B4-BE49-F238E27FC236}">
                <a16:creationId xmlns:a16="http://schemas.microsoft.com/office/drawing/2014/main" id="{4E117AA9-2849-4222-A0BD-51A20E6F246B}"/>
              </a:ext>
            </a:extLst>
          </p:cNvPr>
          <p:cNvSpPr txBox="1"/>
          <p:nvPr/>
        </p:nvSpPr>
        <p:spPr>
          <a:xfrm>
            <a:off x="339366" y="5869229"/>
            <a:ext cx="8484124" cy="830997"/>
          </a:xfrm>
          <a:prstGeom prst="rect">
            <a:avLst/>
          </a:prstGeom>
          <a:solidFill>
            <a:srgbClr val="FFC000"/>
          </a:solidFill>
        </p:spPr>
        <p:txBody>
          <a:bodyPr wrap="square" rtlCol="0">
            <a:spAutoFit/>
          </a:bodyPr>
          <a:lstStyle/>
          <a:p>
            <a:pPr algn="ctr"/>
            <a:r>
              <a:rPr lang="en-US" sz="2400" b="1" dirty="0"/>
              <a:t>Mean Total Salary ACGME:		$102,767</a:t>
            </a:r>
          </a:p>
          <a:p>
            <a:pPr algn="ctr"/>
            <a:r>
              <a:rPr lang="en-US" sz="2400" b="1" dirty="0"/>
              <a:t>Mean Total Salary Non-ACGME:	$112,889</a:t>
            </a:r>
          </a:p>
        </p:txBody>
      </p:sp>
    </p:spTree>
    <p:extLst>
      <p:ext uri="{BB962C8B-B14F-4D97-AF65-F5344CB8AC3E}">
        <p14:creationId xmlns:p14="http://schemas.microsoft.com/office/powerpoint/2010/main" val="335350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dirty="0"/>
              <a:t>EM Fellow Compensation</a:t>
            </a:r>
          </a:p>
        </p:txBody>
      </p:sp>
      <p:graphicFrame>
        <p:nvGraphicFramePr>
          <p:cNvPr id="3" name="Content Placeholder 2">
            <a:extLst>
              <a:ext uri="{FF2B5EF4-FFF2-40B4-BE49-F238E27FC236}">
                <a16:creationId xmlns:a16="http://schemas.microsoft.com/office/drawing/2014/main" id="{59EA44FE-8D4B-4CDD-83EE-A5D31896056D}"/>
              </a:ext>
            </a:extLst>
          </p:cNvPr>
          <p:cNvGraphicFramePr>
            <a:graphicFrameLocks noGrp="1"/>
          </p:cNvGraphicFramePr>
          <p:nvPr>
            <p:ph idx="1"/>
            <p:extLst>
              <p:ext uri="{D42A27DB-BD31-4B8C-83A1-F6EECF244321}">
                <p14:modId xmlns:p14="http://schemas.microsoft.com/office/powerpoint/2010/main" val="4268614240"/>
              </p:ext>
            </p:extLst>
          </p:nvPr>
        </p:nvGraphicFramePr>
        <p:xfrm>
          <a:off x="877871" y="1413771"/>
          <a:ext cx="5974237" cy="47193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16274799"/>
                    </a:ext>
                  </a:extLst>
                </a:gridCol>
                <a:gridCol w="1609627">
                  <a:extLst>
                    <a:ext uri="{9D8B030D-6E8A-4147-A177-3AD203B41FA5}">
                      <a16:colId xmlns:a16="http://schemas.microsoft.com/office/drawing/2014/main" val="3827633272"/>
                    </a:ext>
                  </a:extLst>
                </a:gridCol>
                <a:gridCol w="1621410">
                  <a:extLst>
                    <a:ext uri="{9D8B030D-6E8A-4147-A177-3AD203B41FA5}">
                      <a16:colId xmlns:a16="http://schemas.microsoft.com/office/drawing/2014/main" val="1441801853"/>
                    </a:ext>
                  </a:extLst>
                </a:gridCol>
              </a:tblGrid>
              <a:tr h="370840">
                <a:tc>
                  <a:txBody>
                    <a:bodyPr/>
                    <a:lstStyle/>
                    <a:p>
                      <a:endParaRPr lang="en-US" dirty="0"/>
                    </a:p>
                  </a:txBody>
                  <a:tcPr/>
                </a:tc>
                <a:tc>
                  <a:txBody>
                    <a:bodyPr/>
                    <a:lstStyle/>
                    <a:p>
                      <a:pPr algn="ctr"/>
                      <a:r>
                        <a:rPr lang="en-US" dirty="0"/>
                        <a:t>ACGME PROGRAMS</a:t>
                      </a:r>
                    </a:p>
                  </a:txBody>
                  <a:tcPr/>
                </a:tc>
                <a:tc>
                  <a:txBody>
                    <a:bodyPr/>
                    <a:lstStyle/>
                    <a:p>
                      <a:pPr algn="ctr"/>
                      <a:r>
                        <a:rPr lang="en-US" dirty="0"/>
                        <a:t>NON-ACGME PROGRAMS</a:t>
                      </a:r>
                    </a:p>
                  </a:txBody>
                  <a:tcPr/>
                </a:tc>
                <a:extLst>
                  <a:ext uri="{0D108BD9-81ED-4DB2-BD59-A6C34878D82A}">
                    <a16:rowId xmlns:a16="http://schemas.microsoft.com/office/drawing/2014/main" val="1420242670"/>
                  </a:ext>
                </a:extLst>
              </a:tr>
              <a:tr h="370840">
                <a:tc>
                  <a:txBody>
                    <a:bodyPr/>
                    <a:lstStyle/>
                    <a:p>
                      <a:r>
                        <a:rPr lang="en-US" b="1" dirty="0"/>
                        <a:t>COSTS</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725538250"/>
                  </a:ext>
                </a:extLst>
              </a:tr>
              <a:tr h="370840">
                <a:tc>
                  <a:txBody>
                    <a:bodyPr/>
                    <a:lstStyle/>
                    <a:p>
                      <a:r>
                        <a:rPr lang="en-US" dirty="0"/>
                        <a:t>Base Salary</a:t>
                      </a:r>
                    </a:p>
                  </a:txBody>
                  <a:tcPr/>
                </a:tc>
                <a:tc>
                  <a:txBody>
                    <a:bodyPr/>
                    <a:lstStyle/>
                    <a:p>
                      <a:pPr algn="ctr"/>
                      <a:r>
                        <a:rPr lang="en-US" dirty="0"/>
                        <a:t>$77,000</a:t>
                      </a:r>
                    </a:p>
                  </a:txBody>
                  <a:tcPr/>
                </a:tc>
                <a:tc>
                  <a:txBody>
                    <a:bodyPr/>
                    <a:lstStyle/>
                    <a:p>
                      <a:pPr algn="ctr"/>
                      <a:r>
                        <a:rPr lang="en-US" dirty="0"/>
                        <a:t>$90,000</a:t>
                      </a:r>
                    </a:p>
                  </a:txBody>
                  <a:tcPr/>
                </a:tc>
                <a:extLst>
                  <a:ext uri="{0D108BD9-81ED-4DB2-BD59-A6C34878D82A}">
                    <a16:rowId xmlns:a16="http://schemas.microsoft.com/office/drawing/2014/main" val="1895365054"/>
                  </a:ext>
                </a:extLst>
              </a:tr>
              <a:tr h="370840">
                <a:tc>
                  <a:txBody>
                    <a:bodyPr/>
                    <a:lstStyle/>
                    <a:p>
                      <a:r>
                        <a:rPr lang="en-US" b="1" i="1" dirty="0"/>
                        <a:t>Base Salary + Benefits</a:t>
                      </a:r>
                    </a:p>
                  </a:txBody>
                  <a:tcPr/>
                </a:tc>
                <a:tc>
                  <a:txBody>
                    <a:bodyPr/>
                    <a:lstStyle/>
                    <a:p>
                      <a:pPr algn="ctr"/>
                      <a:r>
                        <a:rPr lang="en-US" b="1" i="1" dirty="0"/>
                        <a:t>$102,400</a:t>
                      </a:r>
                    </a:p>
                  </a:txBody>
                  <a:tcPr/>
                </a:tc>
                <a:tc>
                  <a:txBody>
                    <a:bodyPr/>
                    <a:lstStyle/>
                    <a:p>
                      <a:pPr algn="ctr"/>
                      <a:r>
                        <a:rPr lang="en-US" b="1" i="1" dirty="0"/>
                        <a:t>$119,700</a:t>
                      </a:r>
                    </a:p>
                  </a:txBody>
                  <a:tcPr/>
                </a:tc>
                <a:extLst>
                  <a:ext uri="{0D108BD9-81ED-4DB2-BD59-A6C34878D82A}">
                    <a16:rowId xmlns:a16="http://schemas.microsoft.com/office/drawing/2014/main" val="3900616688"/>
                  </a:ext>
                </a:extLst>
              </a:tr>
              <a:tr h="370840">
                <a:tc>
                  <a:txBody>
                    <a:bodyPr/>
                    <a:lstStyle/>
                    <a:p>
                      <a:r>
                        <a:rPr lang="en-US" dirty="0"/>
                        <a:t>Degree Cost (Optional)</a:t>
                      </a:r>
                    </a:p>
                  </a:txBody>
                  <a:tcPr/>
                </a:tc>
                <a:tc>
                  <a:txBody>
                    <a:bodyPr/>
                    <a:lstStyle/>
                    <a:p>
                      <a:pPr algn="ctr"/>
                      <a:r>
                        <a:rPr lang="en-US" dirty="0"/>
                        <a:t>$36,000</a:t>
                      </a:r>
                    </a:p>
                  </a:txBody>
                  <a:tcPr/>
                </a:tc>
                <a:tc>
                  <a:txBody>
                    <a:bodyPr/>
                    <a:lstStyle/>
                    <a:p>
                      <a:pPr algn="ctr"/>
                      <a:r>
                        <a:rPr lang="en-US" dirty="0"/>
                        <a:t>$36,000</a:t>
                      </a:r>
                    </a:p>
                  </a:txBody>
                  <a:tcPr/>
                </a:tc>
                <a:extLst>
                  <a:ext uri="{0D108BD9-81ED-4DB2-BD59-A6C34878D82A}">
                    <a16:rowId xmlns:a16="http://schemas.microsoft.com/office/drawing/2014/main" val="4134359898"/>
                  </a:ext>
                </a:extLst>
              </a:tr>
              <a:tr h="370840">
                <a:tc>
                  <a:txBody>
                    <a:bodyPr/>
                    <a:lstStyle/>
                    <a:p>
                      <a:r>
                        <a:rPr lang="en-US" b="1" i="1" dirty="0"/>
                        <a:t>Total cost WITH degree</a:t>
                      </a:r>
                    </a:p>
                  </a:txBody>
                  <a:tcPr/>
                </a:tc>
                <a:tc>
                  <a:txBody>
                    <a:bodyPr/>
                    <a:lstStyle/>
                    <a:p>
                      <a:pPr algn="ctr"/>
                      <a:r>
                        <a:rPr lang="en-US" b="1" i="1" dirty="0"/>
                        <a:t>$138,400</a:t>
                      </a:r>
                    </a:p>
                  </a:txBody>
                  <a:tcPr/>
                </a:tc>
                <a:tc>
                  <a:txBody>
                    <a:bodyPr/>
                    <a:lstStyle/>
                    <a:p>
                      <a:pPr algn="ctr"/>
                      <a:r>
                        <a:rPr lang="en-US" b="1" i="1" dirty="0"/>
                        <a:t>$155,700</a:t>
                      </a:r>
                    </a:p>
                  </a:txBody>
                  <a:tcPr/>
                </a:tc>
                <a:extLst>
                  <a:ext uri="{0D108BD9-81ED-4DB2-BD59-A6C34878D82A}">
                    <a16:rowId xmlns:a16="http://schemas.microsoft.com/office/drawing/2014/main" val="2552382499"/>
                  </a:ext>
                </a:extLst>
              </a:tr>
              <a:tr h="370840">
                <a:tc>
                  <a:txBody>
                    <a:bodyPr/>
                    <a:lstStyle/>
                    <a:p>
                      <a:r>
                        <a:rPr lang="en-US" b="1" dirty="0"/>
                        <a:t>REVENUE</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3914424049"/>
                  </a:ext>
                </a:extLst>
              </a:tr>
              <a:tr h="370840">
                <a:tc>
                  <a:txBody>
                    <a:bodyPr/>
                    <a:lstStyle/>
                    <a:p>
                      <a:r>
                        <a:rPr lang="en-US" dirty="0"/>
                        <a:t>Total WRVU @ 6.1/</a:t>
                      </a:r>
                      <a:r>
                        <a:rPr lang="en-US" dirty="0" err="1"/>
                        <a:t>hr</a:t>
                      </a:r>
                      <a:endParaRPr lang="en-US" dirty="0"/>
                    </a:p>
                  </a:txBody>
                  <a:tcPr/>
                </a:tc>
                <a:tc>
                  <a:txBody>
                    <a:bodyPr/>
                    <a:lstStyle/>
                    <a:p>
                      <a:pPr algn="ctr"/>
                      <a:r>
                        <a:rPr lang="en-US" dirty="0"/>
                        <a:t>3,514</a:t>
                      </a:r>
                    </a:p>
                  </a:txBody>
                  <a:tcPr/>
                </a:tc>
                <a:tc>
                  <a:txBody>
                    <a:bodyPr/>
                    <a:lstStyle/>
                    <a:p>
                      <a:pPr algn="ctr"/>
                      <a:r>
                        <a:rPr lang="en-US" dirty="0"/>
                        <a:t>4,685</a:t>
                      </a:r>
                    </a:p>
                  </a:txBody>
                  <a:tcPr/>
                </a:tc>
                <a:extLst>
                  <a:ext uri="{0D108BD9-81ED-4DB2-BD59-A6C34878D82A}">
                    <a16:rowId xmlns:a16="http://schemas.microsoft.com/office/drawing/2014/main" val="989683205"/>
                  </a:ext>
                </a:extLst>
              </a:tr>
              <a:tr h="370840">
                <a:tc>
                  <a:txBody>
                    <a:bodyPr/>
                    <a:lstStyle/>
                    <a:p>
                      <a:r>
                        <a:rPr lang="en-US" b="1" i="1" dirty="0"/>
                        <a:t>Collections @ $46.35/RVU</a:t>
                      </a:r>
                    </a:p>
                  </a:txBody>
                  <a:tcPr/>
                </a:tc>
                <a:tc>
                  <a:txBody>
                    <a:bodyPr/>
                    <a:lstStyle/>
                    <a:p>
                      <a:pPr algn="ctr"/>
                      <a:r>
                        <a:rPr lang="en-US" b="1" i="1" dirty="0"/>
                        <a:t>$162,900</a:t>
                      </a:r>
                    </a:p>
                  </a:txBody>
                  <a:tcPr/>
                </a:tc>
                <a:tc>
                  <a:txBody>
                    <a:bodyPr/>
                    <a:lstStyle/>
                    <a:p>
                      <a:pPr algn="ctr"/>
                      <a:r>
                        <a:rPr lang="en-US" b="1" i="1" dirty="0"/>
                        <a:t>$217,100</a:t>
                      </a:r>
                    </a:p>
                  </a:txBody>
                  <a:tcPr/>
                </a:tc>
                <a:extLst>
                  <a:ext uri="{0D108BD9-81ED-4DB2-BD59-A6C34878D82A}">
                    <a16:rowId xmlns:a16="http://schemas.microsoft.com/office/drawing/2014/main" val="1484160757"/>
                  </a:ext>
                </a:extLst>
              </a:tr>
              <a:tr h="370840">
                <a:tc>
                  <a:txBody>
                    <a:bodyPr/>
                    <a:lstStyle/>
                    <a:p>
                      <a:r>
                        <a:rPr lang="en-US" b="1" dirty="0"/>
                        <a:t>MARGIN</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4201517346"/>
                  </a:ext>
                </a:extLst>
              </a:tr>
              <a:tr h="370840">
                <a:tc>
                  <a:txBody>
                    <a:bodyPr/>
                    <a:lstStyle/>
                    <a:p>
                      <a:r>
                        <a:rPr lang="en-US" dirty="0"/>
                        <a:t>NO Degree</a:t>
                      </a:r>
                    </a:p>
                  </a:txBody>
                  <a:tcPr/>
                </a:tc>
                <a:tc>
                  <a:txBody>
                    <a:bodyPr/>
                    <a:lstStyle/>
                    <a:p>
                      <a:pPr algn="ctr"/>
                      <a:r>
                        <a:rPr lang="en-US" b="1" i="1" dirty="0">
                          <a:solidFill>
                            <a:srgbClr val="339966"/>
                          </a:solidFill>
                        </a:rPr>
                        <a:t>$60,400</a:t>
                      </a:r>
                    </a:p>
                  </a:txBody>
                  <a:tcPr/>
                </a:tc>
                <a:tc>
                  <a:txBody>
                    <a:bodyPr/>
                    <a:lstStyle/>
                    <a:p>
                      <a:pPr algn="ctr"/>
                      <a:r>
                        <a:rPr lang="en-US" b="1" i="1" dirty="0">
                          <a:solidFill>
                            <a:srgbClr val="339966"/>
                          </a:solidFill>
                        </a:rPr>
                        <a:t>$97,400</a:t>
                      </a:r>
                    </a:p>
                  </a:txBody>
                  <a:tcPr/>
                </a:tc>
                <a:extLst>
                  <a:ext uri="{0D108BD9-81ED-4DB2-BD59-A6C34878D82A}">
                    <a16:rowId xmlns:a16="http://schemas.microsoft.com/office/drawing/2014/main" val="1841945300"/>
                  </a:ext>
                </a:extLst>
              </a:tr>
              <a:tr h="370840">
                <a:tc>
                  <a:txBody>
                    <a:bodyPr/>
                    <a:lstStyle/>
                    <a:p>
                      <a:r>
                        <a:rPr lang="en-US" dirty="0"/>
                        <a:t>WITH Degree</a:t>
                      </a:r>
                    </a:p>
                  </a:txBody>
                  <a:tcPr/>
                </a:tc>
                <a:tc>
                  <a:txBody>
                    <a:bodyPr/>
                    <a:lstStyle/>
                    <a:p>
                      <a:pPr algn="ctr"/>
                      <a:r>
                        <a:rPr lang="en-US" b="1" i="1" dirty="0">
                          <a:solidFill>
                            <a:srgbClr val="339966"/>
                          </a:solidFill>
                        </a:rPr>
                        <a:t>$24,400</a:t>
                      </a:r>
                    </a:p>
                  </a:txBody>
                  <a:tcPr/>
                </a:tc>
                <a:tc>
                  <a:txBody>
                    <a:bodyPr/>
                    <a:lstStyle/>
                    <a:p>
                      <a:pPr algn="ctr"/>
                      <a:r>
                        <a:rPr lang="en-US" b="1" i="1" dirty="0">
                          <a:solidFill>
                            <a:srgbClr val="339966"/>
                          </a:solidFill>
                        </a:rPr>
                        <a:t>$61,400</a:t>
                      </a:r>
                    </a:p>
                  </a:txBody>
                  <a:tcPr/>
                </a:tc>
                <a:extLst>
                  <a:ext uri="{0D108BD9-81ED-4DB2-BD59-A6C34878D82A}">
                    <a16:rowId xmlns:a16="http://schemas.microsoft.com/office/drawing/2014/main" val="4068239088"/>
                  </a:ext>
                </a:extLst>
              </a:tr>
            </a:tbl>
          </a:graphicData>
        </a:graphic>
      </p:graphicFrame>
      <p:sp>
        <p:nvSpPr>
          <p:cNvPr id="4" name="TextBox 3">
            <a:extLst>
              <a:ext uri="{FF2B5EF4-FFF2-40B4-BE49-F238E27FC236}">
                <a16:creationId xmlns:a16="http://schemas.microsoft.com/office/drawing/2014/main" id="{997874BB-9C53-4C95-A365-187AA85A7772}"/>
              </a:ext>
            </a:extLst>
          </p:cNvPr>
          <p:cNvSpPr txBox="1"/>
          <p:nvPr/>
        </p:nvSpPr>
        <p:spPr>
          <a:xfrm>
            <a:off x="6857762" y="2686391"/>
            <a:ext cx="1879554" cy="923330"/>
          </a:xfrm>
          <a:prstGeom prst="rect">
            <a:avLst/>
          </a:prstGeom>
          <a:noFill/>
        </p:spPr>
        <p:txBody>
          <a:bodyPr wrap="none" rtlCol="0">
            <a:spAutoFit/>
          </a:bodyPr>
          <a:lstStyle/>
          <a:p>
            <a:r>
              <a:rPr lang="en-US" dirty="0"/>
              <a:t>May be additional</a:t>
            </a:r>
          </a:p>
          <a:p>
            <a:r>
              <a:rPr lang="en-US" dirty="0"/>
              <a:t>ancillary costs to</a:t>
            </a:r>
          </a:p>
          <a:p>
            <a:r>
              <a:rPr lang="en-US" dirty="0"/>
              <a:t>consider</a:t>
            </a:r>
          </a:p>
        </p:txBody>
      </p:sp>
    </p:spTree>
    <p:extLst>
      <p:ext uri="{BB962C8B-B14F-4D97-AF65-F5344CB8AC3E}">
        <p14:creationId xmlns:p14="http://schemas.microsoft.com/office/powerpoint/2010/main" val="142648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68" y="222430"/>
            <a:ext cx="8382000" cy="900752"/>
          </a:xfrm>
        </p:spPr>
        <p:txBody>
          <a:bodyPr>
            <a:normAutofit/>
          </a:bodyPr>
          <a:lstStyle/>
          <a:p>
            <a:r>
              <a:rPr lang="en-US" sz="4400" dirty="0"/>
              <a:t>Faculty Effort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86078608"/>
              </p:ext>
            </p:extLst>
          </p:nvPr>
        </p:nvGraphicFramePr>
        <p:xfrm>
          <a:off x="1981270" y="3874416"/>
          <a:ext cx="7162730" cy="2904597"/>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p:cNvSpPr/>
          <p:nvPr/>
        </p:nvSpPr>
        <p:spPr>
          <a:xfrm>
            <a:off x="914400" y="1470713"/>
            <a:ext cx="716273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Percent Faculty Effort:  Multiple Missions</a:t>
            </a:r>
          </a:p>
        </p:txBody>
      </p:sp>
      <p:sp>
        <p:nvSpPr>
          <p:cNvPr id="3" name="TextBox 2"/>
          <p:cNvSpPr txBox="1"/>
          <p:nvPr/>
        </p:nvSpPr>
        <p:spPr>
          <a:xfrm>
            <a:off x="304765" y="6509982"/>
            <a:ext cx="17025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Academic Centers</a:t>
            </a:r>
          </a:p>
        </p:txBody>
      </p:sp>
      <p:pic>
        <p:nvPicPr>
          <p:cNvPr id="5" name="Picture 4"/>
          <p:cNvPicPr>
            <a:picLocks noChangeAspect="1"/>
          </p:cNvPicPr>
          <p:nvPr/>
        </p:nvPicPr>
        <p:blipFill>
          <a:blip r:embed="rId3"/>
          <a:stretch>
            <a:fillRect/>
          </a:stretch>
        </p:blipFill>
        <p:spPr>
          <a:xfrm>
            <a:off x="105260" y="2068148"/>
            <a:ext cx="5981985" cy="2175267"/>
          </a:xfrm>
          <a:prstGeom prst="rect">
            <a:avLst/>
          </a:prstGeom>
        </p:spPr>
      </p:pic>
      <p:sp>
        <p:nvSpPr>
          <p:cNvPr id="7" name="TextBox 6"/>
          <p:cNvSpPr txBox="1"/>
          <p:nvPr/>
        </p:nvSpPr>
        <p:spPr>
          <a:xfrm>
            <a:off x="681192" y="3933500"/>
            <a:ext cx="923651" cy="369332"/>
          </a:xfrm>
          <a:prstGeom prst="rect">
            <a:avLst/>
          </a:prstGeom>
          <a:noFill/>
        </p:spPr>
        <p:txBody>
          <a:bodyPr wrap="none" rtlCol="0">
            <a:spAutoFit/>
          </a:bodyPr>
          <a:lstStyle/>
          <a:p>
            <a:r>
              <a:rPr lang="en-US" b="1" dirty="0"/>
              <a:t>FY 2015</a:t>
            </a:r>
          </a:p>
        </p:txBody>
      </p:sp>
      <p:sp>
        <p:nvSpPr>
          <p:cNvPr id="10" name="TextBox 9"/>
          <p:cNvSpPr txBox="1"/>
          <p:nvPr/>
        </p:nvSpPr>
        <p:spPr>
          <a:xfrm>
            <a:off x="6231065" y="4284956"/>
            <a:ext cx="931665" cy="369332"/>
          </a:xfrm>
          <a:prstGeom prst="rect">
            <a:avLst/>
          </a:prstGeom>
          <a:noFill/>
        </p:spPr>
        <p:txBody>
          <a:bodyPr wrap="none" rtlCol="0">
            <a:spAutoFit/>
          </a:bodyPr>
          <a:lstStyle/>
          <a:p>
            <a:r>
              <a:rPr lang="en-US" b="1" dirty="0"/>
              <a:t>FY 2022</a:t>
            </a:r>
          </a:p>
        </p:txBody>
      </p:sp>
      <p:sp>
        <p:nvSpPr>
          <p:cNvPr id="4" name="TextBox 3">
            <a:extLst>
              <a:ext uri="{FF2B5EF4-FFF2-40B4-BE49-F238E27FC236}">
                <a16:creationId xmlns:a16="http://schemas.microsoft.com/office/drawing/2014/main" id="{C2E1220B-741F-419C-99F9-6059D3B58685}"/>
              </a:ext>
            </a:extLst>
          </p:cNvPr>
          <p:cNvSpPr txBox="1"/>
          <p:nvPr/>
        </p:nvSpPr>
        <p:spPr>
          <a:xfrm>
            <a:off x="4401368" y="1914023"/>
            <a:ext cx="4231992" cy="584775"/>
          </a:xfrm>
          <a:prstGeom prst="rect">
            <a:avLst/>
          </a:prstGeom>
          <a:noFill/>
        </p:spPr>
        <p:txBody>
          <a:bodyPr wrap="none" rtlCol="0">
            <a:spAutoFit/>
          </a:bodyPr>
          <a:lstStyle/>
          <a:p>
            <a:r>
              <a:rPr lang="en-US" sz="3200" b="1" dirty="0"/>
              <a:t>Increasing clinical effort</a:t>
            </a:r>
          </a:p>
        </p:txBody>
      </p:sp>
    </p:spTree>
    <p:extLst>
      <p:ext uri="{BB962C8B-B14F-4D97-AF65-F5344CB8AC3E}">
        <p14:creationId xmlns:p14="http://schemas.microsoft.com/office/powerpoint/2010/main" val="363403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92538" y="2921168"/>
            <a:ext cx="3558923" cy="1938992"/>
          </a:xfrm>
          <a:prstGeom prst="rect">
            <a:avLst/>
          </a:prstGeom>
          <a:noFill/>
        </p:spPr>
        <p:txBody>
          <a:bodyPr wrap="none" rtlCol="0">
            <a:spAutoFit/>
          </a:bodyPr>
          <a:lstStyle/>
          <a:p>
            <a:pPr algn="ctr"/>
            <a:r>
              <a:rPr lang="en-US" sz="6000" b="1" dirty="0"/>
              <a:t>Thanks</a:t>
            </a:r>
          </a:p>
          <a:p>
            <a:pPr algn="ctr"/>
            <a:r>
              <a:rPr lang="en-US" sz="6000" b="1" dirty="0"/>
              <a:t>Let’s talk…</a:t>
            </a:r>
          </a:p>
        </p:txBody>
      </p:sp>
    </p:spTree>
    <p:extLst>
      <p:ext uri="{BB962C8B-B14F-4D97-AF65-F5344CB8AC3E}">
        <p14:creationId xmlns:p14="http://schemas.microsoft.com/office/powerpoint/2010/main" val="184596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2826" y="44605"/>
            <a:ext cx="8382000" cy="1193180"/>
          </a:xfrm>
          <a:prstGeom prst="rect">
            <a:avLst/>
          </a:prstGeom>
        </p:spPr>
        <p:txBody>
          <a:bodyP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3600" b="1" dirty="0"/>
              <a:t>Daily Provider Coverage</a:t>
            </a:r>
            <a:br>
              <a:rPr lang="en-US" sz="3600" b="1" dirty="0"/>
            </a:br>
            <a:r>
              <a:rPr lang="en-US" sz="3600" b="1" dirty="0"/>
              <a:t>Hours per Day</a:t>
            </a:r>
          </a:p>
        </p:txBody>
      </p:sp>
      <p:sp>
        <p:nvSpPr>
          <p:cNvPr id="14" name="TextBox 1"/>
          <p:cNvSpPr txBox="1"/>
          <p:nvPr/>
        </p:nvSpPr>
        <p:spPr>
          <a:xfrm>
            <a:off x="3873337" y="3129798"/>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56%</a:t>
            </a:r>
          </a:p>
        </p:txBody>
      </p:sp>
      <p:sp>
        <p:nvSpPr>
          <p:cNvPr id="15" name="TextBox 1"/>
          <p:cNvSpPr txBox="1"/>
          <p:nvPr/>
        </p:nvSpPr>
        <p:spPr>
          <a:xfrm>
            <a:off x="5073941" y="3304504"/>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54%</a:t>
            </a:r>
          </a:p>
        </p:txBody>
      </p:sp>
      <p:sp>
        <p:nvSpPr>
          <p:cNvPr id="16" name="TextBox 1"/>
          <p:cNvSpPr txBox="1"/>
          <p:nvPr/>
        </p:nvSpPr>
        <p:spPr>
          <a:xfrm>
            <a:off x="6330314" y="3066610"/>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52%</a:t>
            </a:r>
          </a:p>
        </p:txBody>
      </p:sp>
      <p:sp>
        <p:nvSpPr>
          <p:cNvPr id="17" name="TextBox 1"/>
          <p:cNvSpPr txBox="1"/>
          <p:nvPr/>
        </p:nvSpPr>
        <p:spPr>
          <a:xfrm>
            <a:off x="7542077" y="3040594"/>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52%</a:t>
            </a:r>
          </a:p>
        </p:txBody>
      </p:sp>
      <p:graphicFrame>
        <p:nvGraphicFramePr>
          <p:cNvPr id="18" name="Content Placeholder 17"/>
          <p:cNvGraphicFramePr>
            <a:graphicFrameLocks noGrp="1"/>
          </p:cNvGraphicFramePr>
          <p:nvPr>
            <p:ph sz="half" idx="1"/>
            <p:extLst>
              <p:ext uri="{D42A27DB-BD31-4B8C-83A1-F6EECF244321}">
                <p14:modId xmlns:p14="http://schemas.microsoft.com/office/powerpoint/2010/main" val="2982752161"/>
              </p:ext>
            </p:extLst>
          </p:nvPr>
        </p:nvGraphicFramePr>
        <p:xfrm>
          <a:off x="387361" y="1614919"/>
          <a:ext cx="4038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p:nvSpPr>
        <p:spPr>
          <a:xfrm>
            <a:off x="1370161" y="3569009"/>
            <a:ext cx="832792" cy="738664"/>
          </a:xfrm>
          <a:prstGeom prst="rect">
            <a:avLst/>
          </a:prstGeom>
          <a:noFill/>
        </p:spPr>
        <p:txBody>
          <a:bodyPr wrap="none" rtlCol="0">
            <a:spAutoFit/>
          </a:bodyPr>
          <a:lstStyle/>
          <a:p>
            <a:r>
              <a:rPr lang="en-US" sz="1400" b="1" dirty="0"/>
              <a:t>Resident</a:t>
            </a:r>
          </a:p>
          <a:p>
            <a:pPr algn="ctr"/>
            <a:r>
              <a:rPr lang="en-US" sz="1400" b="1" dirty="0"/>
              <a:t>Hours</a:t>
            </a:r>
          </a:p>
          <a:p>
            <a:pPr algn="ctr"/>
            <a:r>
              <a:rPr lang="en-US" sz="1400" b="1" dirty="0"/>
              <a:t>55%</a:t>
            </a:r>
          </a:p>
        </p:txBody>
      </p:sp>
      <p:sp>
        <p:nvSpPr>
          <p:cNvPr id="20" name="TextBox 19"/>
          <p:cNvSpPr txBox="1"/>
          <p:nvPr/>
        </p:nvSpPr>
        <p:spPr>
          <a:xfrm>
            <a:off x="2823883" y="4052192"/>
            <a:ext cx="562719" cy="646331"/>
          </a:xfrm>
          <a:prstGeom prst="rect">
            <a:avLst/>
          </a:prstGeom>
          <a:noFill/>
        </p:spPr>
        <p:txBody>
          <a:bodyPr wrap="none" rtlCol="0">
            <a:spAutoFit/>
          </a:bodyPr>
          <a:lstStyle/>
          <a:p>
            <a:pPr algn="ctr"/>
            <a:r>
              <a:rPr lang="en-US" sz="1200" b="1" dirty="0"/>
              <a:t>APP</a:t>
            </a:r>
          </a:p>
          <a:p>
            <a:pPr algn="ctr"/>
            <a:r>
              <a:rPr lang="en-US" sz="1200" b="1" dirty="0"/>
              <a:t>Hours</a:t>
            </a:r>
          </a:p>
          <a:p>
            <a:pPr algn="ctr"/>
            <a:r>
              <a:rPr lang="en-US" sz="1200" b="1" dirty="0"/>
              <a:t>11%</a:t>
            </a:r>
          </a:p>
        </p:txBody>
      </p:sp>
      <p:sp>
        <p:nvSpPr>
          <p:cNvPr id="21" name="TextBox 20"/>
          <p:cNvSpPr txBox="1"/>
          <p:nvPr/>
        </p:nvSpPr>
        <p:spPr>
          <a:xfrm>
            <a:off x="2646719" y="3319205"/>
            <a:ext cx="917046" cy="738664"/>
          </a:xfrm>
          <a:prstGeom prst="rect">
            <a:avLst/>
          </a:prstGeom>
          <a:noFill/>
        </p:spPr>
        <p:txBody>
          <a:bodyPr wrap="none" rtlCol="0">
            <a:spAutoFit/>
          </a:bodyPr>
          <a:lstStyle/>
          <a:p>
            <a:r>
              <a:rPr lang="en-US" sz="1400" b="1" dirty="0"/>
              <a:t>Attending</a:t>
            </a:r>
          </a:p>
          <a:p>
            <a:pPr algn="ctr"/>
            <a:r>
              <a:rPr lang="en-US" sz="1400" b="1" dirty="0"/>
              <a:t>Hours</a:t>
            </a:r>
          </a:p>
          <a:p>
            <a:pPr algn="ctr"/>
            <a:r>
              <a:rPr lang="en-US" sz="1400" b="1" dirty="0"/>
              <a:t>34%</a:t>
            </a:r>
          </a:p>
        </p:txBody>
      </p:sp>
      <p:graphicFrame>
        <p:nvGraphicFramePr>
          <p:cNvPr id="22" name="Content Placeholder 17"/>
          <p:cNvGraphicFramePr>
            <a:graphicFrameLocks/>
          </p:cNvGraphicFramePr>
          <p:nvPr>
            <p:extLst>
              <p:ext uri="{D42A27DB-BD31-4B8C-83A1-F6EECF244321}">
                <p14:modId xmlns:p14="http://schemas.microsoft.com/office/powerpoint/2010/main" val="38241372"/>
              </p:ext>
            </p:extLst>
          </p:nvPr>
        </p:nvGraphicFramePr>
        <p:xfrm>
          <a:off x="4639475" y="1543106"/>
          <a:ext cx="4121534" cy="4597776"/>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p:cNvSpPr txBox="1"/>
          <p:nvPr/>
        </p:nvSpPr>
        <p:spPr>
          <a:xfrm>
            <a:off x="5562342" y="3425886"/>
            <a:ext cx="832792" cy="738664"/>
          </a:xfrm>
          <a:prstGeom prst="rect">
            <a:avLst/>
          </a:prstGeom>
          <a:noFill/>
        </p:spPr>
        <p:txBody>
          <a:bodyPr wrap="none" rtlCol="0">
            <a:spAutoFit/>
          </a:bodyPr>
          <a:lstStyle/>
          <a:p>
            <a:r>
              <a:rPr lang="en-US" sz="1400" b="1" dirty="0"/>
              <a:t>Resident</a:t>
            </a:r>
          </a:p>
          <a:p>
            <a:pPr algn="ctr"/>
            <a:r>
              <a:rPr lang="en-US" sz="1400" b="1" dirty="0"/>
              <a:t>Hours</a:t>
            </a:r>
          </a:p>
          <a:p>
            <a:pPr algn="ctr"/>
            <a:r>
              <a:rPr lang="en-US" sz="1400" b="1" dirty="0"/>
              <a:t>42%</a:t>
            </a:r>
          </a:p>
        </p:txBody>
      </p:sp>
      <p:sp>
        <p:nvSpPr>
          <p:cNvPr id="24" name="TextBox 23"/>
          <p:cNvSpPr txBox="1"/>
          <p:nvPr/>
        </p:nvSpPr>
        <p:spPr>
          <a:xfrm>
            <a:off x="6977805" y="3285002"/>
            <a:ext cx="917046" cy="738664"/>
          </a:xfrm>
          <a:prstGeom prst="rect">
            <a:avLst/>
          </a:prstGeom>
          <a:noFill/>
        </p:spPr>
        <p:txBody>
          <a:bodyPr wrap="none" rtlCol="0">
            <a:spAutoFit/>
          </a:bodyPr>
          <a:lstStyle/>
          <a:p>
            <a:r>
              <a:rPr lang="en-US" sz="1400" b="1" dirty="0"/>
              <a:t>Attending</a:t>
            </a:r>
          </a:p>
          <a:p>
            <a:pPr algn="ctr"/>
            <a:r>
              <a:rPr lang="en-US" sz="1400" b="1" dirty="0"/>
              <a:t>Hours</a:t>
            </a:r>
          </a:p>
          <a:p>
            <a:pPr algn="ctr"/>
            <a:r>
              <a:rPr lang="en-US" sz="1400" b="1" dirty="0"/>
              <a:t>33%</a:t>
            </a:r>
          </a:p>
        </p:txBody>
      </p:sp>
      <p:sp>
        <p:nvSpPr>
          <p:cNvPr id="25" name="TextBox 24"/>
          <p:cNvSpPr txBox="1"/>
          <p:nvPr/>
        </p:nvSpPr>
        <p:spPr>
          <a:xfrm>
            <a:off x="6609092" y="3917424"/>
            <a:ext cx="624916" cy="738664"/>
          </a:xfrm>
          <a:prstGeom prst="rect">
            <a:avLst/>
          </a:prstGeom>
          <a:noFill/>
        </p:spPr>
        <p:txBody>
          <a:bodyPr wrap="none" rtlCol="0">
            <a:spAutoFit/>
          </a:bodyPr>
          <a:lstStyle/>
          <a:p>
            <a:pPr algn="ctr"/>
            <a:r>
              <a:rPr lang="en-US" sz="1400" b="1" dirty="0"/>
              <a:t>APP</a:t>
            </a:r>
          </a:p>
          <a:p>
            <a:pPr algn="ctr"/>
            <a:r>
              <a:rPr lang="en-US" sz="1400" b="1" dirty="0"/>
              <a:t>Hours</a:t>
            </a:r>
          </a:p>
          <a:p>
            <a:pPr algn="ctr"/>
            <a:r>
              <a:rPr lang="en-US" sz="1400" b="1" dirty="0"/>
              <a:t>25%</a:t>
            </a:r>
          </a:p>
        </p:txBody>
      </p:sp>
    </p:spTree>
    <p:extLst>
      <p:ext uri="{BB962C8B-B14F-4D97-AF65-F5344CB8AC3E}">
        <p14:creationId xmlns:p14="http://schemas.microsoft.com/office/powerpoint/2010/main" val="182387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2826" y="44605"/>
            <a:ext cx="8382000" cy="1193180"/>
          </a:xfrm>
          <a:prstGeom prst="rect">
            <a:avLst/>
          </a:prstGeom>
        </p:spPr>
        <p:txBody>
          <a:bodyP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3600" b="1" dirty="0"/>
              <a:t>Daily Provider Coverage</a:t>
            </a:r>
            <a:br>
              <a:rPr lang="en-US" sz="3600" b="1" dirty="0"/>
            </a:br>
            <a:r>
              <a:rPr lang="en-US" sz="3600" b="1" dirty="0"/>
              <a:t>Hours per Day</a:t>
            </a:r>
          </a:p>
        </p:txBody>
      </p:sp>
      <p:sp>
        <p:nvSpPr>
          <p:cNvPr id="8" name="TextBox 7"/>
          <p:cNvSpPr txBox="1"/>
          <p:nvPr/>
        </p:nvSpPr>
        <p:spPr>
          <a:xfrm>
            <a:off x="600891" y="5863712"/>
            <a:ext cx="7942217" cy="400110"/>
          </a:xfrm>
          <a:prstGeom prst="rect">
            <a:avLst/>
          </a:prstGeom>
          <a:solidFill>
            <a:schemeClr val="bg1"/>
          </a:solidFill>
        </p:spPr>
        <p:txBody>
          <a:bodyPr wrap="square" rtlCol="0">
            <a:spAutoFit/>
          </a:bodyPr>
          <a:lstStyle/>
          <a:p>
            <a:pPr algn="ctr"/>
            <a:r>
              <a:rPr lang="en-US" sz="2000" b="1" dirty="0">
                <a:solidFill>
                  <a:schemeClr val="tx2">
                    <a:lumMod val="60000"/>
                    <a:lumOff val="40000"/>
                  </a:schemeClr>
                </a:solidFill>
              </a:rPr>
              <a:t>Common for APP coverage in fast track areas in community</a:t>
            </a:r>
          </a:p>
        </p:txBody>
      </p:sp>
      <p:sp>
        <p:nvSpPr>
          <p:cNvPr id="14" name="TextBox 1"/>
          <p:cNvSpPr txBox="1"/>
          <p:nvPr/>
        </p:nvSpPr>
        <p:spPr>
          <a:xfrm>
            <a:off x="3769120" y="2680852"/>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56%</a:t>
            </a:r>
          </a:p>
        </p:txBody>
      </p:sp>
      <p:sp>
        <p:nvSpPr>
          <p:cNvPr id="15" name="TextBox 1"/>
          <p:cNvSpPr txBox="1"/>
          <p:nvPr/>
        </p:nvSpPr>
        <p:spPr>
          <a:xfrm>
            <a:off x="4969724" y="2855558"/>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54%</a:t>
            </a:r>
          </a:p>
        </p:txBody>
      </p:sp>
      <p:sp>
        <p:nvSpPr>
          <p:cNvPr id="16" name="TextBox 1"/>
          <p:cNvSpPr txBox="1"/>
          <p:nvPr/>
        </p:nvSpPr>
        <p:spPr>
          <a:xfrm>
            <a:off x="6226097" y="2617664"/>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52%</a:t>
            </a:r>
          </a:p>
        </p:txBody>
      </p:sp>
      <p:sp>
        <p:nvSpPr>
          <p:cNvPr id="17" name="TextBox 1"/>
          <p:cNvSpPr txBox="1"/>
          <p:nvPr/>
        </p:nvSpPr>
        <p:spPr>
          <a:xfrm>
            <a:off x="7437860" y="2591648"/>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52%</a:t>
            </a:r>
          </a:p>
        </p:txBody>
      </p:sp>
      <p:graphicFrame>
        <p:nvGraphicFramePr>
          <p:cNvPr id="18" name="Content Placeholder 17"/>
          <p:cNvGraphicFramePr>
            <a:graphicFrameLocks noGrp="1"/>
          </p:cNvGraphicFramePr>
          <p:nvPr>
            <p:ph sz="half" idx="1"/>
            <p:extLst>
              <p:ext uri="{D42A27DB-BD31-4B8C-83A1-F6EECF244321}">
                <p14:modId xmlns:p14="http://schemas.microsoft.com/office/powerpoint/2010/main" val="2581700056"/>
              </p:ext>
            </p:extLst>
          </p:nvPr>
        </p:nvGraphicFramePr>
        <p:xfrm>
          <a:off x="283144" y="1165973"/>
          <a:ext cx="4038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p:nvSpPr>
        <p:spPr>
          <a:xfrm>
            <a:off x="1250794" y="3067424"/>
            <a:ext cx="832792" cy="738664"/>
          </a:xfrm>
          <a:prstGeom prst="rect">
            <a:avLst/>
          </a:prstGeom>
          <a:noFill/>
        </p:spPr>
        <p:txBody>
          <a:bodyPr wrap="none" rtlCol="0">
            <a:spAutoFit/>
          </a:bodyPr>
          <a:lstStyle/>
          <a:p>
            <a:r>
              <a:rPr lang="en-US" sz="1400" b="1" dirty="0"/>
              <a:t>Resident</a:t>
            </a:r>
          </a:p>
          <a:p>
            <a:pPr algn="ctr"/>
            <a:r>
              <a:rPr lang="en-US" sz="1400" b="1" dirty="0"/>
              <a:t>Hours</a:t>
            </a:r>
          </a:p>
          <a:p>
            <a:pPr algn="ctr"/>
            <a:r>
              <a:rPr lang="en-US" sz="1400" b="1" dirty="0"/>
              <a:t>54%</a:t>
            </a:r>
          </a:p>
        </p:txBody>
      </p:sp>
      <p:sp>
        <p:nvSpPr>
          <p:cNvPr id="20" name="TextBox 19"/>
          <p:cNvSpPr txBox="1"/>
          <p:nvPr/>
        </p:nvSpPr>
        <p:spPr>
          <a:xfrm>
            <a:off x="2785726" y="3538611"/>
            <a:ext cx="542136" cy="600164"/>
          </a:xfrm>
          <a:prstGeom prst="rect">
            <a:avLst/>
          </a:prstGeom>
          <a:noFill/>
        </p:spPr>
        <p:txBody>
          <a:bodyPr wrap="none" rtlCol="0">
            <a:spAutoFit/>
          </a:bodyPr>
          <a:lstStyle/>
          <a:p>
            <a:pPr algn="ctr"/>
            <a:r>
              <a:rPr lang="en-US" sz="1100" b="1" dirty="0"/>
              <a:t>APP</a:t>
            </a:r>
          </a:p>
          <a:p>
            <a:pPr algn="ctr"/>
            <a:r>
              <a:rPr lang="en-US" sz="1100" b="1" dirty="0"/>
              <a:t>Hours</a:t>
            </a:r>
          </a:p>
          <a:p>
            <a:pPr algn="ctr"/>
            <a:r>
              <a:rPr lang="en-US" sz="1100" b="1" dirty="0"/>
              <a:t>11%</a:t>
            </a:r>
          </a:p>
        </p:txBody>
      </p:sp>
      <p:sp>
        <p:nvSpPr>
          <p:cNvPr id="21" name="TextBox 20"/>
          <p:cNvSpPr txBox="1"/>
          <p:nvPr/>
        </p:nvSpPr>
        <p:spPr>
          <a:xfrm>
            <a:off x="2513600" y="2818529"/>
            <a:ext cx="814262" cy="646331"/>
          </a:xfrm>
          <a:prstGeom prst="rect">
            <a:avLst/>
          </a:prstGeom>
          <a:noFill/>
        </p:spPr>
        <p:txBody>
          <a:bodyPr wrap="none" rtlCol="0">
            <a:spAutoFit/>
          </a:bodyPr>
          <a:lstStyle/>
          <a:p>
            <a:r>
              <a:rPr lang="en-US" sz="1200" b="1" dirty="0"/>
              <a:t>Attending</a:t>
            </a:r>
          </a:p>
          <a:p>
            <a:pPr algn="ctr"/>
            <a:r>
              <a:rPr lang="en-US" sz="1200" b="1" dirty="0"/>
              <a:t>Hours</a:t>
            </a:r>
          </a:p>
          <a:p>
            <a:pPr algn="ctr"/>
            <a:r>
              <a:rPr lang="en-US" sz="1200" b="1" dirty="0"/>
              <a:t>34%</a:t>
            </a:r>
          </a:p>
        </p:txBody>
      </p:sp>
      <p:graphicFrame>
        <p:nvGraphicFramePr>
          <p:cNvPr id="26" name="Content Placeholder 17">
            <a:extLst>
              <a:ext uri="{FF2B5EF4-FFF2-40B4-BE49-F238E27FC236}">
                <a16:creationId xmlns:a16="http://schemas.microsoft.com/office/drawing/2014/main" id="{5BFDC8B3-DE54-4BD8-8AB7-E0A7B0ACDCB4}"/>
              </a:ext>
            </a:extLst>
          </p:cNvPr>
          <p:cNvGraphicFramePr>
            <a:graphicFrameLocks/>
          </p:cNvGraphicFramePr>
          <p:nvPr>
            <p:extLst>
              <p:ext uri="{D42A27DB-BD31-4B8C-83A1-F6EECF244321}">
                <p14:modId xmlns:p14="http://schemas.microsoft.com/office/powerpoint/2010/main" val="683703980"/>
              </p:ext>
            </p:extLst>
          </p:nvPr>
        </p:nvGraphicFramePr>
        <p:xfrm>
          <a:off x="4445186" y="1272580"/>
          <a:ext cx="4038600"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a:extLst>
              <a:ext uri="{FF2B5EF4-FFF2-40B4-BE49-F238E27FC236}">
                <a16:creationId xmlns:a16="http://schemas.microsoft.com/office/drawing/2014/main" id="{EBD22EF3-6ED1-4AAF-8031-F992206DE787}"/>
              </a:ext>
            </a:extLst>
          </p:cNvPr>
          <p:cNvSpPr txBox="1"/>
          <p:nvPr/>
        </p:nvSpPr>
        <p:spPr>
          <a:xfrm>
            <a:off x="5588926" y="2928230"/>
            <a:ext cx="530915" cy="600164"/>
          </a:xfrm>
          <a:prstGeom prst="rect">
            <a:avLst/>
          </a:prstGeom>
          <a:noFill/>
        </p:spPr>
        <p:txBody>
          <a:bodyPr wrap="none" rtlCol="0">
            <a:spAutoFit/>
          </a:bodyPr>
          <a:lstStyle/>
          <a:p>
            <a:pPr algn="ctr"/>
            <a:r>
              <a:rPr lang="en-US" sz="1100" b="1" dirty="0"/>
              <a:t>APP</a:t>
            </a:r>
          </a:p>
          <a:p>
            <a:pPr algn="ctr"/>
            <a:r>
              <a:rPr lang="en-US" sz="1100" b="1" dirty="0"/>
              <a:t>Hours</a:t>
            </a:r>
          </a:p>
          <a:p>
            <a:pPr algn="ctr"/>
            <a:r>
              <a:rPr lang="en-US" sz="1100" b="1" dirty="0"/>
              <a:t>33%</a:t>
            </a:r>
          </a:p>
        </p:txBody>
      </p:sp>
      <p:sp>
        <p:nvSpPr>
          <p:cNvPr id="28" name="TextBox 27">
            <a:extLst>
              <a:ext uri="{FF2B5EF4-FFF2-40B4-BE49-F238E27FC236}">
                <a16:creationId xmlns:a16="http://schemas.microsoft.com/office/drawing/2014/main" id="{6FDF203F-3AAD-4F07-82C6-D5F3E8042105}"/>
              </a:ext>
            </a:extLst>
          </p:cNvPr>
          <p:cNvSpPr txBox="1"/>
          <p:nvPr/>
        </p:nvSpPr>
        <p:spPr>
          <a:xfrm>
            <a:off x="6704104" y="3479686"/>
            <a:ext cx="814262" cy="646331"/>
          </a:xfrm>
          <a:prstGeom prst="rect">
            <a:avLst/>
          </a:prstGeom>
          <a:noFill/>
        </p:spPr>
        <p:txBody>
          <a:bodyPr wrap="none" rtlCol="0">
            <a:spAutoFit/>
          </a:bodyPr>
          <a:lstStyle/>
          <a:p>
            <a:r>
              <a:rPr lang="en-US" sz="1200" b="1" dirty="0"/>
              <a:t>Attending</a:t>
            </a:r>
          </a:p>
          <a:p>
            <a:pPr algn="ctr"/>
            <a:r>
              <a:rPr lang="en-US" sz="1200" b="1" dirty="0"/>
              <a:t>Hours</a:t>
            </a:r>
          </a:p>
          <a:p>
            <a:pPr algn="ctr"/>
            <a:r>
              <a:rPr lang="en-US" sz="1200" b="1" dirty="0"/>
              <a:t>67%</a:t>
            </a:r>
          </a:p>
        </p:txBody>
      </p:sp>
    </p:spTree>
    <p:extLst>
      <p:ext uri="{BB962C8B-B14F-4D97-AF65-F5344CB8AC3E}">
        <p14:creationId xmlns:p14="http://schemas.microsoft.com/office/powerpoint/2010/main" val="141575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97094" y="226243"/>
            <a:ext cx="8382000" cy="735291"/>
          </a:xfrm>
          <a:prstGeom prst="rect">
            <a:avLst/>
          </a:prstGeom>
        </p:spPr>
        <p:txBody>
          <a:bodyP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3600" b="1" dirty="0"/>
              <a:t>Physician  Hour Coverage</a:t>
            </a:r>
          </a:p>
        </p:txBody>
      </p:sp>
      <p:pic>
        <p:nvPicPr>
          <p:cNvPr id="3" name="Picture 2">
            <a:extLst>
              <a:ext uri="{FF2B5EF4-FFF2-40B4-BE49-F238E27FC236}">
                <a16:creationId xmlns:a16="http://schemas.microsoft.com/office/drawing/2014/main" id="{84F783C2-E6FE-4D30-9F7C-55B53CBADE03}"/>
              </a:ext>
            </a:extLst>
          </p:cNvPr>
          <p:cNvPicPr>
            <a:picLocks noChangeAspect="1"/>
          </p:cNvPicPr>
          <p:nvPr/>
        </p:nvPicPr>
        <p:blipFill>
          <a:blip r:embed="rId3"/>
          <a:stretch>
            <a:fillRect/>
          </a:stretch>
        </p:blipFill>
        <p:spPr>
          <a:xfrm>
            <a:off x="457050" y="1300899"/>
            <a:ext cx="8302022" cy="5491112"/>
          </a:xfrm>
          <a:prstGeom prst="rect">
            <a:avLst/>
          </a:prstGeom>
        </p:spPr>
      </p:pic>
      <p:sp>
        <p:nvSpPr>
          <p:cNvPr id="4" name="TextBox 3">
            <a:extLst>
              <a:ext uri="{FF2B5EF4-FFF2-40B4-BE49-F238E27FC236}">
                <a16:creationId xmlns:a16="http://schemas.microsoft.com/office/drawing/2014/main" id="{6C48EF9D-1587-48E1-B1F8-084A91DDD208}"/>
              </a:ext>
            </a:extLst>
          </p:cNvPr>
          <p:cNvSpPr txBox="1"/>
          <p:nvPr/>
        </p:nvSpPr>
        <p:spPr>
          <a:xfrm>
            <a:off x="4132463" y="5095436"/>
            <a:ext cx="4836324" cy="923330"/>
          </a:xfrm>
          <a:prstGeom prst="rect">
            <a:avLst/>
          </a:prstGeom>
          <a:noFill/>
        </p:spPr>
        <p:txBody>
          <a:bodyPr wrap="none" rtlCol="0">
            <a:spAutoFit/>
          </a:bodyPr>
          <a:lstStyle/>
          <a:p>
            <a:r>
              <a:rPr lang="en-US" dirty="0"/>
              <a:t>1 added patient = 22 additional provider minutes </a:t>
            </a:r>
          </a:p>
          <a:p>
            <a:r>
              <a:rPr lang="en-US" dirty="0"/>
              <a:t>+ 1000 patients  = 366 additional provider hours</a:t>
            </a:r>
          </a:p>
          <a:p>
            <a:r>
              <a:rPr lang="en-US" dirty="0"/>
              <a:t>+10000 patients = 3667 additional provider hours</a:t>
            </a:r>
          </a:p>
        </p:txBody>
      </p:sp>
    </p:spTree>
    <p:extLst>
      <p:ext uri="{BB962C8B-B14F-4D97-AF65-F5344CB8AC3E}">
        <p14:creationId xmlns:p14="http://schemas.microsoft.com/office/powerpoint/2010/main" val="5320999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AACEM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al shimmery Segoe">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B561C2E7B80643B697D458146D3EAA" ma:contentTypeVersion="16" ma:contentTypeDescription="Create a new document." ma:contentTypeScope="" ma:versionID="344c193c3318c4dce11e319c266862f6">
  <xsd:schema xmlns:xsd="http://www.w3.org/2001/XMLSchema" xmlns:xs="http://www.w3.org/2001/XMLSchema" xmlns:p="http://schemas.microsoft.com/office/2006/metadata/properties" xmlns:ns3="3c22b496-d718-42f7-9cbd-6b1276830723" xmlns:ns4="c1aa1e25-462f-4f57-b888-3f1b696aa31e" targetNamespace="http://schemas.microsoft.com/office/2006/metadata/properties" ma:root="true" ma:fieldsID="6b2e1ee9daeee3454cb407063ec45345" ns3:_="" ns4:_="">
    <xsd:import namespace="3c22b496-d718-42f7-9cbd-6b1276830723"/>
    <xsd:import namespace="c1aa1e25-462f-4f57-b888-3f1b696aa31e"/>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22b496-d718-42f7-9cbd-6b127683072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1aa1e25-462f-4f57-b888-3f1b696aa31e"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93B78BA-ADA1-4994-A28D-F58B644556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22b496-d718-42f7-9cbd-6b1276830723"/>
    <ds:schemaRef ds:uri="c1aa1e25-462f-4f57-b888-3f1b696aa3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6E768F-3F86-4605-9AFB-FDC228E50AE5}">
  <ds:schemaRefs>
    <ds:schemaRef ds:uri="http://schemas.microsoft.com/sharepoint/v3/contenttype/forms"/>
  </ds:schemaRefs>
</ds:datastoreItem>
</file>

<file path=customXml/itemProps3.xml><?xml version="1.0" encoding="utf-8"?>
<ds:datastoreItem xmlns:ds="http://schemas.openxmlformats.org/officeDocument/2006/customXml" ds:itemID="{93EEFF37-9216-46E1-886C-25C0482C30A5}">
  <ds:schemaRefs>
    <ds:schemaRef ds:uri="http://purl.org/dc/dcmitype/"/>
    <ds:schemaRef ds:uri="http://schemas.microsoft.com/office/2006/documentManagement/types"/>
    <ds:schemaRef ds:uri="http://www.w3.org/XML/1998/namespace"/>
    <ds:schemaRef ds:uri="http://purl.org/dc/elements/1.1/"/>
    <ds:schemaRef ds:uri="c1aa1e25-462f-4f57-b888-3f1b696aa31e"/>
    <ds:schemaRef ds:uri="http://purl.org/dc/terms/"/>
    <ds:schemaRef ds:uri="http://schemas.microsoft.com/office/infopath/2007/PartnerControls"/>
    <ds:schemaRef ds:uri="3c22b496-d718-42f7-9cbd-6b1276830723"/>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AAAEM PowerPoint Template</Template>
  <TotalTime>113499</TotalTime>
  <Words>2502</Words>
  <Application>Microsoft Office PowerPoint</Application>
  <PresentationFormat>On-screen Show (4:3)</PresentationFormat>
  <Paragraphs>871</Paragraphs>
  <Slides>60</Slides>
  <Notes>8</Notes>
  <HiddenSlides>2</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60</vt:i4>
      </vt:variant>
    </vt:vector>
  </HeadingPairs>
  <TitlesOfParts>
    <vt:vector size="64" baseType="lpstr">
      <vt:lpstr>Arial</vt:lpstr>
      <vt:lpstr>Calibri</vt:lpstr>
      <vt:lpstr>AACEM PowerPoint Template</vt:lpstr>
      <vt:lpstr>1_Teal shimmery Segoe</vt:lpstr>
      <vt:lpstr>Academy of Administrators in Academic Emergency Medicine  Salary and Staffing Survey Fiscal Year 2022</vt:lpstr>
      <vt:lpstr>Academic Faculty Life   Faculty Salary Compensation Plans Provider Coverage Hours Professional Billing APP Salary Survey Fellow Salary Survey   </vt:lpstr>
      <vt:lpstr>Faculty Level Benchmarks</vt:lpstr>
      <vt:lpstr>Physician Staffing</vt:lpstr>
      <vt:lpstr>Clinical Hours: Rank &amp; Site</vt:lpstr>
      <vt:lpstr>Faculty Effort</vt:lpstr>
      <vt:lpstr>PowerPoint Presentation</vt:lpstr>
      <vt:lpstr>PowerPoint Presentation</vt:lpstr>
      <vt:lpstr>PowerPoint Presentation</vt:lpstr>
      <vt:lpstr>Charge Data</vt:lpstr>
      <vt:lpstr>Professional Fee Billing</vt:lpstr>
      <vt:lpstr>Professional Fee Billing</vt:lpstr>
      <vt:lpstr>Payer Mix</vt:lpstr>
      <vt:lpstr>Payer Mix</vt:lpstr>
      <vt:lpstr>Academic Faculty Life  Faculty Salary APP Salary Fellow Salary  </vt:lpstr>
      <vt:lpstr>PowerPoint Presentation</vt:lpstr>
      <vt:lpstr>Faculty Demographics</vt:lpstr>
      <vt:lpstr>Faculty Demographics</vt:lpstr>
      <vt:lpstr>Faculty Demographics</vt:lpstr>
      <vt:lpstr>Faculty Demographics</vt:lpstr>
      <vt:lpstr>Salary Trends: All Faculty</vt:lpstr>
      <vt:lpstr>Salary Trends: All Faculty</vt:lpstr>
      <vt:lpstr>Salary Trends: All Faculty</vt:lpstr>
      <vt:lpstr>Salary Trends: No Chair &amp; Chief</vt:lpstr>
      <vt:lpstr>Salary Trends</vt:lpstr>
      <vt:lpstr>Salary Trends</vt:lpstr>
      <vt:lpstr>Salary by Rank</vt:lpstr>
      <vt:lpstr>Salary Trends: Regions</vt:lpstr>
      <vt:lpstr>Salary Trends: Regions</vt:lpstr>
      <vt:lpstr>Salary Trends: Regions</vt:lpstr>
      <vt:lpstr>Salary Trends: Regions</vt:lpstr>
      <vt:lpstr>Faculty Salary</vt:lpstr>
      <vt:lpstr>PowerPoint Presentation</vt:lpstr>
      <vt:lpstr>How do we pay our faculty?</vt:lpstr>
      <vt:lpstr>Salary Components</vt:lpstr>
      <vt:lpstr>Salary Components</vt:lpstr>
      <vt:lpstr>PowerPoint Presentation</vt:lpstr>
      <vt:lpstr>PA and NP Demographics</vt:lpstr>
      <vt:lpstr>PA and NP Demographics</vt:lpstr>
      <vt:lpstr>PA and NP Salary</vt:lpstr>
      <vt:lpstr>PA and NP Salary</vt:lpstr>
      <vt:lpstr>PA and NP Salary</vt:lpstr>
      <vt:lpstr>PowerPoint Presentation</vt:lpstr>
      <vt:lpstr>EM Fellowship Programs</vt:lpstr>
      <vt:lpstr>EM Fellowship Programs</vt:lpstr>
      <vt:lpstr>EM Fellow Demographics</vt:lpstr>
      <vt:lpstr>EM Fellow Demographics</vt:lpstr>
      <vt:lpstr>EM Fellow Advanced Degrees</vt:lpstr>
      <vt:lpstr>EM Fellow Advanced Degrees</vt:lpstr>
      <vt:lpstr>EM Fellow Advanced Degrees</vt:lpstr>
      <vt:lpstr>EM Fellow Program Length</vt:lpstr>
      <vt:lpstr>EM Fellow Clinical Hours</vt:lpstr>
      <vt:lpstr>EM Fellow Clinical Hours</vt:lpstr>
      <vt:lpstr>EM Fellow Clinical Hours</vt:lpstr>
      <vt:lpstr>EM Fellow Clinical Hours</vt:lpstr>
      <vt:lpstr>EM Fellow Compensation</vt:lpstr>
      <vt:lpstr>EM Fellow Compensation</vt:lpstr>
      <vt:lpstr>EM Fellow Compensation</vt:lpstr>
      <vt:lpstr>EM Fellow Compensation</vt:lpstr>
      <vt:lpstr>PowerPoint Presentation</vt:lpstr>
    </vt:vector>
  </TitlesOfParts>
  <Company>Johns Hopkins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Academy of Administrators in Academic Emergency Medicine  Fiscal Year 2015 Benchmark and Salary Survey</dc:title>
  <dc:creator>Jim Scheulen</dc:creator>
  <cp:lastModifiedBy>Jim Scheulen</cp:lastModifiedBy>
  <cp:revision>1560</cp:revision>
  <cp:lastPrinted>2021-03-05T19:16:35Z</cp:lastPrinted>
  <dcterms:created xsi:type="dcterms:W3CDTF">2016-02-01T11:20:51Z</dcterms:created>
  <dcterms:modified xsi:type="dcterms:W3CDTF">2023-03-20T20:17:50Z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0x010100B5B561C2E7B80643B697D458146D3EAA</vt:lpwstr>
  </property>
</Properties>
</file>