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0.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1.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7.xml" ContentType="application/vnd.openxmlformats-officedocument.presentationml.notesSlide+xml"/>
  <Override PartName="/ppt/charts/chart22.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3.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4.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5.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6.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9" r:id="rId5"/>
  </p:sldMasterIdLst>
  <p:notesMasterIdLst>
    <p:notesMasterId r:id="rId62"/>
  </p:notesMasterIdLst>
  <p:sldIdLst>
    <p:sldId id="564" r:id="rId6"/>
    <p:sldId id="875" r:id="rId7"/>
    <p:sldId id="570" r:id="rId8"/>
    <p:sldId id="877" r:id="rId9"/>
    <p:sldId id="577" r:id="rId10"/>
    <p:sldId id="578" r:id="rId11"/>
    <p:sldId id="765" r:id="rId12"/>
    <p:sldId id="269" r:id="rId13"/>
    <p:sldId id="880" r:id="rId14"/>
    <p:sldId id="879" r:id="rId15"/>
    <p:sldId id="881" r:id="rId16"/>
    <p:sldId id="754" r:id="rId17"/>
    <p:sldId id="935" r:id="rId18"/>
    <p:sldId id="945" r:id="rId19"/>
    <p:sldId id="944" r:id="rId20"/>
    <p:sldId id="946" r:id="rId21"/>
    <p:sldId id="937" r:id="rId22"/>
    <p:sldId id="947" r:id="rId23"/>
    <p:sldId id="902" r:id="rId24"/>
    <p:sldId id="941" r:id="rId25"/>
    <p:sldId id="942" r:id="rId26"/>
    <p:sldId id="948" r:id="rId27"/>
    <p:sldId id="934" r:id="rId28"/>
    <p:sldId id="882" r:id="rId29"/>
    <p:sldId id="829" r:id="rId30"/>
    <p:sldId id="889" r:id="rId31"/>
    <p:sldId id="755" r:id="rId32"/>
    <p:sldId id="883" r:id="rId33"/>
    <p:sldId id="669" r:id="rId34"/>
    <p:sldId id="943" r:id="rId35"/>
    <p:sldId id="513" r:id="rId36"/>
    <p:sldId id="749" r:id="rId37"/>
    <p:sldId id="550" r:id="rId38"/>
    <p:sldId id="812" r:id="rId39"/>
    <p:sldId id="888" r:id="rId40"/>
    <p:sldId id="950" r:id="rId41"/>
    <p:sldId id="952" r:id="rId42"/>
    <p:sldId id="929" r:id="rId43"/>
    <p:sldId id="930" r:id="rId44"/>
    <p:sldId id="931" r:id="rId45"/>
    <p:sldId id="932" r:id="rId46"/>
    <p:sldId id="940" r:id="rId47"/>
    <p:sldId id="686" r:id="rId48"/>
    <p:sldId id="845" r:id="rId49"/>
    <p:sldId id="903" r:id="rId50"/>
    <p:sldId id="904" r:id="rId51"/>
    <p:sldId id="905" r:id="rId52"/>
    <p:sldId id="906" r:id="rId53"/>
    <p:sldId id="907" r:id="rId54"/>
    <p:sldId id="908" r:id="rId55"/>
    <p:sldId id="909" r:id="rId56"/>
    <p:sldId id="910" r:id="rId57"/>
    <p:sldId id="911" r:id="rId58"/>
    <p:sldId id="912" r:id="rId59"/>
    <p:sldId id="913" r:id="rId60"/>
    <p:sldId id="859"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18"/>
    <a:srgbClr val="FF66FF"/>
    <a:srgbClr val="FF99FF"/>
    <a:srgbClr val="9999FF"/>
    <a:srgbClr val="99CCFF"/>
    <a:srgbClr val="FFCC66"/>
    <a:srgbClr val="6FB185"/>
    <a:srgbClr val="339966"/>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5" autoAdjust="0"/>
    <p:restoredTop sz="94660"/>
  </p:normalViewPr>
  <p:slideViewPr>
    <p:cSldViewPr snapToGrid="0" snapToObjects="1">
      <p:cViewPr varScale="1">
        <p:scale>
          <a:sx n="68" d="100"/>
          <a:sy n="68" d="100"/>
        </p:scale>
        <p:origin x="1188" y="48"/>
      </p:cViewPr>
      <p:guideLst>
        <p:guide orient="horz" pos="2160"/>
        <p:guide pos="2880"/>
      </p:guideLst>
    </p:cSldViewPr>
  </p:slideViewPr>
  <p:notesTextViewPr>
    <p:cViewPr>
      <p:scale>
        <a:sx n="100" d="100"/>
        <a:sy n="100" d="100"/>
      </p:scale>
      <p:origin x="0" y="0"/>
    </p:cViewPr>
  </p:notesTextViewPr>
  <p:sorterViewPr>
    <p:cViewPr>
      <p:scale>
        <a:sx n="80" d="100"/>
        <a:sy n="80" d="100"/>
      </p:scale>
      <p:origin x="0" y="-1020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0.xml"/><Relationship Id="rId1" Type="http://schemas.microsoft.com/office/2011/relationships/chartStyle" Target="style10.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1.xml"/><Relationship Id="rId1" Type="http://schemas.microsoft.com/office/2011/relationships/chartStyle" Target="style11.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2.xml"/><Relationship Id="rId1" Type="http://schemas.microsoft.com/office/2011/relationships/chartStyle" Target="style12.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3.xml"/><Relationship Id="rId1" Type="http://schemas.microsoft.com/office/2011/relationships/chartStyle" Target="style13.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4.xml"/><Relationship Id="rId1" Type="http://schemas.microsoft.com/office/2011/relationships/chartStyle" Target="style14.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5.xml"/><Relationship Id="rId1" Type="http://schemas.microsoft.com/office/2011/relationships/chartStyle" Target="style15.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6.xml"/><Relationship Id="rId1" Type="http://schemas.microsoft.com/office/2011/relationships/chartStyle" Target="style16.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8.xml"/><Relationship Id="rId1" Type="http://schemas.microsoft.com/office/2011/relationships/chartStyle" Target="style18.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9.xml"/><Relationship Id="rId1" Type="http://schemas.microsoft.com/office/2011/relationships/chartStyle" Target="style19.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0.xml"/><Relationship Id="rId1" Type="http://schemas.microsoft.com/office/2011/relationships/chartStyle" Target="style20.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1.xml"/><Relationship Id="rId1" Type="http://schemas.microsoft.com/office/2011/relationships/chartStyle" Target="style21.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2.xml"/><Relationship Id="rId1" Type="http://schemas.microsoft.com/office/2011/relationships/chartStyle" Target="style22.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3.xml"/><Relationship Id="rId1" Type="http://schemas.microsoft.com/office/2011/relationships/chartStyle" Target="style23.xml"/></Relationships>
</file>

<file path=ppt/charts/_rels/chart26.xml.rels><?xml version="1.0" encoding="UTF-8" standalone="yes"?>
<Relationships xmlns="http://schemas.openxmlformats.org/package/2006/relationships"><Relationship Id="rId3" Type="http://schemas.openxmlformats.org/officeDocument/2006/relationships/oleObject" Target="file:///\\corefs.med.umich.edu\Shared1\Emergency\SHARED\Restricted\emergency_medicine\Finance\AAAEM%20Survey\FY22\2022-Benchmark-Survey-EM-Dept-Questionnaire-formatted-2023-02-07.xlsx" TargetMode="External"/><Relationship Id="rId2" Type="http://schemas.microsoft.com/office/2011/relationships/chartColorStyle" Target="colors24.xml"/><Relationship Id="rId1" Type="http://schemas.microsoft.com/office/2011/relationships/chartStyle" Target="style24.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70689940331548E-2"/>
          <c:y val="3.2042158298775325E-2"/>
          <c:w val="0.89420646330482079"/>
          <c:h val="0.70403053423513995"/>
        </c:manualLayout>
      </c:layout>
      <c:lineChart>
        <c:grouping val="standard"/>
        <c:varyColors val="0"/>
        <c:ser>
          <c:idx val="0"/>
          <c:order val="0"/>
          <c:tx>
            <c:strRef>
              <c:f>Sheet1!$B$1</c:f>
              <c:strCache>
                <c:ptCount val="1"/>
                <c:pt idx="0">
                  <c:v>Total</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lumMod val="8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Sheet1!$A$5:$A$12</c:f>
              <c:numCache>
                <c:formatCode>General</c:formatCode>
                <c:ptCount val="8"/>
                <c:pt idx="0">
                  <c:v>2015</c:v>
                </c:pt>
                <c:pt idx="1">
                  <c:v>2016</c:v>
                </c:pt>
                <c:pt idx="2">
                  <c:v>2017</c:v>
                </c:pt>
                <c:pt idx="3">
                  <c:v>2018</c:v>
                </c:pt>
                <c:pt idx="4">
                  <c:v>2019</c:v>
                </c:pt>
                <c:pt idx="5">
                  <c:v>2020</c:v>
                </c:pt>
                <c:pt idx="6">
                  <c:v>2021</c:v>
                </c:pt>
                <c:pt idx="7">
                  <c:v>2022</c:v>
                </c:pt>
              </c:numCache>
            </c:numRef>
          </c:cat>
          <c:val>
            <c:numRef>
              <c:f>Sheet1!$B$5:$B$12</c:f>
              <c:numCache>
                <c:formatCode>#,##0</c:formatCode>
                <c:ptCount val="8"/>
                <c:pt idx="0">
                  <c:v>62866</c:v>
                </c:pt>
                <c:pt idx="1">
                  <c:v>68045</c:v>
                </c:pt>
                <c:pt idx="2">
                  <c:v>69984</c:v>
                </c:pt>
                <c:pt idx="3">
                  <c:v>65468</c:v>
                </c:pt>
                <c:pt idx="4">
                  <c:v>64326</c:v>
                </c:pt>
                <c:pt idx="5">
                  <c:v>59417</c:v>
                </c:pt>
                <c:pt idx="6">
                  <c:v>56235</c:v>
                </c:pt>
                <c:pt idx="7">
                  <c:v>62483</c:v>
                </c:pt>
              </c:numCache>
            </c:numRef>
          </c:val>
          <c:smooth val="0"/>
          <c:extLst>
            <c:ext xmlns:c16="http://schemas.microsoft.com/office/drawing/2014/chart" uri="{C3380CC4-5D6E-409C-BE32-E72D297353CC}">
              <c16:uniqueId val="{00000000-4F43-4C56-A6D5-36BDD8C0B91A}"/>
            </c:ext>
          </c:extLst>
        </c:ser>
        <c:ser>
          <c:idx val="1"/>
          <c:order val="1"/>
          <c:tx>
            <c:strRef>
              <c:f>Sheet1!$C$1</c:f>
              <c:strCache>
                <c:ptCount val="1"/>
                <c:pt idx="0">
                  <c:v>Discharged</c:v>
                </c:pt>
              </c:strCache>
            </c:strRef>
          </c:tx>
          <c:spPr>
            <a:ln w="34925" cap="rnd">
              <a:solidFill>
                <a:schemeClr val="accent2"/>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lumMod val="8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Sheet1!$A$5:$A$12</c:f>
              <c:numCache>
                <c:formatCode>General</c:formatCode>
                <c:ptCount val="8"/>
                <c:pt idx="0">
                  <c:v>2015</c:v>
                </c:pt>
                <c:pt idx="1">
                  <c:v>2016</c:v>
                </c:pt>
                <c:pt idx="2">
                  <c:v>2017</c:v>
                </c:pt>
                <c:pt idx="3">
                  <c:v>2018</c:v>
                </c:pt>
                <c:pt idx="4">
                  <c:v>2019</c:v>
                </c:pt>
                <c:pt idx="5">
                  <c:v>2020</c:v>
                </c:pt>
                <c:pt idx="6">
                  <c:v>2021</c:v>
                </c:pt>
                <c:pt idx="7">
                  <c:v>2022</c:v>
                </c:pt>
              </c:numCache>
            </c:numRef>
          </c:cat>
          <c:val>
            <c:numRef>
              <c:f>Sheet1!$C$5:$C$12</c:f>
              <c:numCache>
                <c:formatCode>#,##0</c:formatCode>
                <c:ptCount val="8"/>
                <c:pt idx="0">
                  <c:v>46752</c:v>
                </c:pt>
                <c:pt idx="1">
                  <c:v>48970</c:v>
                </c:pt>
                <c:pt idx="2">
                  <c:v>49751</c:v>
                </c:pt>
                <c:pt idx="3">
                  <c:v>42832</c:v>
                </c:pt>
                <c:pt idx="4">
                  <c:v>42244</c:v>
                </c:pt>
                <c:pt idx="5">
                  <c:v>38875</c:v>
                </c:pt>
                <c:pt idx="6">
                  <c:v>35748</c:v>
                </c:pt>
                <c:pt idx="7">
                  <c:v>35842</c:v>
                </c:pt>
              </c:numCache>
            </c:numRef>
          </c:val>
          <c:smooth val="0"/>
          <c:extLst>
            <c:ext xmlns:c16="http://schemas.microsoft.com/office/drawing/2014/chart" uri="{C3380CC4-5D6E-409C-BE32-E72D297353CC}">
              <c16:uniqueId val="{00000001-4F43-4C56-A6D5-36BDD8C0B91A}"/>
            </c:ext>
          </c:extLst>
        </c:ser>
        <c:ser>
          <c:idx val="2"/>
          <c:order val="2"/>
          <c:tx>
            <c:strRef>
              <c:f>Sheet1!$D$1</c:f>
              <c:strCache>
                <c:ptCount val="1"/>
                <c:pt idx="0">
                  <c:v>Hospitalized</c:v>
                </c:pt>
              </c:strCache>
            </c:strRef>
          </c:tx>
          <c:spPr>
            <a:ln w="34925" cap="rnd">
              <a:solidFill>
                <a:schemeClr val="accent3"/>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lumMod val="8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Sheet1!$A$5:$A$12</c:f>
              <c:numCache>
                <c:formatCode>General</c:formatCode>
                <c:ptCount val="8"/>
                <c:pt idx="0">
                  <c:v>2015</c:v>
                </c:pt>
                <c:pt idx="1">
                  <c:v>2016</c:v>
                </c:pt>
                <c:pt idx="2">
                  <c:v>2017</c:v>
                </c:pt>
                <c:pt idx="3">
                  <c:v>2018</c:v>
                </c:pt>
                <c:pt idx="4">
                  <c:v>2019</c:v>
                </c:pt>
                <c:pt idx="5">
                  <c:v>2020</c:v>
                </c:pt>
                <c:pt idx="6">
                  <c:v>2021</c:v>
                </c:pt>
                <c:pt idx="7">
                  <c:v>2022</c:v>
                </c:pt>
              </c:numCache>
            </c:numRef>
          </c:cat>
          <c:val>
            <c:numRef>
              <c:f>Sheet1!$D$5:$D$12</c:f>
              <c:numCache>
                <c:formatCode>#,##0</c:formatCode>
                <c:ptCount val="8"/>
                <c:pt idx="0">
                  <c:v>15725</c:v>
                </c:pt>
                <c:pt idx="1">
                  <c:v>18023</c:v>
                </c:pt>
                <c:pt idx="2">
                  <c:v>17260</c:v>
                </c:pt>
                <c:pt idx="3">
                  <c:v>18842</c:v>
                </c:pt>
                <c:pt idx="4">
                  <c:v>17964</c:v>
                </c:pt>
                <c:pt idx="5">
                  <c:v>17473</c:v>
                </c:pt>
                <c:pt idx="6">
                  <c:v>17699</c:v>
                </c:pt>
                <c:pt idx="7">
                  <c:v>17985</c:v>
                </c:pt>
              </c:numCache>
            </c:numRef>
          </c:val>
          <c:smooth val="0"/>
          <c:extLst>
            <c:ext xmlns:c16="http://schemas.microsoft.com/office/drawing/2014/chart" uri="{C3380CC4-5D6E-409C-BE32-E72D297353CC}">
              <c16:uniqueId val="{00000002-4F43-4C56-A6D5-36BDD8C0B91A}"/>
            </c:ext>
          </c:extLst>
        </c:ser>
        <c:dLbls>
          <c:showLegendKey val="0"/>
          <c:showVal val="0"/>
          <c:showCatName val="0"/>
          <c:showSerName val="0"/>
          <c:showPercent val="0"/>
          <c:showBubbleSize val="0"/>
        </c:dLbls>
        <c:smooth val="0"/>
        <c:axId val="287719200"/>
        <c:axId val="287719592"/>
      </c:lineChart>
      <c:catAx>
        <c:axId val="287719200"/>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1" i="0" u="none" strike="noStrike" kern="1200" baseline="0">
                <a:solidFill>
                  <a:schemeClr val="accent1">
                    <a:lumMod val="60000"/>
                    <a:lumOff val="40000"/>
                  </a:schemeClr>
                </a:solidFill>
                <a:latin typeface="+mn-lt"/>
                <a:ea typeface="+mn-ea"/>
                <a:cs typeface="+mn-cs"/>
              </a:defRPr>
            </a:pPr>
            <a:endParaRPr lang="en-US"/>
          </a:p>
        </c:txPr>
        <c:crossAx val="287719592"/>
        <c:crosses val="autoZero"/>
        <c:auto val="1"/>
        <c:lblAlgn val="ctr"/>
        <c:lblOffset val="100"/>
        <c:noMultiLvlLbl val="0"/>
      </c:catAx>
      <c:valAx>
        <c:axId val="287719592"/>
        <c:scaling>
          <c:orientation val="minMax"/>
          <c:max val="80000"/>
          <c:min val="10000"/>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accent1">
                    <a:lumMod val="60000"/>
                    <a:lumOff val="40000"/>
                  </a:schemeClr>
                </a:solidFill>
                <a:latin typeface="+mn-lt"/>
                <a:ea typeface="+mn-ea"/>
                <a:cs typeface="+mn-cs"/>
              </a:defRPr>
            </a:pPr>
            <a:endParaRPr lang="en-US"/>
          </a:p>
        </c:txPr>
        <c:crossAx val="287719200"/>
        <c:crosses val="autoZero"/>
        <c:crossBetween val="between"/>
        <c:majorUnit val="10000"/>
        <c:minorUnit val="5000"/>
      </c:valAx>
      <c:spPr>
        <a:noFill/>
        <a:ln>
          <a:noFill/>
        </a:ln>
        <a:effectLst/>
      </c:spPr>
    </c:plotArea>
    <c:legend>
      <c:legendPos val="b"/>
      <c:layout>
        <c:manualLayout>
          <c:xMode val="edge"/>
          <c:yMode val="edge"/>
          <c:x val="0.29895252931618232"/>
          <c:y val="0.82733228772557588"/>
          <c:w val="0.38383940020639168"/>
          <c:h val="6.149006439975308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Total</c:v>
                </c:pt>
              </c:strCache>
            </c:strRef>
          </c:tx>
          <c:spPr>
            <a:ln w="47625" cap="rnd">
              <a:solidFill>
                <a:schemeClr val="accent1"/>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lumMod val="8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Sheet1!$A$12:$A$16</c:f>
              <c:strCache>
                <c:ptCount val="5"/>
                <c:pt idx="0">
                  <c:v>FY 18</c:v>
                </c:pt>
                <c:pt idx="1">
                  <c:v>FY 19</c:v>
                </c:pt>
                <c:pt idx="2">
                  <c:v>FY 20</c:v>
                </c:pt>
                <c:pt idx="3">
                  <c:v>FY 21</c:v>
                </c:pt>
                <c:pt idx="4">
                  <c:v>FY 22</c:v>
                </c:pt>
              </c:strCache>
            </c:strRef>
          </c:cat>
          <c:val>
            <c:numRef>
              <c:f>Sheet1!$B$12:$B$16</c:f>
              <c:numCache>
                <c:formatCode>General</c:formatCode>
                <c:ptCount val="5"/>
                <c:pt idx="0">
                  <c:v>4.7</c:v>
                </c:pt>
                <c:pt idx="1">
                  <c:v>4.9000000000000004</c:v>
                </c:pt>
                <c:pt idx="2">
                  <c:v>5</c:v>
                </c:pt>
                <c:pt idx="3">
                  <c:v>5.2</c:v>
                </c:pt>
                <c:pt idx="4">
                  <c:v>5.9</c:v>
                </c:pt>
              </c:numCache>
            </c:numRef>
          </c:val>
          <c:smooth val="0"/>
          <c:extLst>
            <c:ext xmlns:c16="http://schemas.microsoft.com/office/drawing/2014/chart" uri="{C3380CC4-5D6E-409C-BE32-E72D297353CC}">
              <c16:uniqueId val="{00000000-F8D7-4EEF-A11D-35C9744B5D77}"/>
            </c:ext>
          </c:extLst>
        </c:ser>
        <c:ser>
          <c:idx val="1"/>
          <c:order val="1"/>
          <c:tx>
            <c:strRef>
              <c:f>Sheet1!$C$1</c:f>
              <c:strCache>
                <c:ptCount val="1"/>
                <c:pt idx="0">
                  <c:v>Admit</c:v>
                </c:pt>
              </c:strCache>
            </c:strRef>
          </c:tx>
          <c:spPr>
            <a:ln w="47625" cap="rnd" cmpd="sng">
              <a:solidFill>
                <a:schemeClr val="accent2"/>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lumMod val="8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Sheet1!$A$12:$A$16</c:f>
              <c:strCache>
                <c:ptCount val="5"/>
                <c:pt idx="0">
                  <c:v>FY 18</c:v>
                </c:pt>
                <c:pt idx="1">
                  <c:v>FY 19</c:v>
                </c:pt>
                <c:pt idx="2">
                  <c:v>FY 20</c:v>
                </c:pt>
                <c:pt idx="3">
                  <c:v>FY 21</c:v>
                </c:pt>
                <c:pt idx="4">
                  <c:v>FY 22</c:v>
                </c:pt>
              </c:strCache>
            </c:strRef>
          </c:cat>
          <c:val>
            <c:numRef>
              <c:f>Sheet1!$C$12:$C$16</c:f>
              <c:numCache>
                <c:formatCode>General</c:formatCode>
                <c:ptCount val="5"/>
                <c:pt idx="0">
                  <c:v>6.9</c:v>
                </c:pt>
                <c:pt idx="1">
                  <c:v>7.3</c:v>
                </c:pt>
                <c:pt idx="2">
                  <c:v>7.5</c:v>
                </c:pt>
                <c:pt idx="3">
                  <c:v>8.1999999999999993</c:v>
                </c:pt>
                <c:pt idx="4">
                  <c:v>10</c:v>
                </c:pt>
              </c:numCache>
            </c:numRef>
          </c:val>
          <c:smooth val="0"/>
          <c:extLst>
            <c:ext xmlns:c16="http://schemas.microsoft.com/office/drawing/2014/chart" uri="{C3380CC4-5D6E-409C-BE32-E72D297353CC}">
              <c16:uniqueId val="{00000001-F8D7-4EEF-A11D-35C9744B5D77}"/>
            </c:ext>
          </c:extLst>
        </c:ser>
        <c:ser>
          <c:idx val="2"/>
          <c:order val="2"/>
          <c:tx>
            <c:strRef>
              <c:f>Sheet1!$D$1</c:f>
              <c:strCache>
                <c:ptCount val="1"/>
                <c:pt idx="0">
                  <c:v>D/C</c:v>
                </c:pt>
              </c:strCache>
            </c:strRef>
          </c:tx>
          <c:spPr>
            <a:ln w="47625" cap="rnd">
              <a:solidFill>
                <a:schemeClr val="accent3"/>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lumMod val="8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Sheet1!$A$12:$A$16</c:f>
              <c:strCache>
                <c:ptCount val="5"/>
                <c:pt idx="0">
                  <c:v>FY 18</c:v>
                </c:pt>
                <c:pt idx="1">
                  <c:v>FY 19</c:v>
                </c:pt>
                <c:pt idx="2">
                  <c:v>FY 20</c:v>
                </c:pt>
                <c:pt idx="3">
                  <c:v>FY 21</c:v>
                </c:pt>
                <c:pt idx="4">
                  <c:v>FY 22</c:v>
                </c:pt>
              </c:strCache>
            </c:strRef>
          </c:cat>
          <c:val>
            <c:numRef>
              <c:f>Sheet1!$D$12:$D$16</c:f>
              <c:numCache>
                <c:formatCode>General</c:formatCode>
                <c:ptCount val="5"/>
                <c:pt idx="0">
                  <c:v>3.7</c:v>
                </c:pt>
                <c:pt idx="1">
                  <c:v>4.0999999999999996</c:v>
                </c:pt>
                <c:pt idx="2">
                  <c:v>4</c:v>
                </c:pt>
                <c:pt idx="3">
                  <c:v>4.2</c:v>
                </c:pt>
                <c:pt idx="4">
                  <c:v>4.5999999999999996</c:v>
                </c:pt>
              </c:numCache>
            </c:numRef>
          </c:val>
          <c:smooth val="0"/>
          <c:extLst>
            <c:ext xmlns:c16="http://schemas.microsoft.com/office/drawing/2014/chart" uri="{C3380CC4-5D6E-409C-BE32-E72D297353CC}">
              <c16:uniqueId val="{00000002-F8D7-4EEF-A11D-35C9744B5D77}"/>
            </c:ext>
          </c:extLst>
        </c:ser>
        <c:dLbls>
          <c:showLegendKey val="0"/>
          <c:showVal val="0"/>
          <c:showCatName val="0"/>
          <c:showSerName val="0"/>
          <c:showPercent val="0"/>
          <c:showBubbleSize val="0"/>
        </c:dLbls>
        <c:smooth val="0"/>
        <c:axId val="287720376"/>
        <c:axId val="287720768"/>
      </c:lineChart>
      <c:catAx>
        <c:axId val="287720376"/>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768"/>
        <c:crosses val="autoZero"/>
        <c:auto val="1"/>
        <c:lblAlgn val="ctr"/>
        <c:lblOffset val="100"/>
        <c:noMultiLvlLbl val="0"/>
      </c:catAx>
      <c:valAx>
        <c:axId val="287720768"/>
        <c:scaling>
          <c:orientation val="minMax"/>
          <c:min val="3"/>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376"/>
        <c:crosses val="autoZero"/>
        <c:crossBetween val="between"/>
        <c:majorUnit val="0.5"/>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Admit</c:v>
                </c:pt>
              </c:strCache>
            </c:strRef>
          </c:tx>
          <c:spPr>
            <a:ln w="47625" cap="rnd">
              <a:solidFill>
                <a:schemeClr val="accent1"/>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lumMod val="8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Sheet1!$A$12:$A$16</c:f>
              <c:strCache>
                <c:ptCount val="5"/>
                <c:pt idx="0">
                  <c:v>FY 18</c:v>
                </c:pt>
                <c:pt idx="1">
                  <c:v>FY 19</c:v>
                </c:pt>
                <c:pt idx="2">
                  <c:v>FY 20</c:v>
                </c:pt>
                <c:pt idx="3">
                  <c:v>FY 21</c:v>
                </c:pt>
                <c:pt idx="4">
                  <c:v>FY 22</c:v>
                </c:pt>
              </c:strCache>
            </c:strRef>
          </c:cat>
          <c:val>
            <c:numRef>
              <c:f>Sheet1!$B$12:$B$16</c:f>
              <c:numCache>
                <c:formatCode>General</c:formatCode>
                <c:ptCount val="5"/>
                <c:pt idx="0">
                  <c:v>4.0999999999999996</c:v>
                </c:pt>
                <c:pt idx="1">
                  <c:v>4.2</c:v>
                </c:pt>
                <c:pt idx="2">
                  <c:v>4.0999999999999996</c:v>
                </c:pt>
                <c:pt idx="3">
                  <c:v>3.5</c:v>
                </c:pt>
                <c:pt idx="4">
                  <c:v>3.7</c:v>
                </c:pt>
              </c:numCache>
            </c:numRef>
          </c:val>
          <c:smooth val="0"/>
          <c:extLst>
            <c:ext xmlns:c16="http://schemas.microsoft.com/office/drawing/2014/chart" uri="{C3380CC4-5D6E-409C-BE32-E72D297353CC}">
              <c16:uniqueId val="{00000000-F8D7-4EEF-A11D-35C9744B5D77}"/>
            </c:ext>
          </c:extLst>
        </c:ser>
        <c:ser>
          <c:idx val="1"/>
          <c:order val="1"/>
          <c:tx>
            <c:strRef>
              <c:f>Sheet1!$C$1</c:f>
              <c:strCache>
                <c:ptCount val="1"/>
                <c:pt idx="0">
                  <c:v>Discharge</c:v>
                </c:pt>
              </c:strCache>
            </c:strRef>
          </c:tx>
          <c:spPr>
            <a:ln w="47625" cap="rnd" cmpd="sng">
              <a:solidFill>
                <a:schemeClr val="accent2"/>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lumMod val="8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Sheet1!$A$12:$A$16</c:f>
              <c:strCache>
                <c:ptCount val="5"/>
                <c:pt idx="0">
                  <c:v>FY 18</c:v>
                </c:pt>
                <c:pt idx="1">
                  <c:v>FY 19</c:v>
                </c:pt>
                <c:pt idx="2">
                  <c:v>FY 20</c:v>
                </c:pt>
                <c:pt idx="3">
                  <c:v>FY 21</c:v>
                </c:pt>
                <c:pt idx="4">
                  <c:v>FY 22</c:v>
                </c:pt>
              </c:strCache>
            </c:strRef>
          </c:cat>
          <c:val>
            <c:numRef>
              <c:f>Sheet1!$C$12:$C$16</c:f>
              <c:numCache>
                <c:formatCode>General</c:formatCode>
                <c:ptCount val="5"/>
                <c:pt idx="0">
                  <c:v>3.4</c:v>
                </c:pt>
                <c:pt idx="1">
                  <c:v>3.7</c:v>
                </c:pt>
                <c:pt idx="2">
                  <c:v>3.6</c:v>
                </c:pt>
                <c:pt idx="3">
                  <c:v>3</c:v>
                </c:pt>
                <c:pt idx="4">
                  <c:v>3.1</c:v>
                </c:pt>
              </c:numCache>
            </c:numRef>
          </c:val>
          <c:smooth val="0"/>
          <c:extLst>
            <c:ext xmlns:c16="http://schemas.microsoft.com/office/drawing/2014/chart" uri="{C3380CC4-5D6E-409C-BE32-E72D297353CC}">
              <c16:uniqueId val="{00000001-F8D7-4EEF-A11D-35C9744B5D77}"/>
            </c:ext>
          </c:extLst>
        </c:ser>
        <c:dLbls>
          <c:showLegendKey val="0"/>
          <c:showVal val="0"/>
          <c:showCatName val="0"/>
          <c:showSerName val="0"/>
          <c:showPercent val="0"/>
          <c:showBubbleSize val="0"/>
        </c:dLbls>
        <c:smooth val="0"/>
        <c:axId val="287720376"/>
        <c:axId val="287720768"/>
      </c:lineChart>
      <c:catAx>
        <c:axId val="287720376"/>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768"/>
        <c:crosses val="autoZero"/>
        <c:auto val="1"/>
        <c:lblAlgn val="ctr"/>
        <c:lblOffset val="100"/>
        <c:noMultiLvlLbl val="0"/>
      </c:catAx>
      <c:valAx>
        <c:axId val="287720768"/>
        <c:scaling>
          <c:orientation val="minMax"/>
          <c:max val="5"/>
          <c:min val="2"/>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376"/>
        <c:crosses val="autoZero"/>
        <c:crossBetween val="between"/>
        <c:majorUnit val="0.5"/>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Value Added Time: Discharged vs Hospitalized</a:t>
            </a:r>
            <a:r>
              <a:rPr lang="en-US" b="1" baseline="0" dirty="0"/>
              <a:t> Patients</a:t>
            </a:r>
            <a:endParaRPr lang="en-US" b="1"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8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2018</c:v>
                </c:pt>
              </c:strCache>
            </c:strRef>
          </c:tx>
          <c:spPr>
            <a:solidFill>
              <a:schemeClr val="accent1"/>
            </a:solidFill>
            <a:ln>
              <a:noFill/>
            </a:ln>
            <a:effectLst/>
            <a:sp3d/>
          </c:spPr>
          <c:invertIfNegative val="0"/>
          <c:dLbls>
            <c:dLbl>
              <c:idx val="0"/>
              <c:layout>
                <c:manualLayout>
                  <c:x val="1.5432098765432098E-3"/>
                  <c:y val="8.9793045148623615E-2"/>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fld id="{697036CF-FC8D-4BBE-8CBE-334EBC744F38}" type="VALUE">
                      <a:rPr lang="en-US" sz="1400" b="1" smtClean="0">
                        <a:solidFill>
                          <a:schemeClr val="bg1"/>
                        </a:solidFill>
                      </a:rPr>
                      <a:pPr>
                        <a:defRPr sz="1400" b="1">
                          <a:solidFill>
                            <a:schemeClr val="bg1"/>
                          </a:solidFill>
                        </a:defRPr>
                      </a:pPr>
                      <a:t>[VALUE]</a:t>
                    </a:fld>
                    <a:r>
                      <a:rPr lang="en-US" sz="1400" b="1"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8BD3-4B12-8EF2-2B8959621F3C}"/>
                </c:ext>
              </c:extLst>
            </c:dLbl>
            <c:dLbl>
              <c:idx val="1"/>
              <c:layout>
                <c:manualLayout>
                  <c:x val="1.5432098765432098E-3"/>
                  <c:y val="8.9793045148623574E-2"/>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fld id="{9164E3E1-9D6C-4923-8991-A5984BF924DB}" type="VALUE">
                      <a:rPr lang="en-US" sz="1400" b="1" smtClean="0">
                        <a:solidFill>
                          <a:schemeClr val="bg1"/>
                        </a:solidFill>
                      </a:rPr>
                      <a:pPr>
                        <a:defRPr sz="1400" b="1">
                          <a:solidFill>
                            <a:schemeClr val="bg1"/>
                          </a:solidFill>
                        </a:defRPr>
                      </a:pPr>
                      <a:t>[VALUE]</a:t>
                    </a:fld>
                    <a:r>
                      <a:rPr lang="en-US" sz="1400" b="1"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8BD3-4B12-8EF2-2B8959621F3C}"/>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Discharged</c:v>
                </c:pt>
                <c:pt idx="1">
                  <c:v>Admitted</c:v>
                </c:pt>
              </c:strCache>
            </c:strRef>
          </c:cat>
          <c:val>
            <c:numRef>
              <c:f>Sheet1!$B$2:$B$3</c:f>
              <c:numCache>
                <c:formatCode>General</c:formatCode>
                <c:ptCount val="2"/>
                <c:pt idx="0">
                  <c:v>69.599999999999994</c:v>
                </c:pt>
                <c:pt idx="1">
                  <c:v>45.1</c:v>
                </c:pt>
              </c:numCache>
            </c:numRef>
          </c:val>
          <c:extLst>
            <c:ext xmlns:c16="http://schemas.microsoft.com/office/drawing/2014/chart" uri="{C3380CC4-5D6E-409C-BE32-E72D297353CC}">
              <c16:uniqueId val="{00000000-8BD3-4B12-8EF2-2B8959621F3C}"/>
            </c:ext>
          </c:extLst>
        </c:ser>
        <c:ser>
          <c:idx val="1"/>
          <c:order val="1"/>
          <c:tx>
            <c:strRef>
              <c:f>Sheet1!$C$1</c:f>
              <c:strCache>
                <c:ptCount val="1"/>
                <c:pt idx="0">
                  <c:v>2019</c:v>
                </c:pt>
              </c:strCache>
            </c:strRef>
          </c:tx>
          <c:spPr>
            <a:solidFill>
              <a:schemeClr val="accent2"/>
            </a:solidFill>
            <a:ln>
              <a:noFill/>
            </a:ln>
            <a:effectLst/>
            <a:sp3d/>
          </c:spPr>
          <c:invertIfNegative val="0"/>
          <c:cat>
            <c:strRef>
              <c:f>Sheet1!$A$2:$A$3</c:f>
              <c:strCache>
                <c:ptCount val="2"/>
                <c:pt idx="0">
                  <c:v>Discharged</c:v>
                </c:pt>
                <c:pt idx="1">
                  <c:v>Admitted</c:v>
                </c:pt>
              </c:strCache>
            </c:strRef>
          </c:cat>
          <c:val>
            <c:numRef>
              <c:f>Sheet1!$C$2:$C$3</c:f>
              <c:numCache>
                <c:formatCode>General</c:formatCode>
                <c:ptCount val="2"/>
                <c:pt idx="0">
                  <c:v>68.900000000000006</c:v>
                </c:pt>
                <c:pt idx="1">
                  <c:v>45.9</c:v>
                </c:pt>
              </c:numCache>
            </c:numRef>
          </c:val>
          <c:extLst>
            <c:ext xmlns:c16="http://schemas.microsoft.com/office/drawing/2014/chart" uri="{C3380CC4-5D6E-409C-BE32-E72D297353CC}">
              <c16:uniqueId val="{00000001-8BD3-4B12-8EF2-2B8959621F3C}"/>
            </c:ext>
          </c:extLst>
        </c:ser>
        <c:ser>
          <c:idx val="2"/>
          <c:order val="2"/>
          <c:tx>
            <c:strRef>
              <c:f>Sheet1!$D$1</c:f>
              <c:strCache>
                <c:ptCount val="1"/>
                <c:pt idx="0">
                  <c:v>2020</c:v>
                </c:pt>
              </c:strCache>
            </c:strRef>
          </c:tx>
          <c:spPr>
            <a:solidFill>
              <a:schemeClr val="accent3"/>
            </a:solidFill>
            <a:ln>
              <a:noFill/>
            </a:ln>
            <a:effectLst/>
            <a:sp3d/>
          </c:spPr>
          <c:invertIfNegative val="0"/>
          <c:cat>
            <c:strRef>
              <c:f>Sheet1!$A$2:$A$3</c:f>
              <c:strCache>
                <c:ptCount val="2"/>
                <c:pt idx="0">
                  <c:v>Discharged</c:v>
                </c:pt>
                <c:pt idx="1">
                  <c:v>Admitted</c:v>
                </c:pt>
              </c:strCache>
            </c:strRef>
          </c:cat>
          <c:val>
            <c:numRef>
              <c:f>Sheet1!$D$2:$D$3</c:f>
              <c:numCache>
                <c:formatCode>General</c:formatCode>
                <c:ptCount val="2"/>
                <c:pt idx="0">
                  <c:v>69</c:v>
                </c:pt>
                <c:pt idx="1">
                  <c:v>43.9</c:v>
                </c:pt>
              </c:numCache>
            </c:numRef>
          </c:val>
          <c:extLst>
            <c:ext xmlns:c16="http://schemas.microsoft.com/office/drawing/2014/chart" uri="{C3380CC4-5D6E-409C-BE32-E72D297353CC}">
              <c16:uniqueId val="{00000002-8BD3-4B12-8EF2-2B8959621F3C}"/>
            </c:ext>
          </c:extLst>
        </c:ser>
        <c:ser>
          <c:idx val="3"/>
          <c:order val="3"/>
          <c:tx>
            <c:strRef>
              <c:f>Sheet1!$E$1</c:f>
              <c:strCache>
                <c:ptCount val="1"/>
                <c:pt idx="0">
                  <c:v>2021</c:v>
                </c:pt>
              </c:strCache>
            </c:strRef>
          </c:tx>
          <c:spPr>
            <a:solidFill>
              <a:schemeClr val="accent4"/>
            </a:solidFill>
            <a:ln>
              <a:noFill/>
            </a:ln>
            <a:effectLst/>
            <a:sp3d/>
          </c:spPr>
          <c:invertIfNegative val="0"/>
          <c:cat>
            <c:strRef>
              <c:f>Sheet1!$A$2:$A$3</c:f>
              <c:strCache>
                <c:ptCount val="2"/>
                <c:pt idx="0">
                  <c:v>Discharged</c:v>
                </c:pt>
                <c:pt idx="1">
                  <c:v>Admitted</c:v>
                </c:pt>
              </c:strCache>
            </c:strRef>
          </c:cat>
          <c:val>
            <c:numRef>
              <c:f>Sheet1!$E$2:$E$3</c:f>
              <c:numCache>
                <c:formatCode>General</c:formatCode>
                <c:ptCount val="2"/>
                <c:pt idx="0">
                  <c:v>68.099999999999994</c:v>
                </c:pt>
                <c:pt idx="1">
                  <c:v>38.1</c:v>
                </c:pt>
              </c:numCache>
            </c:numRef>
          </c:val>
          <c:extLst>
            <c:ext xmlns:c16="http://schemas.microsoft.com/office/drawing/2014/chart" uri="{C3380CC4-5D6E-409C-BE32-E72D297353CC}">
              <c16:uniqueId val="{00000003-8BD3-4B12-8EF2-2B8959621F3C}"/>
            </c:ext>
          </c:extLst>
        </c:ser>
        <c:ser>
          <c:idx val="4"/>
          <c:order val="4"/>
          <c:tx>
            <c:strRef>
              <c:f>Sheet1!$F$1</c:f>
              <c:strCache>
                <c:ptCount val="1"/>
                <c:pt idx="0">
                  <c:v>2022</c:v>
                </c:pt>
              </c:strCache>
            </c:strRef>
          </c:tx>
          <c:spPr>
            <a:solidFill>
              <a:schemeClr val="accent5"/>
            </a:solidFill>
            <a:ln>
              <a:noFill/>
            </a:ln>
            <a:effectLst/>
            <a:sp3d/>
          </c:spPr>
          <c:invertIfNegative val="0"/>
          <c:dLbls>
            <c:dLbl>
              <c:idx val="0"/>
              <c:layout>
                <c:manualLayout>
                  <c:x val="-1.5432098765432664E-3"/>
                  <c:y val="9.6808126800859789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F9EC7BBF-8F3B-41F7-B29A-FB0729F1BA90}" type="VALUE">
                      <a:rPr lang="en-US" sz="1400" b="1" smtClean="0">
                        <a:solidFill>
                          <a:schemeClr val="bg1"/>
                        </a:solidFill>
                      </a:rPr>
                      <a:pPr>
                        <a:defRPr/>
                      </a:pPr>
                      <a:t>[VALUE]</a:t>
                    </a:fld>
                    <a:r>
                      <a:rPr lang="en-US" sz="1400" b="1" dirty="0">
                        <a:solidFill>
                          <a:schemeClr val="bg1"/>
                        </a:solidFill>
                      </a:rPr>
                      <a:t>%</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6.8194444444444446E-2"/>
                      <c:h val="5.9179228818264755E-2"/>
                    </c:manualLayout>
                  </c15:layout>
                  <c15:dlblFieldTable/>
                  <c15:showDataLabelsRange val="0"/>
                </c:ext>
                <c:ext xmlns:c16="http://schemas.microsoft.com/office/drawing/2014/chart" uri="{C3380CC4-5D6E-409C-BE32-E72D297353CC}">
                  <c16:uniqueId val="{00000001-4B2E-43E1-AF2D-0C84C4FC0DE9}"/>
                </c:ext>
              </c:extLst>
            </c:dLbl>
            <c:dLbl>
              <c:idx val="1"/>
              <c:layout>
                <c:manualLayout>
                  <c:x val="-2.3148148148148147E-3"/>
                  <c:y val="9.2599077809518107E-2"/>
                </c:manualLayout>
              </c:layout>
              <c:tx>
                <c:rich>
                  <a:bodyPr/>
                  <a:lstStyle/>
                  <a:p>
                    <a:fld id="{B7C27ADE-23FF-4999-90E9-03541964D0C1}" type="VALUE">
                      <a:rPr lang="en-US" sz="1400" b="1" smtClean="0">
                        <a:solidFill>
                          <a:schemeClr val="bg1"/>
                        </a:solidFill>
                      </a:rPr>
                      <a:pPr/>
                      <a:t>[VALUE]</a:t>
                    </a:fld>
                    <a:r>
                      <a:rPr lang="en-US" sz="1400" b="1" dirty="0">
                        <a:solidFill>
                          <a:schemeClr val="bg1"/>
                        </a:solidFill>
                      </a:rPr>
                      <a:t>%</a:t>
                    </a:r>
                  </a:p>
                </c:rich>
              </c:tx>
              <c:showLegendKey val="0"/>
              <c:showVal val="1"/>
              <c:showCatName val="0"/>
              <c:showSerName val="0"/>
              <c:showPercent val="0"/>
              <c:showBubbleSize val="0"/>
              <c:extLst>
                <c:ext xmlns:c15="http://schemas.microsoft.com/office/drawing/2012/chart" uri="{CE6537A1-D6FC-4f65-9D91-7224C49458BB}">
                  <c15:layout>
                    <c:manualLayout>
                      <c:w val="7.5910493827160488E-2"/>
                      <c:h val="5.6373196157370263E-2"/>
                    </c:manualLayout>
                  </c15:layout>
                  <c15:dlblFieldTable/>
                  <c15:showDataLabelsRange val="0"/>
                </c:ext>
                <c:ext xmlns:c16="http://schemas.microsoft.com/office/drawing/2014/chart" uri="{C3380CC4-5D6E-409C-BE32-E72D297353CC}">
                  <c16:uniqueId val="{00000002-4B2E-43E1-AF2D-0C84C4FC0DE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Discharged</c:v>
                </c:pt>
                <c:pt idx="1">
                  <c:v>Admitted</c:v>
                </c:pt>
              </c:strCache>
            </c:strRef>
          </c:cat>
          <c:val>
            <c:numRef>
              <c:f>Sheet1!$F$2:$F$3</c:f>
              <c:numCache>
                <c:formatCode>General</c:formatCode>
                <c:ptCount val="2"/>
                <c:pt idx="0">
                  <c:v>64</c:v>
                </c:pt>
                <c:pt idx="1">
                  <c:v>36</c:v>
                </c:pt>
              </c:numCache>
            </c:numRef>
          </c:val>
          <c:extLst>
            <c:ext xmlns:c16="http://schemas.microsoft.com/office/drawing/2014/chart" uri="{C3380CC4-5D6E-409C-BE32-E72D297353CC}">
              <c16:uniqueId val="{00000000-4B2E-43E1-AF2D-0C84C4FC0DE9}"/>
            </c:ext>
          </c:extLst>
        </c:ser>
        <c:dLbls>
          <c:showLegendKey val="0"/>
          <c:showVal val="0"/>
          <c:showCatName val="0"/>
          <c:showSerName val="0"/>
          <c:showPercent val="0"/>
          <c:showBubbleSize val="0"/>
        </c:dLbls>
        <c:gapWidth val="150"/>
        <c:shape val="box"/>
        <c:axId val="477914015"/>
        <c:axId val="200499439"/>
        <c:axId val="0"/>
      </c:bar3DChart>
      <c:catAx>
        <c:axId val="477914015"/>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0499439"/>
        <c:crosses val="autoZero"/>
        <c:auto val="1"/>
        <c:lblAlgn val="ctr"/>
        <c:lblOffset val="100"/>
        <c:noMultiLvlLbl val="0"/>
      </c:catAx>
      <c:valAx>
        <c:axId val="20049943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7914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105874486074848E-2"/>
          <c:y val="2.3976822800905587E-2"/>
          <c:w val="0.94409152102544025"/>
          <c:h val="0.77852904386300437"/>
        </c:manualLayout>
      </c:layout>
      <c:lineChart>
        <c:grouping val="standard"/>
        <c:varyColors val="0"/>
        <c:ser>
          <c:idx val="0"/>
          <c:order val="0"/>
          <c:tx>
            <c:strRef>
              <c:f>Sheet1!$B$1</c:f>
              <c:strCache>
                <c:ptCount val="1"/>
                <c:pt idx="0">
                  <c:v>Mean</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Sheet1!$A$5:$A$10</c:f>
              <c:strCache>
                <c:ptCount val="6"/>
                <c:pt idx="0">
                  <c:v>FY 17</c:v>
                </c:pt>
                <c:pt idx="1">
                  <c:v>FY 18</c:v>
                </c:pt>
                <c:pt idx="2">
                  <c:v>FY 19</c:v>
                </c:pt>
                <c:pt idx="3">
                  <c:v>FY 20</c:v>
                </c:pt>
                <c:pt idx="4">
                  <c:v>FY 21</c:v>
                </c:pt>
                <c:pt idx="5">
                  <c:v>FY 22</c:v>
                </c:pt>
              </c:strCache>
            </c:strRef>
          </c:cat>
          <c:val>
            <c:numRef>
              <c:f>Sheet1!$B$5:$B$10</c:f>
              <c:numCache>
                <c:formatCode>General</c:formatCode>
                <c:ptCount val="6"/>
                <c:pt idx="0">
                  <c:v>4.2</c:v>
                </c:pt>
                <c:pt idx="1">
                  <c:v>4.7</c:v>
                </c:pt>
                <c:pt idx="2">
                  <c:v>4.8</c:v>
                </c:pt>
                <c:pt idx="3">
                  <c:v>5</c:v>
                </c:pt>
                <c:pt idx="4">
                  <c:v>6.5</c:v>
                </c:pt>
                <c:pt idx="5">
                  <c:v>7.2</c:v>
                </c:pt>
              </c:numCache>
            </c:numRef>
          </c:val>
          <c:smooth val="0"/>
          <c:extLst>
            <c:ext xmlns:c16="http://schemas.microsoft.com/office/drawing/2014/chart" uri="{C3380CC4-5D6E-409C-BE32-E72D297353CC}">
              <c16:uniqueId val="{00000000-E5AF-4993-BFBF-AF1A7582E4FA}"/>
            </c:ext>
          </c:extLst>
        </c:ser>
        <c:ser>
          <c:idx val="1"/>
          <c:order val="1"/>
          <c:tx>
            <c:strRef>
              <c:f>Sheet1!$C$1</c:f>
              <c:strCache>
                <c:ptCount val="1"/>
                <c:pt idx="0">
                  <c:v>Median</c:v>
                </c:pt>
              </c:strCache>
            </c:strRef>
          </c:tx>
          <c:spPr>
            <a:ln w="34925" cap="rnd">
              <a:solidFill>
                <a:schemeClr val="accent2"/>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Sheet1!$A$5:$A$10</c:f>
              <c:strCache>
                <c:ptCount val="6"/>
                <c:pt idx="0">
                  <c:v>FY 17</c:v>
                </c:pt>
                <c:pt idx="1">
                  <c:v>FY 18</c:v>
                </c:pt>
                <c:pt idx="2">
                  <c:v>FY 19</c:v>
                </c:pt>
                <c:pt idx="3">
                  <c:v>FY 20</c:v>
                </c:pt>
                <c:pt idx="4">
                  <c:v>FY 21</c:v>
                </c:pt>
                <c:pt idx="5">
                  <c:v>FY 22</c:v>
                </c:pt>
              </c:strCache>
            </c:strRef>
          </c:cat>
          <c:val>
            <c:numRef>
              <c:f>Sheet1!$C$5:$C$10</c:f>
              <c:numCache>
                <c:formatCode>General</c:formatCode>
                <c:ptCount val="6"/>
                <c:pt idx="0">
                  <c:v>2.7</c:v>
                </c:pt>
                <c:pt idx="1">
                  <c:v>2.9</c:v>
                </c:pt>
                <c:pt idx="2">
                  <c:v>2.9</c:v>
                </c:pt>
                <c:pt idx="3">
                  <c:v>2.7</c:v>
                </c:pt>
                <c:pt idx="4">
                  <c:v>3.9</c:v>
                </c:pt>
                <c:pt idx="5">
                  <c:v>4.0999999999999996</c:v>
                </c:pt>
              </c:numCache>
            </c:numRef>
          </c:val>
          <c:smooth val="0"/>
          <c:extLst>
            <c:ext xmlns:c16="http://schemas.microsoft.com/office/drawing/2014/chart" uri="{C3380CC4-5D6E-409C-BE32-E72D297353CC}">
              <c16:uniqueId val="{00000001-E5AF-4993-BFBF-AF1A7582E4FA}"/>
            </c:ext>
          </c:extLst>
        </c:ser>
        <c:dLbls>
          <c:showLegendKey val="0"/>
          <c:showVal val="0"/>
          <c:showCatName val="0"/>
          <c:showSerName val="0"/>
          <c:showPercent val="0"/>
          <c:showBubbleSize val="0"/>
        </c:dLbls>
        <c:smooth val="0"/>
        <c:axId val="661632760"/>
        <c:axId val="646541192"/>
      </c:lineChart>
      <c:catAx>
        <c:axId val="661632760"/>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646541192"/>
        <c:crosses val="autoZero"/>
        <c:auto val="1"/>
        <c:lblAlgn val="ctr"/>
        <c:lblOffset val="100"/>
        <c:noMultiLvlLbl val="0"/>
      </c:catAx>
      <c:valAx>
        <c:axId val="646541192"/>
        <c:scaling>
          <c:orientation val="minMax"/>
          <c:min val="1"/>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661632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010190758959736E-2"/>
          <c:y val="5.0234666556397509E-2"/>
          <c:w val="0.94409152102544025"/>
          <c:h val="0.77852904386300437"/>
        </c:manualLayout>
      </c:layout>
      <c:lineChart>
        <c:grouping val="standard"/>
        <c:varyColors val="0"/>
        <c:ser>
          <c:idx val="0"/>
          <c:order val="0"/>
          <c:tx>
            <c:strRef>
              <c:f>Sheet1!$B$1</c:f>
              <c:strCache>
                <c:ptCount val="1"/>
                <c:pt idx="0">
                  <c:v>Hours</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Sheet1!$A$7:$A$10</c:f>
              <c:strCache>
                <c:ptCount val="4"/>
                <c:pt idx="0">
                  <c:v>FY 19</c:v>
                </c:pt>
                <c:pt idx="1">
                  <c:v>FY 20</c:v>
                </c:pt>
                <c:pt idx="2">
                  <c:v>FY 21</c:v>
                </c:pt>
                <c:pt idx="3">
                  <c:v>FY 22</c:v>
                </c:pt>
              </c:strCache>
            </c:strRef>
          </c:cat>
          <c:val>
            <c:numRef>
              <c:f>Sheet1!$B$7:$B$10</c:f>
              <c:numCache>
                <c:formatCode>General</c:formatCode>
                <c:ptCount val="4"/>
                <c:pt idx="0">
                  <c:v>80013</c:v>
                </c:pt>
                <c:pt idx="1">
                  <c:v>86440</c:v>
                </c:pt>
                <c:pt idx="2">
                  <c:v>111891</c:v>
                </c:pt>
                <c:pt idx="3">
                  <c:v>126576</c:v>
                </c:pt>
              </c:numCache>
            </c:numRef>
          </c:val>
          <c:smooth val="0"/>
          <c:extLst>
            <c:ext xmlns:c16="http://schemas.microsoft.com/office/drawing/2014/chart" uri="{C3380CC4-5D6E-409C-BE32-E72D297353CC}">
              <c16:uniqueId val="{00000000-E5AF-4993-BFBF-AF1A7582E4FA}"/>
            </c:ext>
          </c:extLst>
        </c:ser>
        <c:dLbls>
          <c:showLegendKey val="0"/>
          <c:showVal val="0"/>
          <c:showCatName val="0"/>
          <c:showSerName val="0"/>
          <c:showPercent val="0"/>
          <c:showBubbleSize val="0"/>
        </c:dLbls>
        <c:smooth val="0"/>
        <c:axId val="661632760"/>
        <c:axId val="646541192"/>
      </c:lineChart>
      <c:catAx>
        <c:axId val="661632760"/>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646541192"/>
        <c:crosses val="autoZero"/>
        <c:auto val="1"/>
        <c:lblAlgn val="ctr"/>
        <c:lblOffset val="100"/>
        <c:noMultiLvlLbl val="0"/>
      </c:catAx>
      <c:valAx>
        <c:axId val="646541192"/>
        <c:scaling>
          <c:orientation val="minMax"/>
          <c:min val="60000"/>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661632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Academic and Academic Affiliate</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2804342638988306E-2"/>
          <c:y val="0.14264588801399825"/>
          <c:w val="0.92052899069434502"/>
          <c:h val="0.59441841644794402"/>
        </c:manualLayout>
      </c:layout>
      <c:bar3DChart>
        <c:barDir val="col"/>
        <c:grouping val="clustered"/>
        <c:varyColors val="0"/>
        <c:ser>
          <c:idx val="0"/>
          <c:order val="0"/>
          <c:tx>
            <c:strRef>
              <c:f>Sheet1!$E$1</c:f>
              <c:strCache>
                <c:ptCount val="1"/>
                <c:pt idx="0">
                  <c:v>FY 15</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9316915860451479E-3"/>
                  <c:y val="-1.55520995334370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CEC-4D1F-870B-6BFE3ED60DA9}"/>
                </c:ext>
              </c:extLst>
            </c:dLbl>
            <c:dLbl>
              <c:idx val="1"/>
              <c:layout>
                <c:manualLayout>
                  <c:x val="-4.3975373790677225E-3"/>
                  <c:y val="-1.03680663556246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CEC-4D1F-870B-6BFE3ED60DA9}"/>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Sheet1!$A$2:$A$4</c:f>
              <c:strCache>
                <c:ptCount val="3"/>
                <c:pt idx="0">
                  <c:v>&lt; 4 hours</c:v>
                </c:pt>
                <c:pt idx="1">
                  <c:v>4-8 hours</c:v>
                </c:pt>
                <c:pt idx="2">
                  <c:v>&gt;8 hours</c:v>
                </c:pt>
              </c:strCache>
            </c:strRef>
          </c:cat>
          <c:val>
            <c:numRef>
              <c:f>Sheet1!$E$2:$E$4</c:f>
              <c:numCache>
                <c:formatCode>0.0%</c:formatCode>
                <c:ptCount val="3"/>
                <c:pt idx="0">
                  <c:v>0.754</c:v>
                </c:pt>
                <c:pt idx="1">
                  <c:v>0.15859999999999999</c:v>
                </c:pt>
                <c:pt idx="2">
                  <c:v>6.9099999999999995E-2</c:v>
                </c:pt>
              </c:numCache>
            </c:numRef>
          </c:val>
          <c:extLst>
            <c:ext xmlns:c16="http://schemas.microsoft.com/office/drawing/2014/chart" uri="{C3380CC4-5D6E-409C-BE32-E72D297353CC}">
              <c16:uniqueId val="{00000000-A3A0-4D1D-89C0-BC20E69A556E}"/>
            </c:ext>
          </c:extLst>
        </c:ser>
        <c:ser>
          <c:idx val="1"/>
          <c:order val="1"/>
          <c:tx>
            <c:strRef>
              <c:f>Sheet1!$F$1</c:f>
              <c:strCache>
                <c:ptCount val="1"/>
                <c:pt idx="0">
                  <c:v>FY 16</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Sheet1!$A$2:$A$4</c:f>
              <c:strCache>
                <c:ptCount val="3"/>
                <c:pt idx="0">
                  <c:v>&lt; 4 hours</c:v>
                </c:pt>
                <c:pt idx="1">
                  <c:v>4-8 hours</c:v>
                </c:pt>
                <c:pt idx="2">
                  <c:v>&gt;8 hours</c:v>
                </c:pt>
              </c:strCache>
            </c:strRef>
          </c:cat>
          <c:val>
            <c:numRef>
              <c:f>Sheet1!$F$2:$F$4</c:f>
              <c:numCache>
                <c:formatCode>0.0%</c:formatCode>
                <c:ptCount val="3"/>
                <c:pt idx="0">
                  <c:v>0.74</c:v>
                </c:pt>
                <c:pt idx="1">
                  <c:v>0.1583</c:v>
                </c:pt>
                <c:pt idx="2">
                  <c:v>9.7000000000000003E-2</c:v>
                </c:pt>
              </c:numCache>
            </c:numRef>
          </c:val>
          <c:extLst>
            <c:ext xmlns:c16="http://schemas.microsoft.com/office/drawing/2014/chart" uri="{C3380CC4-5D6E-409C-BE32-E72D297353CC}">
              <c16:uniqueId val="{00000001-A3A0-4D1D-89C0-BC20E69A556E}"/>
            </c:ext>
          </c:extLst>
        </c:ser>
        <c:ser>
          <c:idx val="2"/>
          <c:order val="2"/>
          <c:tx>
            <c:strRef>
              <c:f>Sheet1!$G$1</c:f>
              <c:strCache>
                <c:ptCount val="1"/>
                <c:pt idx="0">
                  <c:v>FY 17</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Sheet1!$A$2:$A$4</c:f>
              <c:strCache>
                <c:ptCount val="3"/>
                <c:pt idx="0">
                  <c:v>&lt; 4 hours</c:v>
                </c:pt>
                <c:pt idx="1">
                  <c:v>4-8 hours</c:v>
                </c:pt>
                <c:pt idx="2">
                  <c:v>&gt;8 hours</c:v>
                </c:pt>
              </c:strCache>
            </c:strRef>
          </c:cat>
          <c:val>
            <c:numRef>
              <c:f>Sheet1!$G$2:$G$4</c:f>
              <c:numCache>
                <c:formatCode>0.0%</c:formatCode>
                <c:ptCount val="3"/>
                <c:pt idx="0">
                  <c:v>0.68469999999999998</c:v>
                </c:pt>
                <c:pt idx="1">
                  <c:v>0.19520000000000001</c:v>
                </c:pt>
                <c:pt idx="2">
                  <c:v>0.12189999999999999</c:v>
                </c:pt>
              </c:numCache>
            </c:numRef>
          </c:val>
          <c:extLst>
            <c:ext xmlns:c16="http://schemas.microsoft.com/office/drawing/2014/chart" uri="{C3380CC4-5D6E-409C-BE32-E72D297353CC}">
              <c16:uniqueId val="{00000002-A3A0-4D1D-89C0-BC20E69A556E}"/>
            </c:ext>
          </c:extLst>
        </c:ser>
        <c:ser>
          <c:idx val="3"/>
          <c:order val="3"/>
          <c:tx>
            <c:strRef>
              <c:f>Sheet1!$H$1</c:f>
              <c:strCache>
                <c:ptCount val="1"/>
                <c:pt idx="0">
                  <c:v>FY 18</c:v>
                </c:pt>
              </c:strCache>
            </c:strRef>
          </c:tx>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Sheet1!$A$2:$A$4</c:f>
              <c:strCache>
                <c:ptCount val="3"/>
                <c:pt idx="0">
                  <c:v>&lt; 4 hours</c:v>
                </c:pt>
                <c:pt idx="1">
                  <c:v>4-8 hours</c:v>
                </c:pt>
                <c:pt idx="2">
                  <c:v>&gt;8 hours</c:v>
                </c:pt>
              </c:strCache>
            </c:strRef>
          </c:cat>
          <c:val>
            <c:numRef>
              <c:f>Sheet1!$H$2:$H$4</c:f>
              <c:numCache>
                <c:formatCode>0.0%</c:formatCode>
                <c:ptCount val="3"/>
                <c:pt idx="0">
                  <c:v>0.67800000000000005</c:v>
                </c:pt>
                <c:pt idx="1">
                  <c:v>0.17199999999999999</c:v>
                </c:pt>
                <c:pt idx="2">
                  <c:v>0.14599999999999999</c:v>
                </c:pt>
              </c:numCache>
            </c:numRef>
          </c:val>
          <c:extLst>
            <c:ext xmlns:c16="http://schemas.microsoft.com/office/drawing/2014/chart" uri="{C3380CC4-5D6E-409C-BE32-E72D297353CC}">
              <c16:uniqueId val="{00000003-A3A0-4D1D-89C0-BC20E69A556E}"/>
            </c:ext>
          </c:extLst>
        </c:ser>
        <c:ser>
          <c:idx val="4"/>
          <c:order val="4"/>
          <c:tx>
            <c:strRef>
              <c:f>Sheet1!$I$1</c:f>
              <c:strCache>
                <c:ptCount val="1"/>
                <c:pt idx="0">
                  <c:v>FY 19</c:v>
                </c:pt>
              </c:strCache>
            </c:strRef>
          </c:tx>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Sheet1!$A$2:$A$4</c:f>
              <c:strCache>
                <c:ptCount val="3"/>
                <c:pt idx="0">
                  <c:v>&lt; 4 hours</c:v>
                </c:pt>
                <c:pt idx="1">
                  <c:v>4-8 hours</c:v>
                </c:pt>
                <c:pt idx="2">
                  <c:v>&gt;8 hours</c:v>
                </c:pt>
              </c:strCache>
            </c:strRef>
          </c:cat>
          <c:val>
            <c:numRef>
              <c:f>Sheet1!$I$2:$I$4</c:f>
              <c:numCache>
                <c:formatCode>0.0%</c:formatCode>
                <c:ptCount val="3"/>
                <c:pt idx="0">
                  <c:v>0.65</c:v>
                </c:pt>
                <c:pt idx="1">
                  <c:v>0.17</c:v>
                </c:pt>
                <c:pt idx="2">
                  <c:v>0.15</c:v>
                </c:pt>
              </c:numCache>
            </c:numRef>
          </c:val>
          <c:extLst>
            <c:ext xmlns:c16="http://schemas.microsoft.com/office/drawing/2014/chart" uri="{C3380CC4-5D6E-409C-BE32-E72D297353CC}">
              <c16:uniqueId val="{00000000-FE54-49DF-B042-C2A8F8BE545D}"/>
            </c:ext>
          </c:extLst>
        </c:ser>
        <c:ser>
          <c:idx val="5"/>
          <c:order val="5"/>
          <c:tx>
            <c:strRef>
              <c:f>Sheet1!$J$1</c:f>
              <c:strCache>
                <c:ptCount val="1"/>
                <c:pt idx="0">
                  <c:v>FY 20</c:v>
                </c:pt>
              </c:strCache>
            </c:strRef>
          </c:tx>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Sheet1!$A$2:$A$4</c:f>
              <c:strCache>
                <c:ptCount val="3"/>
                <c:pt idx="0">
                  <c:v>&lt; 4 hours</c:v>
                </c:pt>
                <c:pt idx="1">
                  <c:v>4-8 hours</c:v>
                </c:pt>
                <c:pt idx="2">
                  <c:v>&gt;8 hours</c:v>
                </c:pt>
              </c:strCache>
            </c:strRef>
          </c:cat>
          <c:val>
            <c:numRef>
              <c:f>Sheet1!$J$2:$J$4</c:f>
              <c:numCache>
                <c:formatCode>0.0%</c:formatCode>
                <c:ptCount val="3"/>
                <c:pt idx="0">
                  <c:v>0.61899999999999999</c:v>
                </c:pt>
                <c:pt idx="1">
                  <c:v>0.17599999999999999</c:v>
                </c:pt>
                <c:pt idx="2">
                  <c:v>0.161</c:v>
                </c:pt>
              </c:numCache>
            </c:numRef>
          </c:val>
          <c:extLst>
            <c:ext xmlns:c16="http://schemas.microsoft.com/office/drawing/2014/chart" uri="{C3380CC4-5D6E-409C-BE32-E72D297353CC}">
              <c16:uniqueId val="{00000000-8CEC-4D1F-870B-6BFE3ED60DA9}"/>
            </c:ext>
          </c:extLst>
        </c:ser>
        <c:ser>
          <c:idx val="6"/>
          <c:order val="6"/>
          <c:tx>
            <c:strRef>
              <c:f>Sheet1!$K$1</c:f>
              <c:strCache>
                <c:ptCount val="1"/>
                <c:pt idx="0">
                  <c:v>FY 21</c:v>
                </c:pt>
              </c:strCache>
            </c:strRef>
          </c:tx>
          <c:spPr>
            <a:gradFill rotWithShape="1">
              <a:gsLst>
                <a:gs pos="0">
                  <a:schemeClr val="accent1">
                    <a:lumMod val="60000"/>
                    <a:tint val="100000"/>
                    <a:shade val="100000"/>
                    <a:satMod val="130000"/>
                  </a:schemeClr>
                </a:gs>
                <a:gs pos="100000">
                  <a:schemeClr val="accent1">
                    <a:lumMod val="6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Sheet1!$A$2:$A$4</c:f>
              <c:strCache>
                <c:ptCount val="3"/>
                <c:pt idx="0">
                  <c:v>&lt; 4 hours</c:v>
                </c:pt>
                <c:pt idx="1">
                  <c:v>4-8 hours</c:v>
                </c:pt>
                <c:pt idx="2">
                  <c:v>&gt;8 hours</c:v>
                </c:pt>
              </c:strCache>
            </c:strRef>
          </c:cat>
          <c:val>
            <c:numRef>
              <c:f>Sheet1!$K$2:$K$4</c:f>
              <c:numCache>
                <c:formatCode>0.0%</c:formatCode>
                <c:ptCount val="3"/>
                <c:pt idx="0">
                  <c:v>0.53200000000000003</c:v>
                </c:pt>
                <c:pt idx="1">
                  <c:v>0.20100000000000001</c:v>
                </c:pt>
                <c:pt idx="2">
                  <c:v>0.26600000000000001</c:v>
                </c:pt>
              </c:numCache>
            </c:numRef>
          </c:val>
          <c:extLst>
            <c:ext xmlns:c16="http://schemas.microsoft.com/office/drawing/2014/chart" uri="{C3380CC4-5D6E-409C-BE32-E72D297353CC}">
              <c16:uniqueId val="{00000000-EBCD-40F1-91D8-7A90DA96F7BE}"/>
            </c:ext>
          </c:extLst>
        </c:ser>
        <c:ser>
          <c:idx val="7"/>
          <c:order val="7"/>
          <c:tx>
            <c:strRef>
              <c:f>Sheet1!$L$1</c:f>
              <c:strCache>
                <c:ptCount val="1"/>
                <c:pt idx="0">
                  <c:v>FY 22</c:v>
                </c:pt>
              </c:strCache>
            </c:strRef>
          </c:tx>
          <c:spPr>
            <a:gradFill rotWithShape="1">
              <a:gsLst>
                <a:gs pos="0">
                  <a:schemeClr val="accent2">
                    <a:lumMod val="60000"/>
                    <a:tint val="100000"/>
                    <a:shade val="100000"/>
                    <a:satMod val="130000"/>
                  </a:schemeClr>
                </a:gs>
                <a:gs pos="100000">
                  <a:schemeClr val="accent2">
                    <a:lumMod val="6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931691586045148E-2"/>
                  <c:y val="-1.81441161223432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B31-4DB9-AB66-DBD2F428DC94}"/>
                </c:ext>
              </c:extLst>
            </c:dLbl>
            <c:dLbl>
              <c:idx val="1"/>
              <c:layout>
                <c:manualLayout>
                  <c:x val="1.1726766344180592E-2"/>
                  <c:y val="-1.29600829445308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B31-4DB9-AB66-DBD2F428DC94}"/>
                </c:ext>
              </c:extLst>
            </c:dLbl>
            <c:dLbl>
              <c:idx val="2"/>
              <c:layout>
                <c:manualLayout>
                  <c:x val="1.1726766344180699E-2"/>
                  <c:y val="-1.29600829445308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B31-4DB9-AB66-DBD2F428DC94}"/>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Sheet1!$A$2:$A$4</c:f>
              <c:strCache>
                <c:ptCount val="3"/>
                <c:pt idx="0">
                  <c:v>&lt; 4 hours</c:v>
                </c:pt>
                <c:pt idx="1">
                  <c:v>4-8 hours</c:v>
                </c:pt>
                <c:pt idx="2">
                  <c:v>&gt;8 hours</c:v>
                </c:pt>
              </c:strCache>
            </c:strRef>
          </c:cat>
          <c:val>
            <c:numRef>
              <c:f>Sheet1!$L$2:$L$4</c:f>
              <c:numCache>
                <c:formatCode>0.0%</c:formatCode>
                <c:ptCount val="3"/>
                <c:pt idx="0">
                  <c:v>0.438</c:v>
                </c:pt>
                <c:pt idx="1">
                  <c:v>0.20499999999999999</c:v>
                </c:pt>
                <c:pt idx="2">
                  <c:v>0.311</c:v>
                </c:pt>
              </c:numCache>
            </c:numRef>
          </c:val>
          <c:extLst>
            <c:ext xmlns:c16="http://schemas.microsoft.com/office/drawing/2014/chart" uri="{C3380CC4-5D6E-409C-BE32-E72D297353CC}">
              <c16:uniqueId val="{00000000-4B31-4DB9-AB66-DBD2F428DC94}"/>
            </c:ext>
          </c:extLst>
        </c:ser>
        <c:dLbls>
          <c:showLegendKey val="0"/>
          <c:showVal val="0"/>
          <c:showCatName val="0"/>
          <c:showSerName val="0"/>
          <c:showPercent val="0"/>
          <c:showBubbleSize val="0"/>
        </c:dLbls>
        <c:gapWidth val="150"/>
        <c:shape val="box"/>
        <c:axId val="835042944"/>
        <c:axId val="650828920"/>
        <c:axId val="0"/>
      </c:bar3DChart>
      <c:catAx>
        <c:axId val="835042944"/>
        <c:scaling>
          <c:orientation val="minMax"/>
        </c:scaling>
        <c:delete val="0"/>
        <c:axPos val="b"/>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crossAx val="650828920"/>
        <c:crosses val="autoZero"/>
        <c:auto val="1"/>
        <c:lblAlgn val="ctr"/>
        <c:lblOffset val="100"/>
        <c:noMultiLvlLbl val="0"/>
      </c:catAx>
      <c:valAx>
        <c:axId val="650828920"/>
        <c:scaling>
          <c:orientation val="minMax"/>
        </c:scaling>
        <c:delete val="0"/>
        <c:axPos val="l"/>
        <c:majorGridlines>
          <c:spPr>
            <a:ln w="9525" cap="flat" cmpd="sng" algn="ctr">
              <a:solidFill>
                <a:schemeClr val="dk1">
                  <a:lumMod val="50000"/>
                  <a:lumOff val="5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835042944"/>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solidFill>
                  <a:schemeClr val="bg1"/>
                </a:solidFill>
              </a:rPr>
              <a:t>EMS Admissions</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EMS Admissions</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A35A-4257-BCA1-B8F7A84A2A0F}"/>
                </c:ext>
              </c:extLst>
            </c:dLbl>
            <c:dLbl>
              <c:idx val="2"/>
              <c:delete val="1"/>
              <c:extLst>
                <c:ext xmlns:c15="http://schemas.microsoft.com/office/drawing/2012/chart" uri="{CE6537A1-D6FC-4f65-9D91-7224C49458BB}"/>
                <c:ext xmlns:c16="http://schemas.microsoft.com/office/drawing/2014/chart" uri="{C3380CC4-5D6E-409C-BE32-E72D297353CC}">
                  <c16:uniqueId val="{00000000-1352-4846-B514-AB19ACECDD82}"/>
                </c:ext>
              </c:extLst>
            </c:dLbl>
            <c:dLbl>
              <c:idx val="3"/>
              <c:delete val="1"/>
              <c:extLst>
                <c:ext xmlns:c15="http://schemas.microsoft.com/office/drawing/2012/chart" uri="{CE6537A1-D6FC-4f65-9D91-7224C49458BB}"/>
                <c:ext xmlns:c16="http://schemas.microsoft.com/office/drawing/2014/chart" uri="{C3380CC4-5D6E-409C-BE32-E72D297353CC}">
                  <c16:uniqueId val="{00000001-A35A-4257-BCA1-B8F7A84A2A0F}"/>
                </c:ext>
              </c:extLst>
            </c:dLbl>
            <c:dLbl>
              <c:idx val="4"/>
              <c:delete val="1"/>
              <c:extLst>
                <c:ext xmlns:c15="http://schemas.microsoft.com/office/drawing/2012/chart" uri="{CE6537A1-D6FC-4f65-9D91-7224C49458BB}"/>
                <c:ext xmlns:c16="http://schemas.microsoft.com/office/drawing/2014/chart" uri="{C3380CC4-5D6E-409C-BE32-E72D297353CC}">
                  <c16:uniqueId val="{00000000-A1C2-47F2-9BB8-C2996496A927}"/>
                </c:ext>
              </c:extLst>
            </c:dLbl>
            <c:dLbl>
              <c:idx val="5"/>
              <c:layout>
                <c:manualLayout>
                  <c:x val="2.0289855072463663E-2"/>
                  <c:y val="-3.72222072964318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1C2-47F2-9BB8-C2996496A92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Sheet1!$A$6:$A$11</c:f>
              <c:numCache>
                <c:formatCode>General</c:formatCode>
                <c:ptCount val="6"/>
                <c:pt idx="0">
                  <c:v>2017</c:v>
                </c:pt>
                <c:pt idx="1">
                  <c:v>2018</c:v>
                </c:pt>
                <c:pt idx="2">
                  <c:v>2019</c:v>
                </c:pt>
                <c:pt idx="3">
                  <c:v>2020</c:v>
                </c:pt>
                <c:pt idx="4">
                  <c:v>2021</c:v>
                </c:pt>
                <c:pt idx="5">
                  <c:v>2022</c:v>
                </c:pt>
              </c:numCache>
            </c:numRef>
          </c:cat>
          <c:val>
            <c:numRef>
              <c:f>Sheet1!$B$6:$B$11</c:f>
              <c:numCache>
                <c:formatCode>0.0%</c:formatCode>
                <c:ptCount val="6"/>
                <c:pt idx="0">
                  <c:v>0.434</c:v>
                </c:pt>
                <c:pt idx="1">
                  <c:v>0.42699999999999999</c:v>
                </c:pt>
                <c:pt idx="2">
                  <c:v>0.41699999999999998</c:v>
                </c:pt>
                <c:pt idx="3">
                  <c:v>0.42599999999999999</c:v>
                </c:pt>
                <c:pt idx="4">
                  <c:v>0.45</c:v>
                </c:pt>
                <c:pt idx="5" formatCode="0%">
                  <c:v>0.41599999999999998</c:v>
                </c:pt>
              </c:numCache>
            </c:numRef>
          </c:val>
          <c:extLst>
            <c:ext xmlns:c16="http://schemas.microsoft.com/office/drawing/2014/chart" uri="{C3380CC4-5D6E-409C-BE32-E72D297353CC}">
              <c16:uniqueId val="{00000000-2400-4DBC-AB9B-50ACBD81DE71}"/>
            </c:ext>
          </c:extLst>
        </c:ser>
        <c:dLbls>
          <c:showLegendKey val="0"/>
          <c:showVal val="0"/>
          <c:showCatName val="0"/>
          <c:showSerName val="0"/>
          <c:showPercent val="0"/>
          <c:showBubbleSize val="0"/>
        </c:dLbls>
        <c:gapWidth val="150"/>
        <c:shape val="box"/>
        <c:axId val="472066560"/>
        <c:axId val="472066952"/>
        <c:axId val="0"/>
      </c:bar3DChart>
      <c:catAx>
        <c:axId val="47206656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72066952"/>
        <c:crosses val="autoZero"/>
        <c:auto val="1"/>
        <c:lblAlgn val="ctr"/>
        <c:lblOffset val="100"/>
        <c:noMultiLvlLbl val="0"/>
      </c:catAx>
      <c:valAx>
        <c:axId val="472066952"/>
        <c:scaling>
          <c:orientation val="minMax"/>
        </c:scaling>
        <c:delete val="1"/>
        <c:axPos val="l"/>
        <c:majorGridlines>
          <c:spPr>
            <a:ln w="9525" cap="flat" cmpd="sng" algn="ctr">
              <a:solidFill>
                <a:schemeClr val="dk1">
                  <a:lumMod val="50000"/>
                  <a:lumOff val="50000"/>
                </a:schemeClr>
              </a:solidFill>
              <a:round/>
            </a:ln>
            <a:effectLst/>
          </c:spPr>
        </c:majorGridlines>
        <c:numFmt formatCode="0.0%" sourceLinked="1"/>
        <c:majorTickMark val="none"/>
        <c:minorTickMark val="none"/>
        <c:tickLblPos val="nextTo"/>
        <c:crossAx val="472066560"/>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solidFill>
                  <a:schemeClr val="bg1"/>
                </a:solidFill>
              </a:rPr>
              <a:t>EMS Arrivals</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EMS Arrivals</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2-AFFD-450F-95AF-EC345EAA9900}"/>
                </c:ext>
              </c:extLst>
            </c:dLbl>
            <c:dLbl>
              <c:idx val="2"/>
              <c:delete val="1"/>
              <c:extLst>
                <c:ext xmlns:c15="http://schemas.microsoft.com/office/drawing/2012/chart" uri="{CE6537A1-D6FC-4f65-9D91-7224C49458BB}"/>
                <c:ext xmlns:c16="http://schemas.microsoft.com/office/drawing/2014/chart" uri="{C3380CC4-5D6E-409C-BE32-E72D297353CC}">
                  <c16:uniqueId val="{00000001-AFFD-450F-95AF-EC345EAA9900}"/>
                </c:ext>
              </c:extLst>
            </c:dLbl>
            <c:dLbl>
              <c:idx val="3"/>
              <c:delete val="1"/>
              <c:extLst>
                <c:ext xmlns:c15="http://schemas.microsoft.com/office/drawing/2012/chart" uri="{CE6537A1-D6FC-4f65-9D91-7224C49458BB}"/>
                <c:ext xmlns:c16="http://schemas.microsoft.com/office/drawing/2014/chart" uri="{C3380CC4-5D6E-409C-BE32-E72D297353CC}">
                  <c16:uniqueId val="{00000000-AFFD-450F-95AF-EC345EAA9900}"/>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Sheet1!$A$7:$A$12</c:f>
              <c:numCache>
                <c:formatCode>General</c:formatCode>
                <c:ptCount val="6"/>
                <c:pt idx="0">
                  <c:v>2017</c:v>
                </c:pt>
                <c:pt idx="1">
                  <c:v>2018</c:v>
                </c:pt>
                <c:pt idx="2">
                  <c:v>2019</c:v>
                </c:pt>
                <c:pt idx="3">
                  <c:v>2020</c:v>
                </c:pt>
                <c:pt idx="4">
                  <c:v>2021</c:v>
                </c:pt>
                <c:pt idx="5">
                  <c:v>2022</c:v>
                </c:pt>
              </c:numCache>
            </c:numRef>
          </c:cat>
          <c:val>
            <c:numRef>
              <c:f>Sheet1!$B$7:$B$12</c:f>
              <c:numCache>
                <c:formatCode>0.0%</c:formatCode>
                <c:ptCount val="6"/>
                <c:pt idx="0">
                  <c:v>0.26</c:v>
                </c:pt>
                <c:pt idx="1">
                  <c:v>0.27600000000000002</c:v>
                </c:pt>
                <c:pt idx="2">
                  <c:v>0.26200000000000001</c:v>
                </c:pt>
                <c:pt idx="3">
                  <c:v>0.25900000000000001</c:v>
                </c:pt>
                <c:pt idx="4">
                  <c:v>0.28699999999999998</c:v>
                </c:pt>
                <c:pt idx="5">
                  <c:v>0.27800000000000002</c:v>
                </c:pt>
              </c:numCache>
            </c:numRef>
          </c:val>
          <c:extLst>
            <c:ext xmlns:c16="http://schemas.microsoft.com/office/drawing/2014/chart" uri="{C3380CC4-5D6E-409C-BE32-E72D297353CC}">
              <c16:uniqueId val="{00000000-A3C6-4B03-A94D-020EDAD05A26}"/>
            </c:ext>
          </c:extLst>
        </c:ser>
        <c:dLbls>
          <c:showLegendKey val="0"/>
          <c:showVal val="1"/>
          <c:showCatName val="0"/>
          <c:showSerName val="0"/>
          <c:showPercent val="0"/>
          <c:showBubbleSize val="0"/>
        </c:dLbls>
        <c:gapWidth val="150"/>
        <c:shape val="box"/>
        <c:axId val="472371608"/>
        <c:axId val="472372000"/>
        <c:axId val="0"/>
      </c:bar3DChart>
      <c:catAx>
        <c:axId val="47237160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72372000"/>
        <c:crosses val="autoZero"/>
        <c:auto val="1"/>
        <c:lblAlgn val="ctr"/>
        <c:lblOffset val="100"/>
        <c:noMultiLvlLbl val="0"/>
      </c:catAx>
      <c:valAx>
        <c:axId val="472372000"/>
        <c:scaling>
          <c:orientation val="minMax"/>
        </c:scaling>
        <c:delete val="1"/>
        <c:axPos val="l"/>
        <c:majorGridlines>
          <c:spPr>
            <a:ln w="9525" cap="flat" cmpd="sng" algn="ctr">
              <a:solidFill>
                <a:schemeClr val="dk1">
                  <a:lumMod val="50000"/>
                  <a:lumOff val="50000"/>
                </a:schemeClr>
              </a:solidFill>
              <a:round/>
            </a:ln>
            <a:effectLst/>
          </c:spPr>
        </c:majorGridlines>
        <c:numFmt formatCode="0.0%" sourceLinked="1"/>
        <c:majorTickMark val="none"/>
        <c:minorTickMark val="none"/>
        <c:tickLblPos val="nextTo"/>
        <c:crossAx val="472371608"/>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solidFill>
                  <a:schemeClr val="bg1"/>
                </a:solidFill>
              </a:rPr>
              <a:t>Hospitalization Rate</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Hospitalization Rate</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8.0962181554965398E-3"/>
                  <c:y val="-1.23286820176052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6D3-4B8B-82F3-704CB341DCD6}"/>
                </c:ext>
              </c:extLst>
            </c:dLbl>
            <c:dLbl>
              <c:idx val="1"/>
              <c:delete val="1"/>
              <c:extLst>
                <c:ext xmlns:c15="http://schemas.microsoft.com/office/drawing/2012/chart" uri="{CE6537A1-D6FC-4f65-9D91-7224C49458BB}"/>
                <c:ext xmlns:c16="http://schemas.microsoft.com/office/drawing/2014/chart" uri="{C3380CC4-5D6E-409C-BE32-E72D297353CC}">
                  <c16:uniqueId val="{00000001-D6D3-4B8B-82F3-704CB341DCD6}"/>
                </c:ext>
              </c:extLst>
            </c:dLbl>
            <c:dLbl>
              <c:idx val="2"/>
              <c:delete val="1"/>
              <c:extLst>
                <c:ext xmlns:c15="http://schemas.microsoft.com/office/drawing/2012/chart" uri="{CE6537A1-D6FC-4f65-9D91-7224C49458BB}"/>
                <c:ext xmlns:c16="http://schemas.microsoft.com/office/drawing/2014/chart" uri="{C3380CC4-5D6E-409C-BE32-E72D297353CC}">
                  <c16:uniqueId val="{00000002-D6D3-4B8B-82F3-704CB341DCD6}"/>
                </c:ext>
              </c:extLst>
            </c:dLbl>
            <c:dLbl>
              <c:idx val="3"/>
              <c:delete val="1"/>
              <c:extLst>
                <c:ext xmlns:c15="http://schemas.microsoft.com/office/drawing/2012/chart" uri="{CE6537A1-D6FC-4f65-9D91-7224C49458BB}"/>
                <c:ext xmlns:c16="http://schemas.microsoft.com/office/drawing/2014/chart" uri="{C3380CC4-5D6E-409C-BE32-E72D297353CC}">
                  <c16:uniqueId val="{00000003-D6D3-4B8B-82F3-704CB341DCD6}"/>
                </c:ext>
              </c:extLst>
            </c:dLbl>
            <c:dLbl>
              <c:idx val="4"/>
              <c:delete val="1"/>
              <c:extLst>
                <c:ext xmlns:c15="http://schemas.microsoft.com/office/drawing/2012/chart" uri="{CE6537A1-D6FC-4f65-9D91-7224C49458BB}"/>
                <c:ext xmlns:c16="http://schemas.microsoft.com/office/drawing/2014/chart" uri="{C3380CC4-5D6E-409C-BE32-E72D297353CC}">
                  <c16:uniqueId val="{00000000-B470-4B39-82A0-1BDB23B73419}"/>
                </c:ext>
              </c:extLst>
            </c:dLbl>
            <c:dLbl>
              <c:idx val="5"/>
              <c:layout>
                <c:manualLayout>
                  <c:x val="1.0666668906387074E-2"/>
                  <c:y val="-1.90678952196636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245-4D45-A78B-A4A017BDFC82}"/>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Sheet1!$A$7:$A$12</c:f>
              <c:numCache>
                <c:formatCode>General</c:formatCode>
                <c:ptCount val="6"/>
                <c:pt idx="0">
                  <c:v>2017</c:v>
                </c:pt>
                <c:pt idx="1">
                  <c:v>2018</c:v>
                </c:pt>
                <c:pt idx="2">
                  <c:v>2019</c:v>
                </c:pt>
                <c:pt idx="3">
                  <c:v>2020</c:v>
                </c:pt>
                <c:pt idx="4">
                  <c:v>2021</c:v>
                </c:pt>
                <c:pt idx="5">
                  <c:v>2022</c:v>
                </c:pt>
              </c:numCache>
            </c:numRef>
          </c:cat>
          <c:val>
            <c:numRef>
              <c:f>Sheet1!$B$7:$B$12</c:f>
              <c:numCache>
                <c:formatCode>0.0%</c:formatCode>
                <c:ptCount val="6"/>
                <c:pt idx="0">
                  <c:v>0.26400000000000001</c:v>
                </c:pt>
                <c:pt idx="1">
                  <c:v>0.26</c:v>
                </c:pt>
                <c:pt idx="2">
                  <c:v>0.25800000000000001</c:v>
                </c:pt>
                <c:pt idx="3" formatCode="0.00%">
                  <c:v>0.26100000000000001</c:v>
                </c:pt>
                <c:pt idx="4" formatCode="General">
                  <c:v>28.8</c:v>
                </c:pt>
                <c:pt idx="5" formatCode="General">
                  <c:v>28.8</c:v>
                </c:pt>
              </c:numCache>
            </c:numRef>
          </c:val>
          <c:extLst>
            <c:ext xmlns:c16="http://schemas.microsoft.com/office/drawing/2014/chart" uri="{C3380CC4-5D6E-409C-BE32-E72D297353CC}">
              <c16:uniqueId val="{00000005-D6D3-4B8B-82F3-704CB341DCD6}"/>
            </c:ext>
          </c:extLst>
        </c:ser>
        <c:dLbls>
          <c:showLegendKey val="0"/>
          <c:showVal val="1"/>
          <c:showCatName val="0"/>
          <c:showSerName val="0"/>
          <c:showPercent val="0"/>
          <c:showBubbleSize val="0"/>
        </c:dLbls>
        <c:gapWidth val="110"/>
        <c:shape val="box"/>
        <c:axId val="472372784"/>
        <c:axId val="472373176"/>
        <c:axId val="0"/>
      </c:bar3DChart>
      <c:catAx>
        <c:axId val="47237278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72373176"/>
        <c:crosses val="autoZero"/>
        <c:auto val="1"/>
        <c:lblAlgn val="ctr"/>
        <c:lblOffset val="100"/>
        <c:noMultiLvlLbl val="0"/>
      </c:catAx>
      <c:valAx>
        <c:axId val="472373176"/>
        <c:scaling>
          <c:orientation val="minMax"/>
          <c:max val="0.25"/>
          <c:min val="0"/>
        </c:scaling>
        <c:delete val="1"/>
        <c:axPos val="l"/>
        <c:majorGridlines>
          <c:spPr>
            <a:ln w="9525" cap="flat" cmpd="sng" algn="ctr">
              <a:solidFill>
                <a:schemeClr val="dk1">
                  <a:lumMod val="50000"/>
                  <a:lumOff val="50000"/>
                </a:schemeClr>
              </a:solidFill>
              <a:round/>
            </a:ln>
            <a:effectLst/>
          </c:spPr>
        </c:majorGridlines>
        <c:numFmt formatCode="0.0%" sourceLinked="1"/>
        <c:majorTickMark val="none"/>
        <c:minorTickMark val="none"/>
        <c:tickLblPos val="nextTo"/>
        <c:crossAx val="472372784"/>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solidFill>
                  <a:schemeClr val="bg1"/>
                </a:solidFill>
              </a:rPr>
              <a:t>Acuity 1/2</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Acuity 1/2</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8.0962213491808811E-3"/>
                  <c:y val="1.94732715731266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059-44C2-96AB-BDF63D426733}"/>
                </c:ext>
              </c:extLst>
            </c:dLbl>
            <c:dLbl>
              <c:idx val="1"/>
              <c:delete val="1"/>
              <c:extLst>
                <c:ext xmlns:c15="http://schemas.microsoft.com/office/drawing/2012/chart" uri="{CE6537A1-D6FC-4f65-9D91-7224C49458BB}"/>
                <c:ext xmlns:c16="http://schemas.microsoft.com/office/drawing/2014/chart" uri="{C3380CC4-5D6E-409C-BE32-E72D297353CC}">
                  <c16:uniqueId val="{00000001-9059-44C2-96AB-BDF63D426733}"/>
                </c:ext>
              </c:extLst>
            </c:dLbl>
            <c:dLbl>
              <c:idx val="2"/>
              <c:delete val="1"/>
              <c:extLst>
                <c:ext xmlns:c15="http://schemas.microsoft.com/office/drawing/2012/chart" uri="{CE6537A1-D6FC-4f65-9D91-7224C49458BB}"/>
                <c:ext xmlns:c16="http://schemas.microsoft.com/office/drawing/2014/chart" uri="{C3380CC4-5D6E-409C-BE32-E72D297353CC}">
                  <c16:uniqueId val="{00000002-9059-44C2-96AB-BDF63D426733}"/>
                </c:ext>
              </c:extLst>
            </c:dLbl>
            <c:dLbl>
              <c:idx val="3"/>
              <c:delete val="1"/>
              <c:extLst>
                <c:ext xmlns:c15="http://schemas.microsoft.com/office/drawing/2012/chart" uri="{CE6537A1-D6FC-4f65-9D91-7224C49458BB}"/>
                <c:ext xmlns:c16="http://schemas.microsoft.com/office/drawing/2014/chart" uri="{C3380CC4-5D6E-409C-BE32-E72D297353CC}">
                  <c16:uniqueId val="{00000003-9059-44C2-96AB-BDF63D426733}"/>
                </c:ext>
              </c:extLst>
            </c:dLbl>
            <c:dLbl>
              <c:idx val="4"/>
              <c:delete val="1"/>
              <c:extLst>
                <c:ext xmlns:c15="http://schemas.microsoft.com/office/drawing/2012/chart" uri="{CE6537A1-D6FC-4f65-9D91-7224C49458BB}"/>
                <c:ext xmlns:c16="http://schemas.microsoft.com/office/drawing/2014/chart" uri="{C3380CC4-5D6E-409C-BE32-E72D297353CC}">
                  <c16:uniqueId val="{00000000-F76D-4745-9B90-F563954954EA}"/>
                </c:ext>
              </c:extLst>
            </c:dLbl>
            <c:dLbl>
              <c:idx val="5"/>
              <c:layout>
                <c:manualLayout>
                  <c:x val="2.9333339492564722E-2"/>
                  <c:y val="-3.91589359458476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76D-4745-9B90-F563954954EA}"/>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Sheet1!$A$7:$A$12</c:f>
              <c:numCache>
                <c:formatCode>General</c:formatCode>
                <c:ptCount val="6"/>
                <c:pt idx="0">
                  <c:v>2017</c:v>
                </c:pt>
                <c:pt idx="1">
                  <c:v>2018</c:v>
                </c:pt>
                <c:pt idx="2">
                  <c:v>2019</c:v>
                </c:pt>
                <c:pt idx="3">
                  <c:v>2020</c:v>
                </c:pt>
                <c:pt idx="4">
                  <c:v>2021</c:v>
                </c:pt>
                <c:pt idx="5">
                  <c:v>2022</c:v>
                </c:pt>
              </c:numCache>
            </c:numRef>
          </c:cat>
          <c:val>
            <c:numRef>
              <c:f>Sheet1!$B$7:$B$12</c:f>
              <c:numCache>
                <c:formatCode>0.0%</c:formatCode>
                <c:ptCount val="6"/>
                <c:pt idx="0">
                  <c:v>0.23799999999999999</c:v>
                </c:pt>
                <c:pt idx="1">
                  <c:v>0.253</c:v>
                </c:pt>
                <c:pt idx="2">
                  <c:v>0.25</c:v>
                </c:pt>
                <c:pt idx="3" formatCode="0.00%">
                  <c:v>0.27100000000000002</c:v>
                </c:pt>
                <c:pt idx="4" formatCode="0.00%">
                  <c:v>0.29499999999999998</c:v>
                </c:pt>
                <c:pt idx="5" formatCode="0.00%">
                  <c:v>0.28100000000000003</c:v>
                </c:pt>
              </c:numCache>
            </c:numRef>
          </c:val>
          <c:extLst>
            <c:ext xmlns:c16="http://schemas.microsoft.com/office/drawing/2014/chart" uri="{C3380CC4-5D6E-409C-BE32-E72D297353CC}">
              <c16:uniqueId val="{00000005-9059-44C2-96AB-BDF63D426733}"/>
            </c:ext>
          </c:extLst>
        </c:ser>
        <c:dLbls>
          <c:showLegendKey val="0"/>
          <c:showVal val="1"/>
          <c:showCatName val="0"/>
          <c:showSerName val="0"/>
          <c:showPercent val="0"/>
          <c:showBubbleSize val="0"/>
        </c:dLbls>
        <c:gapWidth val="89"/>
        <c:shape val="box"/>
        <c:axId val="472373960"/>
        <c:axId val="472374352"/>
        <c:axId val="0"/>
      </c:bar3DChart>
      <c:catAx>
        <c:axId val="47237396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72374352"/>
        <c:crosses val="autoZero"/>
        <c:auto val="1"/>
        <c:lblAlgn val="ctr"/>
        <c:lblOffset val="100"/>
        <c:noMultiLvlLbl val="0"/>
      </c:catAx>
      <c:valAx>
        <c:axId val="472374352"/>
        <c:scaling>
          <c:orientation val="minMax"/>
          <c:max val="0.25"/>
          <c:min val="0"/>
        </c:scaling>
        <c:delete val="1"/>
        <c:axPos val="l"/>
        <c:majorGridlines>
          <c:spPr>
            <a:ln w="9525" cap="flat" cmpd="sng" algn="ctr">
              <a:solidFill>
                <a:schemeClr val="dk1">
                  <a:lumMod val="50000"/>
                  <a:lumOff val="50000"/>
                </a:schemeClr>
              </a:solidFill>
              <a:round/>
            </a:ln>
            <a:effectLst/>
          </c:spPr>
        </c:majorGridlines>
        <c:numFmt formatCode="0.0%" sourceLinked="1"/>
        <c:majorTickMark val="none"/>
        <c:minorTickMark val="none"/>
        <c:tickLblPos val="nextTo"/>
        <c:crossAx val="472373960"/>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LWBS</c:v>
                </c:pt>
              </c:strCache>
            </c:strRef>
          </c:tx>
          <c:spPr>
            <a:ln w="47625" cap="rnd">
              <a:solidFill>
                <a:schemeClr val="accent1"/>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lumMod val="8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Sheet1!$A$2:$A$7</c:f>
              <c:strCache>
                <c:ptCount val="6"/>
                <c:pt idx="0">
                  <c:v>FY 17</c:v>
                </c:pt>
                <c:pt idx="1">
                  <c:v>FY 18</c:v>
                </c:pt>
                <c:pt idx="2">
                  <c:v>FY 19</c:v>
                </c:pt>
                <c:pt idx="3">
                  <c:v>FY 20</c:v>
                </c:pt>
                <c:pt idx="4">
                  <c:v>FY 21</c:v>
                </c:pt>
                <c:pt idx="5">
                  <c:v>FY 22</c:v>
                </c:pt>
              </c:strCache>
            </c:strRef>
          </c:cat>
          <c:val>
            <c:numRef>
              <c:f>Sheet1!$B$2:$B$7</c:f>
              <c:numCache>
                <c:formatCode>General</c:formatCode>
                <c:ptCount val="6"/>
                <c:pt idx="0" formatCode="0.0">
                  <c:v>3.4</c:v>
                </c:pt>
                <c:pt idx="1">
                  <c:v>2.8</c:v>
                </c:pt>
                <c:pt idx="2">
                  <c:v>3.1</c:v>
                </c:pt>
                <c:pt idx="3">
                  <c:v>2.8</c:v>
                </c:pt>
                <c:pt idx="4">
                  <c:v>3.2</c:v>
                </c:pt>
                <c:pt idx="5">
                  <c:v>4.5</c:v>
                </c:pt>
              </c:numCache>
            </c:numRef>
          </c:val>
          <c:smooth val="0"/>
          <c:extLst>
            <c:ext xmlns:c16="http://schemas.microsoft.com/office/drawing/2014/chart" uri="{C3380CC4-5D6E-409C-BE32-E72D297353CC}">
              <c16:uniqueId val="{00000000-F8D7-4EEF-A11D-35C9744B5D77}"/>
            </c:ext>
          </c:extLst>
        </c:ser>
        <c:dLbls>
          <c:showLegendKey val="0"/>
          <c:showVal val="0"/>
          <c:showCatName val="0"/>
          <c:showSerName val="0"/>
          <c:showPercent val="0"/>
          <c:showBubbleSize val="0"/>
        </c:dLbls>
        <c:smooth val="0"/>
        <c:axId val="287720376"/>
        <c:axId val="287720768"/>
      </c:lineChart>
      <c:catAx>
        <c:axId val="287720376"/>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768"/>
        <c:crosses val="autoZero"/>
        <c:auto val="1"/>
        <c:lblAlgn val="ctr"/>
        <c:lblOffset val="100"/>
        <c:noMultiLvlLbl val="0"/>
      </c:catAx>
      <c:valAx>
        <c:axId val="287720768"/>
        <c:scaling>
          <c:orientation val="minMax"/>
          <c:min val="0"/>
        </c:scaling>
        <c:delete val="0"/>
        <c:axPos val="l"/>
        <c:majorGridlines>
          <c:spPr>
            <a:ln w="9525" cap="flat" cmpd="sng" algn="ctr">
              <a:solidFill>
                <a:schemeClr val="lt1">
                  <a:lumMod val="95000"/>
                  <a:alpha val="10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376"/>
        <c:crosses val="autoZero"/>
        <c:crossBetween val="between"/>
        <c:majorUnit val="0.5"/>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solidFill>
                  <a:schemeClr val="bg1"/>
                </a:solidFill>
              </a:rPr>
              <a:t>High Acuity </a:t>
            </a:r>
            <a:r>
              <a:rPr lang="en-US" dirty="0" err="1">
                <a:solidFill>
                  <a:schemeClr val="bg1"/>
                </a:solidFill>
              </a:rPr>
              <a:t>Profee</a:t>
            </a:r>
            <a:r>
              <a:rPr lang="en-US" dirty="0">
                <a:solidFill>
                  <a:schemeClr val="bg1"/>
                </a:solidFill>
              </a:rPr>
              <a:t> Codes</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High Acuity Codes</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8.0962213491808811E-3"/>
                  <c:y val="7.690401889259056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161-474A-A6E3-CD076B008AFA}"/>
                </c:ext>
              </c:extLst>
            </c:dLbl>
            <c:dLbl>
              <c:idx val="1"/>
              <c:delete val="1"/>
              <c:extLst>
                <c:ext xmlns:c15="http://schemas.microsoft.com/office/drawing/2012/chart" uri="{CE6537A1-D6FC-4f65-9D91-7224C49458BB}"/>
                <c:ext xmlns:c16="http://schemas.microsoft.com/office/drawing/2014/chart" uri="{C3380CC4-5D6E-409C-BE32-E72D297353CC}">
                  <c16:uniqueId val="{00000001-4161-474A-A6E3-CD076B008AFA}"/>
                </c:ext>
              </c:extLst>
            </c:dLbl>
            <c:dLbl>
              <c:idx val="2"/>
              <c:delete val="1"/>
              <c:extLst>
                <c:ext xmlns:c15="http://schemas.microsoft.com/office/drawing/2012/chart" uri="{CE6537A1-D6FC-4f65-9D91-7224C49458BB}"/>
                <c:ext xmlns:c16="http://schemas.microsoft.com/office/drawing/2014/chart" uri="{C3380CC4-5D6E-409C-BE32-E72D297353CC}">
                  <c16:uniqueId val="{00000002-4161-474A-A6E3-CD076B008AFA}"/>
                </c:ext>
              </c:extLst>
            </c:dLbl>
            <c:dLbl>
              <c:idx val="3"/>
              <c:delete val="1"/>
              <c:extLst>
                <c:ext xmlns:c15="http://schemas.microsoft.com/office/drawing/2012/chart" uri="{CE6537A1-D6FC-4f65-9D91-7224C49458BB}"/>
                <c:ext xmlns:c16="http://schemas.microsoft.com/office/drawing/2014/chart" uri="{C3380CC4-5D6E-409C-BE32-E72D297353CC}">
                  <c16:uniqueId val="{00000003-4161-474A-A6E3-CD076B008AFA}"/>
                </c:ext>
              </c:extLst>
            </c:dLbl>
            <c:dLbl>
              <c:idx val="4"/>
              <c:delete val="1"/>
              <c:extLst>
                <c:ext xmlns:c15="http://schemas.microsoft.com/office/drawing/2012/chart" uri="{CE6537A1-D6FC-4f65-9D91-7224C49458BB}"/>
                <c:ext xmlns:c16="http://schemas.microsoft.com/office/drawing/2014/chart" uri="{C3380CC4-5D6E-409C-BE32-E72D297353CC}">
                  <c16:uniqueId val="{00000004-4161-474A-A6E3-CD076B008AFA}"/>
                </c:ext>
              </c:extLst>
            </c:dLbl>
            <c:dLbl>
              <c:idx val="5"/>
              <c:layout>
                <c:manualLayout>
                  <c:x val="2.1333337812774345E-2"/>
                  <c:y val="-3.60516054603137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BFA-4009-BEAA-A1F7D2C398E7}"/>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Sheet1!$A$7:$A$12</c:f>
              <c:numCache>
                <c:formatCode>General</c:formatCode>
                <c:ptCount val="6"/>
                <c:pt idx="0">
                  <c:v>2017</c:v>
                </c:pt>
                <c:pt idx="1">
                  <c:v>2018</c:v>
                </c:pt>
                <c:pt idx="2">
                  <c:v>2019</c:v>
                </c:pt>
                <c:pt idx="3">
                  <c:v>2020</c:v>
                </c:pt>
                <c:pt idx="4">
                  <c:v>2021</c:v>
                </c:pt>
                <c:pt idx="5">
                  <c:v>2022</c:v>
                </c:pt>
              </c:numCache>
            </c:numRef>
          </c:cat>
          <c:val>
            <c:numRef>
              <c:f>Sheet1!$B$7:$B$12</c:f>
              <c:numCache>
                <c:formatCode>0.0%</c:formatCode>
                <c:ptCount val="6"/>
                <c:pt idx="0">
                  <c:v>0.76200000000000001</c:v>
                </c:pt>
                <c:pt idx="1">
                  <c:v>0.76300000000000001</c:v>
                </c:pt>
                <c:pt idx="2">
                  <c:v>0.77500000000000002</c:v>
                </c:pt>
                <c:pt idx="3">
                  <c:v>0.81100000000000005</c:v>
                </c:pt>
                <c:pt idx="4">
                  <c:v>0.82899999999999996</c:v>
                </c:pt>
                <c:pt idx="5">
                  <c:v>0.82799999999999996</c:v>
                </c:pt>
              </c:numCache>
            </c:numRef>
          </c:val>
          <c:extLst>
            <c:ext xmlns:c16="http://schemas.microsoft.com/office/drawing/2014/chart" uri="{C3380CC4-5D6E-409C-BE32-E72D297353CC}">
              <c16:uniqueId val="{00000005-4161-474A-A6E3-CD076B008AFA}"/>
            </c:ext>
          </c:extLst>
        </c:ser>
        <c:dLbls>
          <c:showLegendKey val="0"/>
          <c:showVal val="1"/>
          <c:showCatName val="0"/>
          <c:showSerName val="0"/>
          <c:showPercent val="0"/>
          <c:showBubbleSize val="0"/>
        </c:dLbls>
        <c:gapWidth val="89"/>
        <c:shape val="box"/>
        <c:axId val="472375136"/>
        <c:axId val="472723408"/>
        <c:axId val="0"/>
      </c:bar3DChart>
      <c:catAx>
        <c:axId val="4723751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72723408"/>
        <c:crosses val="autoZero"/>
        <c:auto val="1"/>
        <c:lblAlgn val="ctr"/>
        <c:lblOffset val="100"/>
        <c:noMultiLvlLbl val="0"/>
      </c:catAx>
      <c:valAx>
        <c:axId val="472723408"/>
        <c:scaling>
          <c:orientation val="minMax"/>
          <c:max val="0.8"/>
          <c:min val="0.5"/>
        </c:scaling>
        <c:delete val="1"/>
        <c:axPos val="l"/>
        <c:majorGridlines>
          <c:spPr>
            <a:ln w="9525" cap="flat" cmpd="sng" algn="ctr">
              <a:solidFill>
                <a:schemeClr val="dk1">
                  <a:lumMod val="50000"/>
                  <a:lumOff val="50000"/>
                </a:schemeClr>
              </a:solidFill>
              <a:round/>
            </a:ln>
            <a:effectLst/>
          </c:spPr>
        </c:majorGridlines>
        <c:numFmt formatCode="0.0%" sourceLinked="1"/>
        <c:majorTickMark val="none"/>
        <c:minorTickMark val="none"/>
        <c:tickLblPos val="nextTo"/>
        <c:crossAx val="472375136"/>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b="1" dirty="0"/>
              <a:t>Range of predicted</a:t>
            </a:r>
            <a:r>
              <a:rPr lang="en-US" b="1" baseline="0" dirty="0"/>
              <a:t> time in ED</a:t>
            </a:r>
            <a:endParaRPr lang="en-US" b="1" dirty="0"/>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tockChart>
        <c:ser>
          <c:idx val="0"/>
          <c:order val="0"/>
          <c:tx>
            <c:strRef>
              <c:f>Sheet1!$B$1</c:f>
              <c:strCache>
                <c:ptCount val="1"/>
                <c:pt idx="0">
                  <c:v>Column1</c:v>
                </c:pt>
              </c:strCache>
            </c:strRef>
          </c:tx>
          <c:spPr>
            <a:ln w="28575" cap="rnd">
              <a:noFill/>
              <a:round/>
            </a:ln>
            <a:effectLst/>
          </c:spPr>
          <c:marker>
            <c:symbol val="none"/>
          </c:marker>
          <c:cat>
            <c:strRef>
              <c:f>Sheet1!$A$2:$A$5</c:f>
              <c:strCache>
                <c:ptCount val="4"/>
                <c:pt idx="0">
                  <c:v>AMC</c:v>
                </c:pt>
                <c:pt idx="1">
                  <c:v>LSMC</c:v>
                </c:pt>
                <c:pt idx="2">
                  <c:v>CCMC</c:v>
                </c:pt>
                <c:pt idx="3">
                  <c:v>COMM</c:v>
                </c:pt>
              </c:strCache>
            </c:strRef>
          </c:cat>
          <c:val>
            <c:numRef>
              <c:f>Sheet1!$B$2:$B$5</c:f>
              <c:numCache>
                <c:formatCode>General</c:formatCode>
                <c:ptCount val="4"/>
                <c:pt idx="0">
                  <c:v>524.80746024977293</c:v>
                </c:pt>
                <c:pt idx="1">
                  <c:v>407.38027780411272</c:v>
                </c:pt>
                <c:pt idx="2">
                  <c:v>325.83670100200885</c:v>
                </c:pt>
                <c:pt idx="3">
                  <c:v>302.69134281013061</c:v>
                </c:pt>
              </c:numCache>
            </c:numRef>
          </c:val>
          <c:smooth val="0"/>
          <c:extLst>
            <c:ext xmlns:c16="http://schemas.microsoft.com/office/drawing/2014/chart" uri="{C3380CC4-5D6E-409C-BE32-E72D297353CC}">
              <c16:uniqueId val="{00000000-F912-402B-9999-9A5820E33DF2}"/>
            </c:ext>
          </c:extLst>
        </c:ser>
        <c:ser>
          <c:idx val="1"/>
          <c:order val="1"/>
          <c:tx>
            <c:strRef>
              <c:f>Sheet1!$C$1</c:f>
              <c:strCache>
                <c:ptCount val="1"/>
                <c:pt idx="0">
                  <c:v>Column2</c:v>
                </c:pt>
              </c:strCache>
            </c:strRef>
          </c:tx>
          <c:spPr>
            <a:ln w="28575" cap="rnd">
              <a:noFill/>
              <a:round/>
            </a:ln>
            <a:effectLst/>
          </c:spPr>
          <c:marker>
            <c:symbol val="none"/>
          </c:marker>
          <c:cat>
            <c:strRef>
              <c:f>Sheet1!$A$2:$A$5</c:f>
              <c:strCache>
                <c:ptCount val="4"/>
                <c:pt idx="0">
                  <c:v>AMC</c:v>
                </c:pt>
                <c:pt idx="1">
                  <c:v>LSMC</c:v>
                </c:pt>
                <c:pt idx="2">
                  <c:v>CCMC</c:v>
                </c:pt>
                <c:pt idx="3">
                  <c:v>COMM</c:v>
                </c:pt>
              </c:strCache>
            </c:strRef>
          </c:cat>
          <c:val>
            <c:numRef>
              <c:f>Sheet1!$C$2:$C$5</c:f>
              <c:numCache>
                <c:formatCode>General</c:formatCode>
                <c:ptCount val="4"/>
                <c:pt idx="0">
                  <c:v>234.96328208483078</c:v>
                </c:pt>
                <c:pt idx="1">
                  <c:v>199.52623149688802</c:v>
                </c:pt>
                <c:pt idx="2">
                  <c:v>203.23570109362228</c:v>
                </c:pt>
                <c:pt idx="3">
                  <c:v>167.8804018122562</c:v>
                </c:pt>
              </c:numCache>
            </c:numRef>
          </c:val>
          <c:smooth val="0"/>
          <c:extLst>
            <c:ext xmlns:c16="http://schemas.microsoft.com/office/drawing/2014/chart" uri="{C3380CC4-5D6E-409C-BE32-E72D297353CC}">
              <c16:uniqueId val="{00000001-F912-402B-9999-9A5820E33DF2}"/>
            </c:ext>
          </c:extLst>
        </c:ser>
        <c:ser>
          <c:idx val="2"/>
          <c:order val="2"/>
          <c:tx>
            <c:strRef>
              <c:f>Sheet1!$D$1</c:f>
              <c:strCache>
                <c:ptCount val="1"/>
                <c:pt idx="0">
                  <c:v>average</c:v>
                </c:pt>
              </c:strCache>
            </c:strRef>
          </c:tx>
          <c:spPr>
            <a:ln w="28575" cap="rnd">
              <a:noFill/>
              <a:round/>
            </a:ln>
            <a:effectLst/>
          </c:spPr>
          <c:marker>
            <c:symbol val="dot"/>
            <c:size val="8"/>
            <c:spPr>
              <a:solidFill>
                <a:schemeClr val="accent3"/>
              </a:solidFill>
              <a:ln w="28575">
                <a:solidFill>
                  <a:schemeClr val="accent3"/>
                </a:solidFill>
              </a:ln>
              <a:effectLst/>
            </c:spPr>
          </c:marker>
          <c:cat>
            <c:strRef>
              <c:f>Sheet1!$A$2:$A$5</c:f>
              <c:strCache>
                <c:ptCount val="4"/>
                <c:pt idx="0">
                  <c:v>AMC</c:v>
                </c:pt>
                <c:pt idx="1">
                  <c:v>LSMC</c:v>
                </c:pt>
                <c:pt idx="2">
                  <c:v>CCMC</c:v>
                </c:pt>
                <c:pt idx="3">
                  <c:v>COMM</c:v>
                </c:pt>
              </c:strCache>
            </c:strRef>
          </c:cat>
          <c:val>
            <c:numRef>
              <c:f>Sheet1!$D$2:$D$5</c:f>
              <c:numCache>
                <c:formatCode>General</c:formatCode>
                <c:ptCount val="4"/>
                <c:pt idx="0">
                  <c:v>312.60793671239583</c:v>
                </c:pt>
                <c:pt idx="1">
                  <c:v>275.42287033381683</c:v>
                </c:pt>
                <c:pt idx="2">
                  <c:v>250.03453616964327</c:v>
                </c:pt>
                <c:pt idx="3">
                  <c:v>228.55988033754318</c:v>
                </c:pt>
              </c:numCache>
            </c:numRef>
          </c:val>
          <c:smooth val="0"/>
          <c:extLst>
            <c:ext xmlns:c16="http://schemas.microsoft.com/office/drawing/2014/chart" uri="{C3380CC4-5D6E-409C-BE32-E72D297353CC}">
              <c16:uniqueId val="{00000002-F912-402B-9999-9A5820E33DF2}"/>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axId val="246016847"/>
        <c:axId val="246013519"/>
      </c:stockChart>
      <c:catAx>
        <c:axId val="246016847"/>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Hospital Cohort (2021 Q&amp;A)</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6013519"/>
        <c:crosses val="autoZero"/>
        <c:auto val="1"/>
        <c:lblAlgn val="ctr"/>
        <c:lblOffset val="100"/>
        <c:noMultiLvlLbl val="0"/>
      </c:catAx>
      <c:valAx>
        <c:axId val="2460135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Predicted minutes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60168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Observed</c:v>
                </c:pt>
              </c:strCache>
            </c:strRef>
          </c:tx>
          <c:spPr>
            <a:ln w="28575" cap="rnd">
              <a:solidFill>
                <a:schemeClr val="accent1"/>
              </a:solidFill>
              <a:round/>
            </a:ln>
            <a:effectLst/>
          </c:spPr>
          <c:marker>
            <c:symbol val="none"/>
          </c:marker>
          <c:cat>
            <c:strRef>
              <c:f>Sheet1!$A$2:$A$26</c:f>
              <c:strCache>
                <c:ptCount val="25"/>
                <c:pt idx="0">
                  <c:v>2019-12</c:v>
                </c:pt>
                <c:pt idx="1">
                  <c:v>2020-1</c:v>
                </c:pt>
                <c:pt idx="2">
                  <c:v>2</c:v>
                </c:pt>
                <c:pt idx="3">
                  <c:v>3</c:v>
                </c:pt>
                <c:pt idx="4">
                  <c:v>4</c:v>
                </c:pt>
                <c:pt idx="5">
                  <c:v>5</c:v>
                </c:pt>
                <c:pt idx="6">
                  <c:v>6</c:v>
                </c:pt>
                <c:pt idx="7">
                  <c:v>7</c:v>
                </c:pt>
                <c:pt idx="8">
                  <c:v>8</c:v>
                </c:pt>
                <c:pt idx="9">
                  <c:v>9</c:v>
                </c:pt>
                <c:pt idx="10">
                  <c:v>10</c:v>
                </c:pt>
                <c:pt idx="11">
                  <c:v>11</c:v>
                </c:pt>
                <c:pt idx="12">
                  <c:v>12</c:v>
                </c:pt>
                <c:pt idx="13">
                  <c:v>2021-1</c:v>
                </c:pt>
                <c:pt idx="14">
                  <c:v>2</c:v>
                </c:pt>
                <c:pt idx="15">
                  <c:v>3</c:v>
                </c:pt>
                <c:pt idx="16">
                  <c:v>4</c:v>
                </c:pt>
                <c:pt idx="17">
                  <c:v>5</c:v>
                </c:pt>
                <c:pt idx="18">
                  <c:v>6</c:v>
                </c:pt>
                <c:pt idx="19">
                  <c:v>7</c:v>
                </c:pt>
                <c:pt idx="20">
                  <c:v>8</c:v>
                </c:pt>
                <c:pt idx="21">
                  <c:v>9</c:v>
                </c:pt>
                <c:pt idx="22">
                  <c:v>10</c:v>
                </c:pt>
                <c:pt idx="23">
                  <c:v>11</c:v>
                </c:pt>
                <c:pt idx="24">
                  <c:v>12</c:v>
                </c:pt>
              </c:strCache>
            </c:strRef>
          </c:cat>
          <c:val>
            <c:numRef>
              <c:f>Sheet1!$B$2:$B$26</c:f>
              <c:numCache>
                <c:formatCode>General</c:formatCode>
                <c:ptCount val="25"/>
                <c:pt idx="0">
                  <c:v>255.12</c:v>
                </c:pt>
                <c:pt idx="1">
                  <c:v>231.01</c:v>
                </c:pt>
                <c:pt idx="2">
                  <c:v>242.66</c:v>
                </c:pt>
                <c:pt idx="3">
                  <c:v>229.67</c:v>
                </c:pt>
                <c:pt idx="4">
                  <c:v>209.95</c:v>
                </c:pt>
                <c:pt idx="5">
                  <c:v>241.3</c:v>
                </c:pt>
                <c:pt idx="6">
                  <c:v>263.07</c:v>
                </c:pt>
                <c:pt idx="7">
                  <c:v>265.33</c:v>
                </c:pt>
                <c:pt idx="8">
                  <c:v>280.27</c:v>
                </c:pt>
                <c:pt idx="9">
                  <c:v>309.52999999999997</c:v>
                </c:pt>
                <c:pt idx="10">
                  <c:v>277.11</c:v>
                </c:pt>
                <c:pt idx="11">
                  <c:v>310.57</c:v>
                </c:pt>
                <c:pt idx="12">
                  <c:v>363.11</c:v>
                </c:pt>
                <c:pt idx="13">
                  <c:v>351.84</c:v>
                </c:pt>
                <c:pt idx="14">
                  <c:v>250.44</c:v>
                </c:pt>
                <c:pt idx="15">
                  <c:v>292.8</c:v>
                </c:pt>
                <c:pt idx="16">
                  <c:v>255.79</c:v>
                </c:pt>
                <c:pt idx="17">
                  <c:v>271.98</c:v>
                </c:pt>
                <c:pt idx="18">
                  <c:v>292.86</c:v>
                </c:pt>
                <c:pt idx="19">
                  <c:v>299.55</c:v>
                </c:pt>
                <c:pt idx="20">
                  <c:v>333.92</c:v>
                </c:pt>
                <c:pt idx="21">
                  <c:v>365.14</c:v>
                </c:pt>
                <c:pt idx="22">
                  <c:v>311.83</c:v>
                </c:pt>
                <c:pt idx="23">
                  <c:v>242.91</c:v>
                </c:pt>
                <c:pt idx="24">
                  <c:v>337.21</c:v>
                </c:pt>
              </c:numCache>
            </c:numRef>
          </c:val>
          <c:smooth val="0"/>
          <c:extLst>
            <c:ext xmlns:c16="http://schemas.microsoft.com/office/drawing/2014/chart" uri="{C3380CC4-5D6E-409C-BE32-E72D297353CC}">
              <c16:uniqueId val="{00000000-E0F5-4D5C-B872-E4F72F97AE3F}"/>
            </c:ext>
          </c:extLst>
        </c:ser>
        <c:ser>
          <c:idx val="1"/>
          <c:order val="1"/>
          <c:tx>
            <c:strRef>
              <c:f>Sheet1!$C$1</c:f>
              <c:strCache>
                <c:ptCount val="1"/>
                <c:pt idx="0">
                  <c:v>Predicted</c:v>
                </c:pt>
              </c:strCache>
            </c:strRef>
          </c:tx>
          <c:spPr>
            <a:ln w="28575" cap="rnd">
              <a:solidFill>
                <a:schemeClr val="accent2"/>
              </a:solidFill>
              <a:round/>
            </a:ln>
            <a:effectLst/>
          </c:spPr>
          <c:marker>
            <c:symbol val="none"/>
          </c:marker>
          <c:cat>
            <c:strRef>
              <c:f>Sheet1!$A$2:$A$26</c:f>
              <c:strCache>
                <c:ptCount val="25"/>
                <c:pt idx="0">
                  <c:v>2019-12</c:v>
                </c:pt>
                <c:pt idx="1">
                  <c:v>2020-1</c:v>
                </c:pt>
                <c:pt idx="2">
                  <c:v>2</c:v>
                </c:pt>
                <c:pt idx="3">
                  <c:v>3</c:v>
                </c:pt>
                <c:pt idx="4">
                  <c:v>4</c:v>
                </c:pt>
                <c:pt idx="5">
                  <c:v>5</c:v>
                </c:pt>
                <c:pt idx="6">
                  <c:v>6</c:v>
                </c:pt>
                <c:pt idx="7">
                  <c:v>7</c:v>
                </c:pt>
                <c:pt idx="8">
                  <c:v>8</c:v>
                </c:pt>
                <c:pt idx="9">
                  <c:v>9</c:v>
                </c:pt>
                <c:pt idx="10">
                  <c:v>10</c:v>
                </c:pt>
                <c:pt idx="11">
                  <c:v>11</c:v>
                </c:pt>
                <c:pt idx="12">
                  <c:v>12</c:v>
                </c:pt>
                <c:pt idx="13">
                  <c:v>2021-1</c:v>
                </c:pt>
                <c:pt idx="14">
                  <c:v>2</c:v>
                </c:pt>
                <c:pt idx="15">
                  <c:v>3</c:v>
                </c:pt>
                <c:pt idx="16">
                  <c:v>4</c:v>
                </c:pt>
                <c:pt idx="17">
                  <c:v>5</c:v>
                </c:pt>
                <c:pt idx="18">
                  <c:v>6</c:v>
                </c:pt>
                <c:pt idx="19">
                  <c:v>7</c:v>
                </c:pt>
                <c:pt idx="20">
                  <c:v>8</c:v>
                </c:pt>
                <c:pt idx="21">
                  <c:v>9</c:v>
                </c:pt>
                <c:pt idx="22">
                  <c:v>10</c:v>
                </c:pt>
                <c:pt idx="23">
                  <c:v>11</c:v>
                </c:pt>
                <c:pt idx="24">
                  <c:v>12</c:v>
                </c:pt>
              </c:strCache>
            </c:strRef>
          </c:cat>
          <c:val>
            <c:numRef>
              <c:f>Sheet1!$C$2:$C$26</c:f>
              <c:numCache>
                <c:formatCode>General</c:formatCode>
                <c:ptCount val="25"/>
                <c:pt idx="0">
                  <c:v>341.00900000000001</c:v>
                </c:pt>
                <c:pt idx="1">
                  <c:v>311.29599999999999</c:v>
                </c:pt>
                <c:pt idx="2">
                  <c:v>223.45599999999999</c:v>
                </c:pt>
                <c:pt idx="3">
                  <c:v>233.137</c:v>
                </c:pt>
                <c:pt idx="4">
                  <c:v>190.87899999999999</c:v>
                </c:pt>
                <c:pt idx="5">
                  <c:v>198.88800000000001</c:v>
                </c:pt>
                <c:pt idx="6">
                  <c:v>232.88300000000001</c:v>
                </c:pt>
                <c:pt idx="7">
                  <c:v>281.37099999999998</c:v>
                </c:pt>
                <c:pt idx="8">
                  <c:v>226.37700000000001</c:v>
                </c:pt>
                <c:pt idx="9">
                  <c:v>283.089</c:v>
                </c:pt>
                <c:pt idx="10">
                  <c:v>323.06900000000002</c:v>
                </c:pt>
                <c:pt idx="11">
                  <c:v>356.18599999999998</c:v>
                </c:pt>
                <c:pt idx="12">
                  <c:v>376.63400000000001</c:v>
                </c:pt>
                <c:pt idx="13">
                  <c:v>360.65699999999998</c:v>
                </c:pt>
                <c:pt idx="14">
                  <c:v>296.07499999999999</c:v>
                </c:pt>
                <c:pt idx="15">
                  <c:v>257.74200000000002</c:v>
                </c:pt>
                <c:pt idx="16">
                  <c:v>241.70699999999999</c:v>
                </c:pt>
                <c:pt idx="17">
                  <c:v>261.82600000000002</c:v>
                </c:pt>
                <c:pt idx="18">
                  <c:v>298.76100000000002</c:v>
                </c:pt>
                <c:pt idx="19">
                  <c:v>339.26100000000002</c:v>
                </c:pt>
                <c:pt idx="20">
                  <c:v>367.68200000000002</c:v>
                </c:pt>
                <c:pt idx="21">
                  <c:v>317.03899999999999</c:v>
                </c:pt>
                <c:pt idx="22">
                  <c:v>271.286</c:v>
                </c:pt>
                <c:pt idx="23">
                  <c:v>307.786</c:v>
                </c:pt>
                <c:pt idx="24">
                  <c:v>328.28100000000001</c:v>
                </c:pt>
              </c:numCache>
            </c:numRef>
          </c:val>
          <c:smooth val="0"/>
          <c:extLst>
            <c:ext xmlns:c16="http://schemas.microsoft.com/office/drawing/2014/chart" uri="{C3380CC4-5D6E-409C-BE32-E72D297353CC}">
              <c16:uniqueId val="{00000001-E0F5-4D5C-B872-E4F72F97AE3F}"/>
            </c:ext>
          </c:extLst>
        </c:ser>
        <c:dLbls>
          <c:showLegendKey val="0"/>
          <c:showVal val="0"/>
          <c:showCatName val="0"/>
          <c:showSerName val="0"/>
          <c:showPercent val="0"/>
          <c:showBubbleSize val="0"/>
        </c:dLbls>
        <c:smooth val="0"/>
        <c:axId val="2059251488"/>
        <c:axId val="2059249824"/>
      </c:lineChart>
      <c:catAx>
        <c:axId val="2059251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59249824"/>
        <c:crosses val="autoZero"/>
        <c:auto val="1"/>
        <c:lblAlgn val="ctr"/>
        <c:lblOffset val="100"/>
        <c:noMultiLvlLbl val="0"/>
      </c:catAx>
      <c:valAx>
        <c:axId val="2059249824"/>
        <c:scaling>
          <c:orientation val="minMax"/>
          <c:max val="10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59251488"/>
        <c:crosses val="autoZero"/>
        <c:crossBetween val="between"/>
        <c:majorUnit val="3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Observed</c:v>
                </c:pt>
              </c:strCache>
            </c:strRef>
          </c:tx>
          <c:spPr>
            <a:ln w="28575" cap="rnd">
              <a:solidFill>
                <a:schemeClr val="accent1"/>
              </a:solidFill>
              <a:round/>
            </a:ln>
            <a:effectLst/>
          </c:spPr>
          <c:marker>
            <c:symbol val="none"/>
          </c:marker>
          <c:cat>
            <c:strRef>
              <c:f>Sheet1!$A$2:$A$25</c:f>
              <c:strCache>
                <c:ptCount val="24"/>
                <c:pt idx="0">
                  <c:v>2019-1</c:v>
                </c:pt>
                <c:pt idx="1">
                  <c:v>2</c:v>
                </c:pt>
                <c:pt idx="2">
                  <c:v>3</c:v>
                </c:pt>
                <c:pt idx="3">
                  <c:v>4</c:v>
                </c:pt>
                <c:pt idx="4">
                  <c:v>5</c:v>
                </c:pt>
                <c:pt idx="5">
                  <c:v>6</c:v>
                </c:pt>
                <c:pt idx="6">
                  <c:v>7</c:v>
                </c:pt>
                <c:pt idx="7">
                  <c:v>8</c:v>
                </c:pt>
                <c:pt idx="8">
                  <c:v>9</c:v>
                </c:pt>
                <c:pt idx="9">
                  <c:v>10</c:v>
                </c:pt>
                <c:pt idx="10">
                  <c:v>11</c:v>
                </c:pt>
                <c:pt idx="11">
                  <c:v>12</c:v>
                </c:pt>
                <c:pt idx="12">
                  <c:v>2020-1</c:v>
                </c:pt>
                <c:pt idx="13">
                  <c:v>2</c:v>
                </c:pt>
                <c:pt idx="14">
                  <c:v>3</c:v>
                </c:pt>
                <c:pt idx="15">
                  <c:v>4</c:v>
                </c:pt>
                <c:pt idx="16">
                  <c:v>5</c:v>
                </c:pt>
                <c:pt idx="17">
                  <c:v>6</c:v>
                </c:pt>
                <c:pt idx="18">
                  <c:v>7</c:v>
                </c:pt>
                <c:pt idx="19">
                  <c:v>8</c:v>
                </c:pt>
                <c:pt idx="20">
                  <c:v>9</c:v>
                </c:pt>
                <c:pt idx="21">
                  <c:v>10</c:v>
                </c:pt>
                <c:pt idx="22">
                  <c:v>11</c:v>
                </c:pt>
                <c:pt idx="23">
                  <c:v>12</c:v>
                </c:pt>
              </c:strCache>
            </c:strRef>
          </c:cat>
          <c:val>
            <c:numRef>
              <c:f>Sheet1!$B$2:$B$25</c:f>
              <c:numCache>
                <c:formatCode>General</c:formatCode>
                <c:ptCount val="24"/>
                <c:pt idx="0">
                  <c:v>663.14</c:v>
                </c:pt>
                <c:pt idx="1">
                  <c:v>564.13</c:v>
                </c:pt>
                <c:pt idx="2">
                  <c:v>693.51</c:v>
                </c:pt>
                <c:pt idx="3">
                  <c:v>851.32</c:v>
                </c:pt>
                <c:pt idx="4">
                  <c:v>641.21</c:v>
                </c:pt>
                <c:pt idx="5">
                  <c:v>980.36</c:v>
                </c:pt>
                <c:pt idx="6">
                  <c:v>1303.8399999999999</c:v>
                </c:pt>
                <c:pt idx="7">
                  <c:v>777.61</c:v>
                </c:pt>
                <c:pt idx="8">
                  <c:v>612.67999999999995</c:v>
                </c:pt>
                <c:pt idx="9">
                  <c:v>465.95499999999998</c:v>
                </c:pt>
                <c:pt idx="10">
                  <c:v>319.23</c:v>
                </c:pt>
                <c:pt idx="11">
                  <c:v>463.07</c:v>
                </c:pt>
                <c:pt idx="12">
                  <c:v>814.88</c:v>
                </c:pt>
                <c:pt idx="13">
                  <c:v>663.81</c:v>
                </c:pt>
                <c:pt idx="14">
                  <c:v>539.14</c:v>
                </c:pt>
                <c:pt idx="15">
                  <c:v>299.83</c:v>
                </c:pt>
                <c:pt idx="16">
                  <c:v>322.11</c:v>
                </c:pt>
                <c:pt idx="17">
                  <c:v>417.45</c:v>
                </c:pt>
                <c:pt idx="18">
                  <c:v>618</c:v>
                </c:pt>
                <c:pt idx="19">
                  <c:v>493.97</c:v>
                </c:pt>
                <c:pt idx="20">
                  <c:v>580.69000000000005</c:v>
                </c:pt>
                <c:pt idx="21">
                  <c:v>719.22</c:v>
                </c:pt>
                <c:pt idx="22">
                  <c:v>488.38</c:v>
                </c:pt>
                <c:pt idx="23">
                  <c:v>597.25</c:v>
                </c:pt>
              </c:numCache>
            </c:numRef>
          </c:val>
          <c:smooth val="0"/>
          <c:extLst>
            <c:ext xmlns:c16="http://schemas.microsoft.com/office/drawing/2014/chart" uri="{C3380CC4-5D6E-409C-BE32-E72D297353CC}">
              <c16:uniqueId val="{00000000-15A7-4C80-A477-C55A164E96CA}"/>
            </c:ext>
          </c:extLst>
        </c:ser>
        <c:ser>
          <c:idx val="1"/>
          <c:order val="1"/>
          <c:tx>
            <c:strRef>
              <c:f>Sheet1!$C$1</c:f>
              <c:strCache>
                <c:ptCount val="1"/>
                <c:pt idx="0">
                  <c:v>Predicted</c:v>
                </c:pt>
              </c:strCache>
            </c:strRef>
          </c:tx>
          <c:spPr>
            <a:ln w="28575" cap="rnd">
              <a:solidFill>
                <a:schemeClr val="accent2"/>
              </a:solidFill>
              <a:round/>
            </a:ln>
            <a:effectLst/>
          </c:spPr>
          <c:marker>
            <c:symbol val="none"/>
          </c:marker>
          <c:cat>
            <c:strRef>
              <c:f>Sheet1!$A$2:$A$25</c:f>
              <c:strCache>
                <c:ptCount val="24"/>
                <c:pt idx="0">
                  <c:v>2019-1</c:v>
                </c:pt>
                <c:pt idx="1">
                  <c:v>2</c:v>
                </c:pt>
                <c:pt idx="2">
                  <c:v>3</c:v>
                </c:pt>
                <c:pt idx="3">
                  <c:v>4</c:v>
                </c:pt>
                <c:pt idx="4">
                  <c:v>5</c:v>
                </c:pt>
                <c:pt idx="5">
                  <c:v>6</c:v>
                </c:pt>
                <c:pt idx="6">
                  <c:v>7</c:v>
                </c:pt>
                <c:pt idx="7">
                  <c:v>8</c:v>
                </c:pt>
                <c:pt idx="8">
                  <c:v>9</c:v>
                </c:pt>
                <c:pt idx="9">
                  <c:v>10</c:v>
                </c:pt>
                <c:pt idx="10">
                  <c:v>11</c:v>
                </c:pt>
                <c:pt idx="11">
                  <c:v>12</c:v>
                </c:pt>
                <c:pt idx="12">
                  <c:v>2020-1</c:v>
                </c:pt>
                <c:pt idx="13">
                  <c:v>2</c:v>
                </c:pt>
                <c:pt idx="14">
                  <c:v>3</c:v>
                </c:pt>
                <c:pt idx="15">
                  <c:v>4</c:v>
                </c:pt>
                <c:pt idx="16">
                  <c:v>5</c:v>
                </c:pt>
                <c:pt idx="17">
                  <c:v>6</c:v>
                </c:pt>
                <c:pt idx="18">
                  <c:v>7</c:v>
                </c:pt>
                <c:pt idx="19">
                  <c:v>8</c:v>
                </c:pt>
                <c:pt idx="20">
                  <c:v>9</c:v>
                </c:pt>
                <c:pt idx="21">
                  <c:v>10</c:v>
                </c:pt>
                <c:pt idx="22">
                  <c:v>11</c:v>
                </c:pt>
                <c:pt idx="23">
                  <c:v>12</c:v>
                </c:pt>
              </c:strCache>
            </c:strRef>
          </c:cat>
          <c:val>
            <c:numRef>
              <c:f>Sheet1!$C$2:$C$25</c:f>
              <c:numCache>
                <c:formatCode>General</c:formatCode>
                <c:ptCount val="24"/>
                <c:pt idx="0">
                  <c:v>496.59100000000001</c:v>
                </c:pt>
                <c:pt idx="1">
                  <c:v>523.37800000000004</c:v>
                </c:pt>
                <c:pt idx="2">
                  <c:v>508.839</c:v>
                </c:pt>
                <c:pt idx="3">
                  <c:v>535.42700000000002</c:v>
                </c:pt>
                <c:pt idx="4">
                  <c:v>529.20799999999997</c:v>
                </c:pt>
                <c:pt idx="5">
                  <c:v>519.67899999999997</c:v>
                </c:pt>
                <c:pt idx="6">
                  <c:v>515.65</c:v>
                </c:pt>
                <c:pt idx="7">
                  <c:v>510.89600000000002</c:v>
                </c:pt>
                <c:pt idx="8">
                  <c:v>525.90800000000002</c:v>
                </c:pt>
                <c:pt idx="9">
                  <c:v>531.0675</c:v>
                </c:pt>
                <c:pt idx="10">
                  <c:v>536.22699999999998</c:v>
                </c:pt>
                <c:pt idx="11">
                  <c:v>540.91600000000005</c:v>
                </c:pt>
                <c:pt idx="12">
                  <c:v>529.96</c:v>
                </c:pt>
                <c:pt idx="13">
                  <c:v>515.846</c:v>
                </c:pt>
                <c:pt idx="14">
                  <c:v>558.68100000000004</c:v>
                </c:pt>
                <c:pt idx="15">
                  <c:v>555.44200000000001</c:v>
                </c:pt>
                <c:pt idx="16">
                  <c:v>499.05399999999997</c:v>
                </c:pt>
                <c:pt idx="17">
                  <c:v>498.70100000000002</c:v>
                </c:pt>
                <c:pt idx="18">
                  <c:v>517.22500000000002</c:v>
                </c:pt>
                <c:pt idx="19">
                  <c:v>489.29599999999999</c:v>
                </c:pt>
                <c:pt idx="20">
                  <c:v>473.98399999999998</c:v>
                </c:pt>
                <c:pt idx="21">
                  <c:v>465.589</c:v>
                </c:pt>
                <c:pt idx="22">
                  <c:v>513.86199999999997</c:v>
                </c:pt>
                <c:pt idx="23">
                  <c:v>623.15</c:v>
                </c:pt>
              </c:numCache>
            </c:numRef>
          </c:val>
          <c:smooth val="0"/>
          <c:extLst>
            <c:ext xmlns:c16="http://schemas.microsoft.com/office/drawing/2014/chart" uri="{C3380CC4-5D6E-409C-BE32-E72D297353CC}">
              <c16:uniqueId val="{00000001-15A7-4C80-A477-C55A164E96CA}"/>
            </c:ext>
          </c:extLst>
        </c:ser>
        <c:dLbls>
          <c:showLegendKey val="0"/>
          <c:showVal val="0"/>
          <c:showCatName val="0"/>
          <c:showSerName val="0"/>
          <c:showPercent val="0"/>
          <c:showBubbleSize val="0"/>
        </c:dLbls>
        <c:smooth val="0"/>
        <c:axId val="2059251488"/>
        <c:axId val="2059249824"/>
      </c:lineChart>
      <c:catAx>
        <c:axId val="2059251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59249824"/>
        <c:crosses val="autoZero"/>
        <c:auto val="1"/>
        <c:lblAlgn val="ctr"/>
        <c:lblOffset val="100"/>
        <c:noMultiLvlLbl val="0"/>
      </c:catAx>
      <c:valAx>
        <c:axId val="2059249824"/>
        <c:scaling>
          <c:orientation val="minMax"/>
          <c:max val="13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59251488"/>
        <c:crosses val="autoZero"/>
        <c:crossBetween val="between"/>
        <c:majorUnit val="3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Observed</c:v>
                </c:pt>
              </c:strCache>
            </c:strRef>
          </c:tx>
          <c:spPr>
            <a:ln w="28575" cap="rnd">
              <a:solidFill>
                <a:schemeClr val="accent1"/>
              </a:solidFill>
              <a:round/>
            </a:ln>
            <a:effectLst/>
          </c:spPr>
          <c:marker>
            <c:symbol val="none"/>
          </c:marker>
          <c:cat>
            <c:strRef>
              <c:f>Sheet1!$A$2:$A$37</c:f>
              <c:strCache>
                <c:ptCount val="36"/>
                <c:pt idx="0">
                  <c:v>2019-1</c:v>
                </c:pt>
                <c:pt idx="1">
                  <c:v>2</c:v>
                </c:pt>
                <c:pt idx="2">
                  <c:v>3</c:v>
                </c:pt>
                <c:pt idx="3">
                  <c:v>4</c:v>
                </c:pt>
                <c:pt idx="4">
                  <c:v>5</c:v>
                </c:pt>
                <c:pt idx="5">
                  <c:v>6</c:v>
                </c:pt>
                <c:pt idx="6">
                  <c:v>7</c:v>
                </c:pt>
                <c:pt idx="7">
                  <c:v>8</c:v>
                </c:pt>
                <c:pt idx="8">
                  <c:v>9</c:v>
                </c:pt>
                <c:pt idx="9">
                  <c:v>10</c:v>
                </c:pt>
                <c:pt idx="10">
                  <c:v>11</c:v>
                </c:pt>
                <c:pt idx="11">
                  <c:v>12</c:v>
                </c:pt>
                <c:pt idx="12">
                  <c:v>2020-1</c:v>
                </c:pt>
                <c:pt idx="13">
                  <c:v>2</c:v>
                </c:pt>
                <c:pt idx="14">
                  <c:v>3</c:v>
                </c:pt>
                <c:pt idx="15">
                  <c:v>4</c:v>
                </c:pt>
                <c:pt idx="16">
                  <c:v>5</c:v>
                </c:pt>
                <c:pt idx="17">
                  <c:v>6</c:v>
                </c:pt>
                <c:pt idx="18">
                  <c:v>7</c:v>
                </c:pt>
                <c:pt idx="19">
                  <c:v>8</c:v>
                </c:pt>
                <c:pt idx="20">
                  <c:v>9</c:v>
                </c:pt>
                <c:pt idx="21">
                  <c:v>10</c:v>
                </c:pt>
                <c:pt idx="22">
                  <c:v>11</c:v>
                </c:pt>
                <c:pt idx="23">
                  <c:v>12</c:v>
                </c:pt>
                <c:pt idx="24">
                  <c:v>2021-1</c:v>
                </c:pt>
                <c:pt idx="25">
                  <c:v>2</c:v>
                </c:pt>
                <c:pt idx="26">
                  <c:v>3</c:v>
                </c:pt>
                <c:pt idx="27">
                  <c:v>4</c:v>
                </c:pt>
                <c:pt idx="28">
                  <c:v>5</c:v>
                </c:pt>
                <c:pt idx="29">
                  <c:v>6</c:v>
                </c:pt>
                <c:pt idx="30">
                  <c:v>7</c:v>
                </c:pt>
                <c:pt idx="31">
                  <c:v>8</c:v>
                </c:pt>
                <c:pt idx="32">
                  <c:v>9</c:v>
                </c:pt>
                <c:pt idx="33">
                  <c:v>10</c:v>
                </c:pt>
                <c:pt idx="34">
                  <c:v>11</c:v>
                </c:pt>
                <c:pt idx="35">
                  <c:v>12</c:v>
                </c:pt>
              </c:strCache>
            </c:strRef>
          </c:cat>
          <c:val>
            <c:numRef>
              <c:f>Sheet1!$B$2:$B$37</c:f>
              <c:numCache>
                <c:formatCode>General</c:formatCode>
                <c:ptCount val="36"/>
                <c:pt idx="0">
                  <c:v>349.28</c:v>
                </c:pt>
                <c:pt idx="1">
                  <c:v>306.05</c:v>
                </c:pt>
                <c:pt idx="2">
                  <c:v>384.53</c:v>
                </c:pt>
                <c:pt idx="3">
                  <c:v>302.39999999999998</c:v>
                </c:pt>
                <c:pt idx="4">
                  <c:v>341.48</c:v>
                </c:pt>
                <c:pt idx="5">
                  <c:v>379.18</c:v>
                </c:pt>
                <c:pt idx="6">
                  <c:v>373.01</c:v>
                </c:pt>
                <c:pt idx="7">
                  <c:v>303.06</c:v>
                </c:pt>
                <c:pt idx="8">
                  <c:v>352.98</c:v>
                </c:pt>
                <c:pt idx="9">
                  <c:v>346.7</c:v>
                </c:pt>
                <c:pt idx="10">
                  <c:v>316.3</c:v>
                </c:pt>
                <c:pt idx="11">
                  <c:v>346.1</c:v>
                </c:pt>
                <c:pt idx="12">
                  <c:v>371.63</c:v>
                </c:pt>
                <c:pt idx="13">
                  <c:v>333.57</c:v>
                </c:pt>
                <c:pt idx="14">
                  <c:v>333.3</c:v>
                </c:pt>
                <c:pt idx="15">
                  <c:v>336.18</c:v>
                </c:pt>
                <c:pt idx="16">
                  <c:v>355.2</c:v>
                </c:pt>
                <c:pt idx="17">
                  <c:v>367.6</c:v>
                </c:pt>
                <c:pt idx="18">
                  <c:v>320.60000000000002</c:v>
                </c:pt>
                <c:pt idx="19">
                  <c:v>355</c:v>
                </c:pt>
                <c:pt idx="20">
                  <c:v>311.76</c:v>
                </c:pt>
                <c:pt idx="21">
                  <c:v>317.81</c:v>
                </c:pt>
                <c:pt idx="22">
                  <c:v>314</c:v>
                </c:pt>
                <c:pt idx="23">
                  <c:v>392.52</c:v>
                </c:pt>
                <c:pt idx="24">
                  <c:v>417.67</c:v>
                </c:pt>
                <c:pt idx="25">
                  <c:v>331.1</c:v>
                </c:pt>
                <c:pt idx="26">
                  <c:v>384.24</c:v>
                </c:pt>
                <c:pt idx="27">
                  <c:v>395.63</c:v>
                </c:pt>
                <c:pt idx="28">
                  <c:v>429.14</c:v>
                </c:pt>
                <c:pt idx="29">
                  <c:v>375.19</c:v>
                </c:pt>
                <c:pt idx="30">
                  <c:v>500.98</c:v>
                </c:pt>
                <c:pt idx="31">
                  <c:v>515.16</c:v>
                </c:pt>
                <c:pt idx="32">
                  <c:v>457.61</c:v>
                </c:pt>
                <c:pt idx="33">
                  <c:v>479.41</c:v>
                </c:pt>
                <c:pt idx="34">
                  <c:v>365.03</c:v>
                </c:pt>
                <c:pt idx="35">
                  <c:v>505.63</c:v>
                </c:pt>
              </c:numCache>
            </c:numRef>
          </c:val>
          <c:smooth val="0"/>
          <c:extLst>
            <c:ext xmlns:c16="http://schemas.microsoft.com/office/drawing/2014/chart" uri="{C3380CC4-5D6E-409C-BE32-E72D297353CC}">
              <c16:uniqueId val="{00000000-2F1F-4313-B6BD-F61B26B9B396}"/>
            </c:ext>
          </c:extLst>
        </c:ser>
        <c:ser>
          <c:idx val="1"/>
          <c:order val="1"/>
          <c:tx>
            <c:strRef>
              <c:f>Sheet1!$C$1</c:f>
              <c:strCache>
                <c:ptCount val="1"/>
                <c:pt idx="0">
                  <c:v>Predicted</c:v>
                </c:pt>
              </c:strCache>
            </c:strRef>
          </c:tx>
          <c:spPr>
            <a:ln w="28575" cap="rnd">
              <a:solidFill>
                <a:schemeClr val="accent2"/>
              </a:solidFill>
              <a:round/>
            </a:ln>
            <a:effectLst/>
          </c:spPr>
          <c:marker>
            <c:symbol val="none"/>
          </c:marker>
          <c:cat>
            <c:strRef>
              <c:f>Sheet1!$A$2:$A$37</c:f>
              <c:strCache>
                <c:ptCount val="36"/>
                <c:pt idx="0">
                  <c:v>2019-1</c:v>
                </c:pt>
                <c:pt idx="1">
                  <c:v>2</c:v>
                </c:pt>
                <c:pt idx="2">
                  <c:v>3</c:v>
                </c:pt>
                <c:pt idx="3">
                  <c:v>4</c:v>
                </c:pt>
                <c:pt idx="4">
                  <c:v>5</c:v>
                </c:pt>
                <c:pt idx="5">
                  <c:v>6</c:v>
                </c:pt>
                <c:pt idx="6">
                  <c:v>7</c:v>
                </c:pt>
                <c:pt idx="7">
                  <c:v>8</c:v>
                </c:pt>
                <c:pt idx="8">
                  <c:v>9</c:v>
                </c:pt>
                <c:pt idx="9">
                  <c:v>10</c:v>
                </c:pt>
                <c:pt idx="10">
                  <c:v>11</c:v>
                </c:pt>
                <c:pt idx="11">
                  <c:v>12</c:v>
                </c:pt>
                <c:pt idx="12">
                  <c:v>2020-1</c:v>
                </c:pt>
                <c:pt idx="13">
                  <c:v>2</c:v>
                </c:pt>
                <c:pt idx="14">
                  <c:v>3</c:v>
                </c:pt>
                <c:pt idx="15">
                  <c:v>4</c:v>
                </c:pt>
                <c:pt idx="16">
                  <c:v>5</c:v>
                </c:pt>
                <c:pt idx="17">
                  <c:v>6</c:v>
                </c:pt>
                <c:pt idx="18">
                  <c:v>7</c:v>
                </c:pt>
                <c:pt idx="19">
                  <c:v>8</c:v>
                </c:pt>
                <c:pt idx="20">
                  <c:v>9</c:v>
                </c:pt>
                <c:pt idx="21">
                  <c:v>10</c:v>
                </c:pt>
                <c:pt idx="22">
                  <c:v>11</c:v>
                </c:pt>
                <c:pt idx="23">
                  <c:v>12</c:v>
                </c:pt>
                <c:pt idx="24">
                  <c:v>2021-1</c:v>
                </c:pt>
                <c:pt idx="25">
                  <c:v>2</c:v>
                </c:pt>
                <c:pt idx="26">
                  <c:v>3</c:v>
                </c:pt>
                <c:pt idx="27">
                  <c:v>4</c:v>
                </c:pt>
                <c:pt idx="28">
                  <c:v>5</c:v>
                </c:pt>
                <c:pt idx="29">
                  <c:v>6</c:v>
                </c:pt>
                <c:pt idx="30">
                  <c:v>7</c:v>
                </c:pt>
                <c:pt idx="31">
                  <c:v>8</c:v>
                </c:pt>
                <c:pt idx="32">
                  <c:v>9</c:v>
                </c:pt>
                <c:pt idx="33">
                  <c:v>10</c:v>
                </c:pt>
                <c:pt idx="34">
                  <c:v>11</c:v>
                </c:pt>
                <c:pt idx="35">
                  <c:v>12</c:v>
                </c:pt>
              </c:strCache>
            </c:strRef>
          </c:cat>
          <c:val>
            <c:numRef>
              <c:f>Sheet1!$C$2:$C$37</c:f>
              <c:numCache>
                <c:formatCode>General</c:formatCode>
                <c:ptCount val="36"/>
                <c:pt idx="0">
                  <c:v>340.14299999999997</c:v>
                </c:pt>
                <c:pt idx="1">
                  <c:v>314.94099999999997</c:v>
                </c:pt>
                <c:pt idx="2">
                  <c:v>311.26</c:v>
                </c:pt>
                <c:pt idx="3">
                  <c:v>302.22899999999998</c:v>
                </c:pt>
                <c:pt idx="4">
                  <c:v>305.20299999999997</c:v>
                </c:pt>
                <c:pt idx="5">
                  <c:v>292.584</c:v>
                </c:pt>
                <c:pt idx="6">
                  <c:v>299.904</c:v>
                </c:pt>
                <c:pt idx="7">
                  <c:v>284.63</c:v>
                </c:pt>
                <c:pt idx="8">
                  <c:v>327.53500000000003</c:v>
                </c:pt>
                <c:pt idx="9">
                  <c:v>335.36</c:v>
                </c:pt>
                <c:pt idx="10">
                  <c:v>333.44200000000001</c:v>
                </c:pt>
                <c:pt idx="11">
                  <c:v>328.04399999999998</c:v>
                </c:pt>
                <c:pt idx="12">
                  <c:v>338.93599999999998</c:v>
                </c:pt>
                <c:pt idx="13">
                  <c:v>311.48599999999999</c:v>
                </c:pt>
                <c:pt idx="14">
                  <c:v>321.89600000000002</c:v>
                </c:pt>
                <c:pt idx="15">
                  <c:v>293.67700000000002</c:v>
                </c:pt>
                <c:pt idx="16">
                  <c:v>310.40800000000002</c:v>
                </c:pt>
                <c:pt idx="17">
                  <c:v>336.51100000000002</c:v>
                </c:pt>
                <c:pt idx="18">
                  <c:v>332.51299999999998</c:v>
                </c:pt>
                <c:pt idx="19">
                  <c:v>289.98899999999998</c:v>
                </c:pt>
                <c:pt idx="20">
                  <c:v>323.18400000000003</c:v>
                </c:pt>
                <c:pt idx="21">
                  <c:v>338.13400000000001</c:v>
                </c:pt>
                <c:pt idx="22">
                  <c:v>357.11900000000003</c:v>
                </c:pt>
                <c:pt idx="23">
                  <c:v>406.39299999999997</c:v>
                </c:pt>
                <c:pt idx="24">
                  <c:v>382.00299999999999</c:v>
                </c:pt>
                <c:pt idx="25">
                  <c:v>336.709</c:v>
                </c:pt>
                <c:pt idx="26">
                  <c:v>333.42200000000003</c:v>
                </c:pt>
                <c:pt idx="27">
                  <c:v>333.32499999999999</c:v>
                </c:pt>
                <c:pt idx="28">
                  <c:v>346.19200000000001</c:v>
                </c:pt>
                <c:pt idx="29">
                  <c:v>301.50400000000002</c:v>
                </c:pt>
                <c:pt idx="30">
                  <c:v>326.93200000000002</c:v>
                </c:pt>
                <c:pt idx="31">
                  <c:v>408.84899999999999</c:v>
                </c:pt>
                <c:pt idx="32">
                  <c:v>427.22800000000001</c:v>
                </c:pt>
                <c:pt idx="33">
                  <c:v>373.14</c:v>
                </c:pt>
                <c:pt idx="34">
                  <c:v>337.18400000000003</c:v>
                </c:pt>
                <c:pt idx="35">
                  <c:v>582.73699999999997</c:v>
                </c:pt>
              </c:numCache>
            </c:numRef>
          </c:val>
          <c:smooth val="0"/>
          <c:extLst>
            <c:ext xmlns:c16="http://schemas.microsoft.com/office/drawing/2014/chart" uri="{C3380CC4-5D6E-409C-BE32-E72D297353CC}">
              <c16:uniqueId val="{00000001-2F1F-4313-B6BD-F61B26B9B396}"/>
            </c:ext>
          </c:extLst>
        </c:ser>
        <c:dLbls>
          <c:showLegendKey val="0"/>
          <c:showVal val="0"/>
          <c:showCatName val="0"/>
          <c:showSerName val="0"/>
          <c:showPercent val="0"/>
          <c:showBubbleSize val="0"/>
        </c:dLbls>
        <c:smooth val="0"/>
        <c:axId val="2059251488"/>
        <c:axId val="2059249824"/>
      </c:lineChart>
      <c:catAx>
        <c:axId val="2059251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59249824"/>
        <c:crosses val="autoZero"/>
        <c:auto val="1"/>
        <c:lblAlgn val="ctr"/>
        <c:lblOffset val="100"/>
        <c:noMultiLvlLbl val="0"/>
      </c:catAx>
      <c:valAx>
        <c:axId val="2059249824"/>
        <c:scaling>
          <c:orientation val="minMax"/>
          <c:max val="10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59251488"/>
        <c:crosses val="autoZero"/>
        <c:crossBetween val="between"/>
        <c:majorUnit val="3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Observed</c:v>
                </c:pt>
              </c:strCache>
            </c:strRef>
          </c:tx>
          <c:spPr>
            <a:ln w="28575" cap="rnd">
              <a:solidFill>
                <a:schemeClr val="accent1"/>
              </a:solidFill>
              <a:round/>
            </a:ln>
            <a:effectLst/>
          </c:spPr>
          <c:marker>
            <c:symbol val="none"/>
          </c:marker>
          <c:cat>
            <c:strRef>
              <c:f>Sheet1!$A$2:$A$25</c:f>
              <c:strCache>
                <c:ptCount val="24"/>
                <c:pt idx="0">
                  <c:v>2020-1</c:v>
                </c:pt>
                <c:pt idx="1">
                  <c:v>2</c:v>
                </c:pt>
                <c:pt idx="2">
                  <c:v>3</c:v>
                </c:pt>
                <c:pt idx="3">
                  <c:v>4</c:v>
                </c:pt>
                <c:pt idx="4">
                  <c:v>5</c:v>
                </c:pt>
                <c:pt idx="5">
                  <c:v>6</c:v>
                </c:pt>
                <c:pt idx="6">
                  <c:v>7</c:v>
                </c:pt>
                <c:pt idx="7">
                  <c:v>8</c:v>
                </c:pt>
                <c:pt idx="8">
                  <c:v>9</c:v>
                </c:pt>
                <c:pt idx="9">
                  <c:v>10</c:v>
                </c:pt>
                <c:pt idx="10">
                  <c:v>11</c:v>
                </c:pt>
                <c:pt idx="11">
                  <c:v>12</c:v>
                </c:pt>
                <c:pt idx="12">
                  <c:v>2021-1</c:v>
                </c:pt>
                <c:pt idx="13">
                  <c:v>2</c:v>
                </c:pt>
                <c:pt idx="14">
                  <c:v>3</c:v>
                </c:pt>
                <c:pt idx="15">
                  <c:v>4</c:v>
                </c:pt>
                <c:pt idx="16">
                  <c:v>5</c:v>
                </c:pt>
                <c:pt idx="17">
                  <c:v>6</c:v>
                </c:pt>
                <c:pt idx="18">
                  <c:v>7</c:v>
                </c:pt>
                <c:pt idx="19">
                  <c:v>8</c:v>
                </c:pt>
                <c:pt idx="20">
                  <c:v>9</c:v>
                </c:pt>
                <c:pt idx="21">
                  <c:v>10</c:v>
                </c:pt>
                <c:pt idx="22">
                  <c:v>11</c:v>
                </c:pt>
                <c:pt idx="23">
                  <c:v>12</c:v>
                </c:pt>
              </c:strCache>
            </c:strRef>
          </c:cat>
          <c:val>
            <c:numRef>
              <c:f>Sheet1!$B$2:$B$25</c:f>
              <c:numCache>
                <c:formatCode>General</c:formatCode>
                <c:ptCount val="24"/>
                <c:pt idx="0">
                  <c:v>284.97000000000003</c:v>
                </c:pt>
                <c:pt idx="1">
                  <c:v>337.02</c:v>
                </c:pt>
                <c:pt idx="2">
                  <c:v>314.33999999999997</c:v>
                </c:pt>
                <c:pt idx="3">
                  <c:v>262.25</c:v>
                </c:pt>
                <c:pt idx="4">
                  <c:v>302.76</c:v>
                </c:pt>
                <c:pt idx="5">
                  <c:v>338.91</c:v>
                </c:pt>
                <c:pt idx="6">
                  <c:v>343.2</c:v>
                </c:pt>
                <c:pt idx="7">
                  <c:v>323.43</c:v>
                </c:pt>
                <c:pt idx="8">
                  <c:v>382.39</c:v>
                </c:pt>
                <c:pt idx="9">
                  <c:v>329.24</c:v>
                </c:pt>
                <c:pt idx="10">
                  <c:v>447.54</c:v>
                </c:pt>
                <c:pt idx="11">
                  <c:v>468.99</c:v>
                </c:pt>
                <c:pt idx="12">
                  <c:v>426.01</c:v>
                </c:pt>
                <c:pt idx="13">
                  <c:v>367.97</c:v>
                </c:pt>
                <c:pt idx="14">
                  <c:v>358.33</c:v>
                </c:pt>
                <c:pt idx="15">
                  <c:v>355.24</c:v>
                </c:pt>
                <c:pt idx="16">
                  <c:v>322.24</c:v>
                </c:pt>
                <c:pt idx="17">
                  <c:v>421.15</c:v>
                </c:pt>
                <c:pt idx="18">
                  <c:v>351.32</c:v>
                </c:pt>
                <c:pt idx="19">
                  <c:v>422.28</c:v>
                </c:pt>
                <c:pt idx="20">
                  <c:v>461.94</c:v>
                </c:pt>
                <c:pt idx="21">
                  <c:v>500.64</c:v>
                </c:pt>
                <c:pt idx="22">
                  <c:v>621.89</c:v>
                </c:pt>
                <c:pt idx="23">
                  <c:v>641.57000000000005</c:v>
                </c:pt>
              </c:numCache>
            </c:numRef>
          </c:val>
          <c:smooth val="0"/>
          <c:extLst>
            <c:ext xmlns:c16="http://schemas.microsoft.com/office/drawing/2014/chart" uri="{C3380CC4-5D6E-409C-BE32-E72D297353CC}">
              <c16:uniqueId val="{00000000-B1D6-4F6A-B96B-B7F516DD0AE6}"/>
            </c:ext>
          </c:extLst>
        </c:ser>
        <c:ser>
          <c:idx val="1"/>
          <c:order val="1"/>
          <c:tx>
            <c:strRef>
              <c:f>Sheet1!$C$1</c:f>
              <c:strCache>
                <c:ptCount val="1"/>
                <c:pt idx="0">
                  <c:v>Predicted</c:v>
                </c:pt>
              </c:strCache>
            </c:strRef>
          </c:tx>
          <c:spPr>
            <a:ln w="28575" cap="rnd">
              <a:solidFill>
                <a:schemeClr val="accent2"/>
              </a:solidFill>
              <a:round/>
            </a:ln>
            <a:effectLst/>
          </c:spPr>
          <c:marker>
            <c:symbol val="none"/>
          </c:marker>
          <c:cat>
            <c:strRef>
              <c:f>Sheet1!$A$2:$A$25</c:f>
              <c:strCache>
                <c:ptCount val="24"/>
                <c:pt idx="0">
                  <c:v>2020-1</c:v>
                </c:pt>
                <c:pt idx="1">
                  <c:v>2</c:v>
                </c:pt>
                <c:pt idx="2">
                  <c:v>3</c:v>
                </c:pt>
                <c:pt idx="3">
                  <c:v>4</c:v>
                </c:pt>
                <c:pt idx="4">
                  <c:v>5</c:v>
                </c:pt>
                <c:pt idx="5">
                  <c:v>6</c:v>
                </c:pt>
                <c:pt idx="6">
                  <c:v>7</c:v>
                </c:pt>
                <c:pt idx="7">
                  <c:v>8</c:v>
                </c:pt>
                <c:pt idx="8">
                  <c:v>9</c:v>
                </c:pt>
                <c:pt idx="9">
                  <c:v>10</c:v>
                </c:pt>
                <c:pt idx="10">
                  <c:v>11</c:v>
                </c:pt>
                <c:pt idx="11">
                  <c:v>12</c:v>
                </c:pt>
                <c:pt idx="12">
                  <c:v>2021-1</c:v>
                </c:pt>
                <c:pt idx="13">
                  <c:v>2</c:v>
                </c:pt>
                <c:pt idx="14">
                  <c:v>3</c:v>
                </c:pt>
                <c:pt idx="15">
                  <c:v>4</c:v>
                </c:pt>
                <c:pt idx="16">
                  <c:v>5</c:v>
                </c:pt>
                <c:pt idx="17">
                  <c:v>6</c:v>
                </c:pt>
                <c:pt idx="18">
                  <c:v>7</c:v>
                </c:pt>
                <c:pt idx="19">
                  <c:v>8</c:v>
                </c:pt>
                <c:pt idx="20">
                  <c:v>9</c:v>
                </c:pt>
                <c:pt idx="21">
                  <c:v>10</c:v>
                </c:pt>
                <c:pt idx="22">
                  <c:v>11</c:v>
                </c:pt>
                <c:pt idx="23">
                  <c:v>12</c:v>
                </c:pt>
              </c:strCache>
            </c:strRef>
          </c:cat>
          <c:val>
            <c:numRef>
              <c:f>Sheet1!$C$2:$C$25</c:f>
              <c:numCache>
                <c:formatCode>General</c:formatCode>
                <c:ptCount val="24"/>
                <c:pt idx="0">
                  <c:v>359.14</c:v>
                </c:pt>
                <c:pt idx="1">
                  <c:v>376.209</c:v>
                </c:pt>
                <c:pt idx="2">
                  <c:v>358.46600000000001</c:v>
                </c:pt>
                <c:pt idx="3">
                  <c:v>336.22899999999998</c:v>
                </c:pt>
                <c:pt idx="4">
                  <c:v>357.60599999999999</c:v>
                </c:pt>
                <c:pt idx="5">
                  <c:v>360.15899999999999</c:v>
                </c:pt>
                <c:pt idx="6">
                  <c:v>372.65</c:v>
                </c:pt>
                <c:pt idx="7">
                  <c:v>371.89800000000002</c:v>
                </c:pt>
                <c:pt idx="8">
                  <c:v>370.96</c:v>
                </c:pt>
                <c:pt idx="9">
                  <c:v>373.863</c:v>
                </c:pt>
                <c:pt idx="10">
                  <c:v>505.06900000000002</c:v>
                </c:pt>
                <c:pt idx="11">
                  <c:v>489.423</c:v>
                </c:pt>
                <c:pt idx="12">
                  <c:v>451.91500000000002</c:v>
                </c:pt>
                <c:pt idx="13">
                  <c:v>405.05399999999997</c:v>
                </c:pt>
                <c:pt idx="14">
                  <c:v>382.61500000000001</c:v>
                </c:pt>
                <c:pt idx="15">
                  <c:v>392.37599999999998</c:v>
                </c:pt>
                <c:pt idx="16">
                  <c:v>395.09399999999999</c:v>
                </c:pt>
                <c:pt idx="17">
                  <c:v>385.96600000000001</c:v>
                </c:pt>
                <c:pt idx="18">
                  <c:v>387.14499999999998</c:v>
                </c:pt>
                <c:pt idx="19">
                  <c:v>502.09100000000001</c:v>
                </c:pt>
                <c:pt idx="20">
                  <c:v>539.68700000000001</c:v>
                </c:pt>
                <c:pt idx="21">
                  <c:v>519.66300000000001</c:v>
                </c:pt>
                <c:pt idx="22">
                  <c:v>524.22799999999995</c:v>
                </c:pt>
                <c:pt idx="23">
                  <c:v>596.01599999999996</c:v>
                </c:pt>
              </c:numCache>
            </c:numRef>
          </c:val>
          <c:smooth val="0"/>
          <c:extLst>
            <c:ext xmlns:c16="http://schemas.microsoft.com/office/drawing/2014/chart" uri="{C3380CC4-5D6E-409C-BE32-E72D297353CC}">
              <c16:uniqueId val="{00000001-B1D6-4F6A-B96B-B7F516DD0AE6}"/>
            </c:ext>
          </c:extLst>
        </c:ser>
        <c:dLbls>
          <c:showLegendKey val="0"/>
          <c:showVal val="0"/>
          <c:showCatName val="0"/>
          <c:showSerName val="0"/>
          <c:showPercent val="0"/>
          <c:showBubbleSize val="0"/>
        </c:dLbls>
        <c:smooth val="0"/>
        <c:axId val="2059251488"/>
        <c:axId val="2059249824"/>
      </c:lineChart>
      <c:catAx>
        <c:axId val="2059251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59249824"/>
        <c:crosses val="autoZero"/>
        <c:auto val="1"/>
        <c:lblAlgn val="ctr"/>
        <c:lblOffset val="100"/>
        <c:noMultiLvlLbl val="0"/>
      </c:catAx>
      <c:valAx>
        <c:axId val="2059249824"/>
        <c:scaling>
          <c:orientation val="minMax"/>
          <c:max val="10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59251488"/>
        <c:crosses val="autoZero"/>
        <c:crossBetween val="between"/>
        <c:majorUnit val="3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trendline>
            <c:spPr>
              <a:ln w="41275" cap="rnd">
                <a:solidFill>
                  <a:schemeClr val="accent1"/>
                </a:solidFill>
                <a:prstDash val="sysDot"/>
              </a:ln>
              <a:effectLst/>
            </c:spPr>
            <c:trendlineType val="linear"/>
            <c:dispRSqr val="0"/>
            <c:dispEq val="0"/>
          </c:trendline>
          <c:xVal>
            <c:numRef>
              <c:f>'md phd grants and pubs'!$E$62:$E$100</c:f>
              <c:numCache>
                <c:formatCode>General</c:formatCode>
                <c:ptCount val="39"/>
                <c:pt idx="0">
                  <c:v>35</c:v>
                </c:pt>
                <c:pt idx="1">
                  <c:v>26</c:v>
                </c:pt>
                <c:pt idx="2">
                  <c:v>45</c:v>
                </c:pt>
                <c:pt idx="3">
                  <c:v>20</c:v>
                </c:pt>
                <c:pt idx="4">
                  <c:v>14</c:v>
                </c:pt>
                <c:pt idx="5">
                  <c:v>16</c:v>
                </c:pt>
                <c:pt idx="6">
                  <c:v>33</c:v>
                </c:pt>
                <c:pt idx="7">
                  <c:v>54</c:v>
                </c:pt>
                <c:pt idx="8">
                  <c:v>5</c:v>
                </c:pt>
                <c:pt idx="9">
                  <c:v>18</c:v>
                </c:pt>
                <c:pt idx="10">
                  <c:v>23</c:v>
                </c:pt>
                <c:pt idx="11">
                  <c:v>16</c:v>
                </c:pt>
                <c:pt idx="12">
                  <c:v>13</c:v>
                </c:pt>
                <c:pt idx="13">
                  <c:v>6</c:v>
                </c:pt>
                <c:pt idx="14">
                  <c:v>13</c:v>
                </c:pt>
                <c:pt idx="15">
                  <c:v>16</c:v>
                </c:pt>
                <c:pt idx="16">
                  <c:v>12</c:v>
                </c:pt>
                <c:pt idx="17">
                  <c:v>15</c:v>
                </c:pt>
                <c:pt idx="18">
                  <c:v>9</c:v>
                </c:pt>
                <c:pt idx="19">
                  <c:v>8</c:v>
                </c:pt>
                <c:pt idx="20">
                  <c:v>18</c:v>
                </c:pt>
                <c:pt idx="21">
                  <c:v>10</c:v>
                </c:pt>
                <c:pt idx="22">
                  <c:v>20</c:v>
                </c:pt>
                <c:pt idx="23">
                  <c:v>8</c:v>
                </c:pt>
                <c:pt idx="24">
                  <c:v>19</c:v>
                </c:pt>
                <c:pt idx="25">
                  <c:v>15</c:v>
                </c:pt>
                <c:pt idx="26">
                  <c:v>10</c:v>
                </c:pt>
                <c:pt idx="27">
                  <c:v>5</c:v>
                </c:pt>
                <c:pt idx="28">
                  <c:v>9</c:v>
                </c:pt>
                <c:pt idx="29">
                  <c:v>10</c:v>
                </c:pt>
                <c:pt idx="30">
                  <c:v>31</c:v>
                </c:pt>
                <c:pt idx="31">
                  <c:v>9</c:v>
                </c:pt>
                <c:pt idx="32">
                  <c:v>6</c:v>
                </c:pt>
                <c:pt idx="33">
                  <c:v>6</c:v>
                </c:pt>
                <c:pt idx="34">
                  <c:v>6</c:v>
                </c:pt>
                <c:pt idx="35">
                  <c:v>11</c:v>
                </c:pt>
                <c:pt idx="36">
                  <c:v>3</c:v>
                </c:pt>
                <c:pt idx="37">
                  <c:v>3</c:v>
                </c:pt>
                <c:pt idx="38">
                  <c:v>17</c:v>
                </c:pt>
              </c:numCache>
            </c:numRef>
          </c:xVal>
          <c:yVal>
            <c:numRef>
              <c:f>'md phd grants and pubs'!$F$62:$F$100</c:f>
              <c:numCache>
                <c:formatCode>General</c:formatCode>
                <c:ptCount val="39"/>
                <c:pt idx="0">
                  <c:v>121</c:v>
                </c:pt>
                <c:pt idx="1">
                  <c:v>99</c:v>
                </c:pt>
                <c:pt idx="2">
                  <c:v>82</c:v>
                </c:pt>
                <c:pt idx="3">
                  <c:v>71</c:v>
                </c:pt>
                <c:pt idx="4">
                  <c:v>57</c:v>
                </c:pt>
                <c:pt idx="5">
                  <c:v>56</c:v>
                </c:pt>
                <c:pt idx="6">
                  <c:v>51</c:v>
                </c:pt>
                <c:pt idx="7">
                  <c:v>45</c:v>
                </c:pt>
                <c:pt idx="8">
                  <c:v>44</c:v>
                </c:pt>
                <c:pt idx="9">
                  <c:v>41</c:v>
                </c:pt>
                <c:pt idx="10">
                  <c:v>36</c:v>
                </c:pt>
                <c:pt idx="11">
                  <c:v>35</c:v>
                </c:pt>
                <c:pt idx="12">
                  <c:v>34</c:v>
                </c:pt>
                <c:pt idx="13">
                  <c:v>31</c:v>
                </c:pt>
                <c:pt idx="14">
                  <c:v>29</c:v>
                </c:pt>
                <c:pt idx="15">
                  <c:v>27</c:v>
                </c:pt>
                <c:pt idx="16">
                  <c:v>26</c:v>
                </c:pt>
                <c:pt idx="17">
                  <c:v>23</c:v>
                </c:pt>
                <c:pt idx="18">
                  <c:v>23</c:v>
                </c:pt>
                <c:pt idx="19">
                  <c:v>22</c:v>
                </c:pt>
                <c:pt idx="20">
                  <c:v>21</c:v>
                </c:pt>
                <c:pt idx="21">
                  <c:v>20</c:v>
                </c:pt>
                <c:pt idx="22">
                  <c:v>18</c:v>
                </c:pt>
                <c:pt idx="23">
                  <c:v>17</c:v>
                </c:pt>
                <c:pt idx="24">
                  <c:v>16</c:v>
                </c:pt>
                <c:pt idx="25">
                  <c:v>16</c:v>
                </c:pt>
                <c:pt idx="26">
                  <c:v>15</c:v>
                </c:pt>
                <c:pt idx="27">
                  <c:v>15</c:v>
                </c:pt>
                <c:pt idx="28">
                  <c:v>13</c:v>
                </c:pt>
                <c:pt idx="29">
                  <c:v>12</c:v>
                </c:pt>
                <c:pt idx="30">
                  <c:v>11</c:v>
                </c:pt>
                <c:pt idx="31">
                  <c:v>9</c:v>
                </c:pt>
                <c:pt idx="32">
                  <c:v>9</c:v>
                </c:pt>
                <c:pt idx="33">
                  <c:v>6</c:v>
                </c:pt>
                <c:pt idx="34">
                  <c:v>6</c:v>
                </c:pt>
                <c:pt idx="35">
                  <c:v>5</c:v>
                </c:pt>
                <c:pt idx="36">
                  <c:v>4</c:v>
                </c:pt>
                <c:pt idx="37">
                  <c:v>2</c:v>
                </c:pt>
                <c:pt idx="38">
                  <c:v>2</c:v>
                </c:pt>
              </c:numCache>
            </c:numRef>
          </c:yVal>
          <c:smooth val="0"/>
          <c:extLst>
            <c:ext xmlns:c16="http://schemas.microsoft.com/office/drawing/2014/chart" uri="{C3380CC4-5D6E-409C-BE32-E72D297353CC}">
              <c16:uniqueId val="{00000001-BF0F-40BE-812B-47731DD9E3BB}"/>
            </c:ext>
          </c:extLst>
        </c:ser>
        <c:dLbls>
          <c:showLegendKey val="0"/>
          <c:showVal val="0"/>
          <c:showCatName val="0"/>
          <c:showSerName val="0"/>
          <c:showPercent val="0"/>
          <c:showBubbleSize val="0"/>
        </c:dLbls>
        <c:axId val="306084511"/>
        <c:axId val="306094911"/>
      </c:scatterChart>
      <c:valAx>
        <c:axId val="30608451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6094911"/>
        <c:crosses val="autoZero"/>
        <c:crossBetween val="midCat"/>
      </c:valAx>
      <c:valAx>
        <c:axId val="30609491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608451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LWBS</c:v>
                </c:pt>
              </c:strCache>
            </c:strRef>
          </c:tx>
          <c:spPr>
            <a:ln w="47625" cap="rnd">
              <a:solidFill>
                <a:schemeClr val="accent1"/>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lumMod val="8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Sheet1!$A$2:$A$7</c:f>
              <c:strCache>
                <c:ptCount val="6"/>
                <c:pt idx="0">
                  <c:v>FY 17</c:v>
                </c:pt>
                <c:pt idx="1">
                  <c:v>FY 18</c:v>
                </c:pt>
                <c:pt idx="2">
                  <c:v>FY 19</c:v>
                </c:pt>
                <c:pt idx="3">
                  <c:v>FY 20</c:v>
                </c:pt>
                <c:pt idx="4">
                  <c:v>FY 21</c:v>
                </c:pt>
                <c:pt idx="5">
                  <c:v>FY 22</c:v>
                </c:pt>
              </c:strCache>
            </c:strRef>
          </c:cat>
          <c:val>
            <c:numRef>
              <c:f>Sheet1!$B$2:$B$7</c:f>
              <c:numCache>
                <c:formatCode>General</c:formatCode>
                <c:ptCount val="6"/>
                <c:pt idx="0" formatCode="0.0">
                  <c:v>3.4</c:v>
                </c:pt>
                <c:pt idx="1">
                  <c:v>2.8</c:v>
                </c:pt>
                <c:pt idx="2">
                  <c:v>3.1</c:v>
                </c:pt>
                <c:pt idx="3">
                  <c:v>2.8</c:v>
                </c:pt>
                <c:pt idx="4">
                  <c:v>3.2</c:v>
                </c:pt>
                <c:pt idx="5">
                  <c:v>4.5</c:v>
                </c:pt>
              </c:numCache>
            </c:numRef>
          </c:val>
          <c:smooth val="0"/>
          <c:extLst>
            <c:ext xmlns:c16="http://schemas.microsoft.com/office/drawing/2014/chart" uri="{C3380CC4-5D6E-409C-BE32-E72D297353CC}">
              <c16:uniqueId val="{00000000-F8D7-4EEF-A11D-35C9744B5D77}"/>
            </c:ext>
          </c:extLst>
        </c:ser>
        <c:ser>
          <c:idx val="1"/>
          <c:order val="1"/>
          <c:tx>
            <c:strRef>
              <c:f>Sheet1!$C$1</c:f>
              <c:strCache>
                <c:ptCount val="1"/>
                <c:pt idx="0">
                  <c:v>SAL</c:v>
                </c:pt>
              </c:strCache>
            </c:strRef>
          </c:tx>
          <c:spPr>
            <a:ln w="47625" cap="rnd" cmpd="sng">
              <a:solidFill>
                <a:schemeClr val="accent2"/>
              </a:solidFill>
              <a:round/>
            </a:ln>
            <a:effectLst>
              <a:outerShdw blurRad="40000" dist="23000" dir="5400000" rotWithShape="0">
                <a:srgbClr val="000000">
                  <a:alpha val="35000"/>
                </a:srgbClr>
              </a:outerShdw>
            </a:effectLst>
          </c:spPr>
          <c:marker>
            <c:symbol val="none"/>
          </c:marker>
          <c:dLbls>
            <c:dLbl>
              <c:idx val="0"/>
              <c:layout>
                <c:manualLayout>
                  <c:x val="-2.5654793150856156E-2"/>
                  <c:y val="5.79688867016622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18E-4689-B5A6-54F3B279E44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lumMod val="8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Sheet1!$A$2:$A$7</c:f>
              <c:strCache>
                <c:ptCount val="6"/>
                <c:pt idx="0">
                  <c:v>FY 17</c:v>
                </c:pt>
                <c:pt idx="1">
                  <c:v>FY 18</c:v>
                </c:pt>
                <c:pt idx="2">
                  <c:v>FY 19</c:v>
                </c:pt>
                <c:pt idx="3">
                  <c:v>FY 20</c:v>
                </c:pt>
                <c:pt idx="4">
                  <c:v>FY 21</c:v>
                </c:pt>
                <c:pt idx="5">
                  <c:v>FY 22</c:v>
                </c:pt>
              </c:strCache>
            </c:strRef>
          </c:cat>
          <c:val>
            <c:numRef>
              <c:f>Sheet1!$C$2:$C$7</c:f>
              <c:numCache>
                <c:formatCode>General</c:formatCode>
                <c:ptCount val="6"/>
                <c:pt idx="0" formatCode="0.0">
                  <c:v>1.9</c:v>
                </c:pt>
                <c:pt idx="1">
                  <c:v>2.1</c:v>
                </c:pt>
                <c:pt idx="2">
                  <c:v>2.1</c:v>
                </c:pt>
                <c:pt idx="3">
                  <c:v>2.2000000000000002</c:v>
                </c:pt>
                <c:pt idx="4">
                  <c:v>2.2999999999999998</c:v>
                </c:pt>
                <c:pt idx="5">
                  <c:v>3.5</c:v>
                </c:pt>
              </c:numCache>
            </c:numRef>
          </c:val>
          <c:smooth val="0"/>
          <c:extLst>
            <c:ext xmlns:c16="http://schemas.microsoft.com/office/drawing/2014/chart" uri="{C3380CC4-5D6E-409C-BE32-E72D297353CC}">
              <c16:uniqueId val="{00000001-F8D7-4EEF-A11D-35C9744B5D77}"/>
            </c:ext>
          </c:extLst>
        </c:ser>
        <c:dLbls>
          <c:showLegendKey val="0"/>
          <c:showVal val="0"/>
          <c:showCatName val="0"/>
          <c:showSerName val="0"/>
          <c:showPercent val="0"/>
          <c:showBubbleSize val="0"/>
        </c:dLbls>
        <c:smooth val="0"/>
        <c:axId val="287720376"/>
        <c:axId val="287720768"/>
      </c:lineChart>
      <c:catAx>
        <c:axId val="287720376"/>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768"/>
        <c:crosses val="autoZero"/>
        <c:auto val="1"/>
        <c:lblAlgn val="ctr"/>
        <c:lblOffset val="100"/>
        <c:noMultiLvlLbl val="0"/>
      </c:catAx>
      <c:valAx>
        <c:axId val="287720768"/>
        <c:scaling>
          <c:orientation val="minMax"/>
          <c:min val="0"/>
        </c:scaling>
        <c:delete val="0"/>
        <c:axPos val="l"/>
        <c:majorGridlines>
          <c:spPr>
            <a:ln w="9525" cap="flat" cmpd="sng" algn="ctr">
              <a:solidFill>
                <a:schemeClr val="lt1">
                  <a:lumMod val="95000"/>
                  <a:alpha val="10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376"/>
        <c:crosses val="autoZero"/>
        <c:crossBetween val="between"/>
        <c:majorUnit val="0.5"/>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LWBS</c:v>
                </c:pt>
              </c:strCache>
            </c:strRef>
          </c:tx>
          <c:spPr>
            <a:ln w="47625" cap="rnd">
              <a:solidFill>
                <a:schemeClr val="accent1"/>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lumMod val="8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Sheet1!$A$2:$A$7</c:f>
              <c:strCache>
                <c:ptCount val="6"/>
                <c:pt idx="0">
                  <c:v>FY 17</c:v>
                </c:pt>
                <c:pt idx="1">
                  <c:v>FY 18</c:v>
                </c:pt>
                <c:pt idx="2">
                  <c:v>FY 19</c:v>
                </c:pt>
                <c:pt idx="3">
                  <c:v>FY 20</c:v>
                </c:pt>
                <c:pt idx="4">
                  <c:v>FY 21</c:v>
                </c:pt>
                <c:pt idx="5">
                  <c:v>FY 22</c:v>
                </c:pt>
              </c:strCache>
            </c:strRef>
          </c:cat>
          <c:val>
            <c:numRef>
              <c:f>Sheet1!$B$2:$B$7</c:f>
              <c:numCache>
                <c:formatCode>General</c:formatCode>
                <c:ptCount val="6"/>
                <c:pt idx="0" formatCode="0.0">
                  <c:v>3.4</c:v>
                </c:pt>
                <c:pt idx="1">
                  <c:v>2.8</c:v>
                </c:pt>
                <c:pt idx="2">
                  <c:v>3.1</c:v>
                </c:pt>
                <c:pt idx="3">
                  <c:v>2.8</c:v>
                </c:pt>
                <c:pt idx="4">
                  <c:v>3.2</c:v>
                </c:pt>
                <c:pt idx="5">
                  <c:v>4.5</c:v>
                </c:pt>
              </c:numCache>
            </c:numRef>
          </c:val>
          <c:smooth val="0"/>
          <c:extLst>
            <c:ext xmlns:c16="http://schemas.microsoft.com/office/drawing/2014/chart" uri="{C3380CC4-5D6E-409C-BE32-E72D297353CC}">
              <c16:uniqueId val="{00000000-F8D7-4EEF-A11D-35C9744B5D77}"/>
            </c:ext>
          </c:extLst>
        </c:ser>
        <c:ser>
          <c:idx val="1"/>
          <c:order val="1"/>
          <c:tx>
            <c:strRef>
              <c:f>Sheet1!$C$1</c:f>
              <c:strCache>
                <c:ptCount val="1"/>
                <c:pt idx="0">
                  <c:v>SAL</c:v>
                </c:pt>
              </c:strCache>
            </c:strRef>
          </c:tx>
          <c:spPr>
            <a:ln w="47625" cap="rnd" cmpd="sng">
              <a:solidFill>
                <a:schemeClr val="accent2"/>
              </a:solidFill>
              <a:round/>
            </a:ln>
            <a:effectLst>
              <a:outerShdw blurRad="40000" dist="23000" dir="5400000" rotWithShape="0">
                <a:srgbClr val="000000">
                  <a:alpha val="35000"/>
                </a:srgbClr>
              </a:outerShdw>
            </a:effectLst>
          </c:spPr>
          <c:marker>
            <c:symbol val="none"/>
          </c:marker>
          <c:dLbls>
            <c:dLbl>
              <c:idx val="0"/>
              <c:layout>
                <c:manualLayout>
                  <c:x val="-2.5654793150856156E-2"/>
                  <c:y val="5.79688867016622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18E-4689-B5A6-54F3B279E44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lumMod val="8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Sheet1!$A$2:$A$7</c:f>
              <c:strCache>
                <c:ptCount val="6"/>
                <c:pt idx="0">
                  <c:v>FY 17</c:v>
                </c:pt>
                <c:pt idx="1">
                  <c:v>FY 18</c:v>
                </c:pt>
                <c:pt idx="2">
                  <c:v>FY 19</c:v>
                </c:pt>
                <c:pt idx="3">
                  <c:v>FY 20</c:v>
                </c:pt>
                <c:pt idx="4">
                  <c:v>FY 21</c:v>
                </c:pt>
                <c:pt idx="5">
                  <c:v>FY 22</c:v>
                </c:pt>
              </c:strCache>
            </c:strRef>
          </c:cat>
          <c:val>
            <c:numRef>
              <c:f>Sheet1!$C$2:$C$7</c:f>
              <c:numCache>
                <c:formatCode>General</c:formatCode>
                <c:ptCount val="6"/>
                <c:pt idx="0" formatCode="0.0">
                  <c:v>1.9</c:v>
                </c:pt>
                <c:pt idx="1">
                  <c:v>2.1</c:v>
                </c:pt>
                <c:pt idx="2">
                  <c:v>2.1</c:v>
                </c:pt>
                <c:pt idx="3">
                  <c:v>2.2000000000000002</c:v>
                </c:pt>
                <c:pt idx="4">
                  <c:v>2.2999999999999998</c:v>
                </c:pt>
                <c:pt idx="5">
                  <c:v>3.5</c:v>
                </c:pt>
              </c:numCache>
            </c:numRef>
          </c:val>
          <c:smooth val="0"/>
          <c:extLst>
            <c:ext xmlns:c16="http://schemas.microsoft.com/office/drawing/2014/chart" uri="{C3380CC4-5D6E-409C-BE32-E72D297353CC}">
              <c16:uniqueId val="{00000001-F8D7-4EEF-A11D-35C9744B5D77}"/>
            </c:ext>
          </c:extLst>
        </c:ser>
        <c:ser>
          <c:idx val="2"/>
          <c:order val="2"/>
          <c:tx>
            <c:strRef>
              <c:f>Sheet1!$D$1</c:f>
              <c:strCache>
                <c:ptCount val="1"/>
                <c:pt idx="0">
                  <c:v>AMA</c:v>
                </c:pt>
              </c:strCache>
            </c:strRef>
          </c:tx>
          <c:spPr>
            <a:ln w="47625" cap="rnd">
              <a:solidFill>
                <a:schemeClr val="accent3"/>
              </a:solidFill>
              <a:round/>
            </a:ln>
            <a:effectLst>
              <a:outerShdw blurRad="40000" dist="23000" dir="5400000" rotWithShape="0">
                <a:srgbClr val="000000">
                  <a:alpha val="35000"/>
                </a:srgbClr>
              </a:outerShdw>
            </a:effectLst>
          </c:spPr>
          <c:marker>
            <c:symbol val="none"/>
          </c:marker>
          <c:dLbls>
            <c:dLbl>
              <c:idx val="1"/>
              <c:layout>
                <c:manualLayout>
                  <c:x val="-2.2480189976252968E-2"/>
                  <c:y val="6.49133311461067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18E-4689-B5A6-54F3B279E448}"/>
                </c:ext>
              </c:extLst>
            </c:dLbl>
            <c:dLbl>
              <c:idx val="2"/>
              <c:layout>
                <c:manualLayout>
                  <c:x val="-3.0416697912760905E-2"/>
                  <c:y val="6.49133311461067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18E-4689-B5A6-54F3B279E448}"/>
                </c:ext>
              </c:extLst>
            </c:dLbl>
            <c:dLbl>
              <c:idx val="3"/>
              <c:layout>
                <c:manualLayout>
                  <c:x val="-2.2480189976252968E-2"/>
                  <c:y val="5.44966644794400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18E-4689-B5A6-54F3B279E448}"/>
                </c:ext>
              </c:extLst>
            </c:dLbl>
            <c:dLbl>
              <c:idx val="4"/>
              <c:layout>
                <c:manualLayout>
                  <c:x val="-2.2480189976253086E-2"/>
                  <c:y val="6.49133311461067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18E-4689-B5A6-54F3B279E448}"/>
                </c:ext>
              </c:extLst>
            </c:dLbl>
            <c:dLbl>
              <c:idx val="5"/>
              <c:layout>
                <c:manualLayout>
                  <c:x val="-2.5654793150856142E-2"/>
                  <c:y val="6.49133311461067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18E-4689-B5A6-54F3B279E44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lumMod val="8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Sheet1!$A$2:$A$7</c:f>
              <c:strCache>
                <c:ptCount val="6"/>
                <c:pt idx="0">
                  <c:v>FY 17</c:v>
                </c:pt>
                <c:pt idx="1">
                  <c:v>FY 18</c:v>
                </c:pt>
                <c:pt idx="2">
                  <c:v>FY 19</c:v>
                </c:pt>
                <c:pt idx="3">
                  <c:v>FY 20</c:v>
                </c:pt>
                <c:pt idx="4">
                  <c:v>FY 21</c:v>
                </c:pt>
                <c:pt idx="5">
                  <c:v>FY 22</c:v>
                </c:pt>
              </c:strCache>
            </c:strRef>
          </c:cat>
          <c:val>
            <c:numRef>
              <c:f>Sheet1!$D$2:$D$7</c:f>
              <c:numCache>
                <c:formatCode>General</c:formatCode>
                <c:ptCount val="6"/>
                <c:pt idx="0" formatCode="0.0">
                  <c:v>1.4</c:v>
                </c:pt>
                <c:pt idx="1">
                  <c:v>1.4</c:v>
                </c:pt>
                <c:pt idx="2">
                  <c:v>1.3</c:v>
                </c:pt>
                <c:pt idx="3">
                  <c:v>1.3</c:v>
                </c:pt>
                <c:pt idx="4">
                  <c:v>1.4</c:v>
                </c:pt>
                <c:pt idx="5">
                  <c:v>1.8</c:v>
                </c:pt>
              </c:numCache>
            </c:numRef>
          </c:val>
          <c:smooth val="0"/>
          <c:extLst>
            <c:ext xmlns:c16="http://schemas.microsoft.com/office/drawing/2014/chart" uri="{C3380CC4-5D6E-409C-BE32-E72D297353CC}">
              <c16:uniqueId val="{00000002-F8D7-4EEF-A11D-35C9744B5D77}"/>
            </c:ext>
          </c:extLst>
        </c:ser>
        <c:dLbls>
          <c:showLegendKey val="0"/>
          <c:showVal val="0"/>
          <c:showCatName val="0"/>
          <c:showSerName val="0"/>
          <c:showPercent val="0"/>
          <c:showBubbleSize val="0"/>
        </c:dLbls>
        <c:smooth val="0"/>
        <c:axId val="287720376"/>
        <c:axId val="287720768"/>
      </c:lineChart>
      <c:catAx>
        <c:axId val="287720376"/>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768"/>
        <c:crosses val="autoZero"/>
        <c:auto val="1"/>
        <c:lblAlgn val="ctr"/>
        <c:lblOffset val="100"/>
        <c:noMultiLvlLbl val="0"/>
      </c:catAx>
      <c:valAx>
        <c:axId val="287720768"/>
        <c:scaling>
          <c:orientation val="minMax"/>
          <c:min val="0"/>
        </c:scaling>
        <c:delete val="0"/>
        <c:axPos val="l"/>
        <c:majorGridlines>
          <c:spPr>
            <a:ln w="9525" cap="flat" cmpd="sng" algn="ctr">
              <a:solidFill>
                <a:schemeClr val="lt1">
                  <a:lumMod val="95000"/>
                  <a:alpha val="10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376"/>
        <c:crosses val="autoZero"/>
        <c:crossBetween val="between"/>
        <c:majorUnit val="0.5"/>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LWBS</c:v>
                </c:pt>
              </c:strCache>
            </c:strRef>
          </c:tx>
          <c:spPr>
            <a:ln w="47625" cap="rnd">
              <a:solidFill>
                <a:schemeClr val="accent1"/>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lumMod val="8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Sheet1!$A$2:$A$7</c:f>
              <c:strCache>
                <c:ptCount val="6"/>
                <c:pt idx="0">
                  <c:v>FY 17</c:v>
                </c:pt>
                <c:pt idx="1">
                  <c:v>FY 18</c:v>
                </c:pt>
                <c:pt idx="2">
                  <c:v>FY 19</c:v>
                </c:pt>
                <c:pt idx="3">
                  <c:v>FY 20</c:v>
                </c:pt>
                <c:pt idx="4">
                  <c:v>FY 21</c:v>
                </c:pt>
                <c:pt idx="5">
                  <c:v>FY 22</c:v>
                </c:pt>
              </c:strCache>
            </c:strRef>
          </c:cat>
          <c:val>
            <c:numRef>
              <c:f>Sheet1!$B$2:$B$7</c:f>
              <c:numCache>
                <c:formatCode>General</c:formatCode>
                <c:ptCount val="6"/>
                <c:pt idx="0" formatCode="0.0">
                  <c:v>3.4</c:v>
                </c:pt>
                <c:pt idx="1">
                  <c:v>2.8</c:v>
                </c:pt>
                <c:pt idx="2">
                  <c:v>3.1</c:v>
                </c:pt>
                <c:pt idx="3">
                  <c:v>2.8</c:v>
                </c:pt>
                <c:pt idx="4">
                  <c:v>3.2</c:v>
                </c:pt>
                <c:pt idx="5">
                  <c:v>4.5</c:v>
                </c:pt>
              </c:numCache>
            </c:numRef>
          </c:val>
          <c:smooth val="0"/>
          <c:extLst>
            <c:ext xmlns:c16="http://schemas.microsoft.com/office/drawing/2014/chart" uri="{C3380CC4-5D6E-409C-BE32-E72D297353CC}">
              <c16:uniqueId val="{00000000-F8D7-4EEF-A11D-35C9744B5D77}"/>
            </c:ext>
          </c:extLst>
        </c:ser>
        <c:ser>
          <c:idx val="1"/>
          <c:order val="1"/>
          <c:tx>
            <c:strRef>
              <c:f>Sheet1!$C$1</c:f>
              <c:strCache>
                <c:ptCount val="1"/>
                <c:pt idx="0">
                  <c:v>SAL</c:v>
                </c:pt>
              </c:strCache>
            </c:strRef>
          </c:tx>
          <c:spPr>
            <a:ln w="47625" cap="rnd" cmpd="sng">
              <a:solidFill>
                <a:schemeClr val="accent2"/>
              </a:solidFill>
              <a:round/>
            </a:ln>
            <a:effectLst>
              <a:outerShdw blurRad="40000" dist="23000" dir="5400000" rotWithShape="0">
                <a:srgbClr val="000000">
                  <a:alpha val="35000"/>
                </a:srgbClr>
              </a:outerShdw>
            </a:effectLst>
          </c:spPr>
          <c:marker>
            <c:symbol val="none"/>
          </c:marker>
          <c:dLbls>
            <c:dLbl>
              <c:idx val="0"/>
              <c:layout>
                <c:manualLayout>
                  <c:x val="-2.5654793150856156E-2"/>
                  <c:y val="5.79688867016622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18E-4689-B5A6-54F3B279E44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lumMod val="8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Sheet1!$A$2:$A$7</c:f>
              <c:strCache>
                <c:ptCount val="6"/>
                <c:pt idx="0">
                  <c:v>FY 17</c:v>
                </c:pt>
                <c:pt idx="1">
                  <c:v>FY 18</c:v>
                </c:pt>
                <c:pt idx="2">
                  <c:v>FY 19</c:v>
                </c:pt>
                <c:pt idx="3">
                  <c:v>FY 20</c:v>
                </c:pt>
                <c:pt idx="4">
                  <c:v>FY 21</c:v>
                </c:pt>
                <c:pt idx="5">
                  <c:v>FY 22</c:v>
                </c:pt>
              </c:strCache>
            </c:strRef>
          </c:cat>
          <c:val>
            <c:numRef>
              <c:f>Sheet1!$C$2:$C$7</c:f>
              <c:numCache>
                <c:formatCode>General</c:formatCode>
                <c:ptCount val="6"/>
                <c:pt idx="0" formatCode="0.0">
                  <c:v>1.9</c:v>
                </c:pt>
                <c:pt idx="1">
                  <c:v>2.1</c:v>
                </c:pt>
                <c:pt idx="2">
                  <c:v>2.1</c:v>
                </c:pt>
                <c:pt idx="3">
                  <c:v>2.2000000000000002</c:v>
                </c:pt>
                <c:pt idx="4">
                  <c:v>2.2999999999999998</c:v>
                </c:pt>
                <c:pt idx="5">
                  <c:v>3.5</c:v>
                </c:pt>
              </c:numCache>
            </c:numRef>
          </c:val>
          <c:smooth val="0"/>
          <c:extLst>
            <c:ext xmlns:c16="http://schemas.microsoft.com/office/drawing/2014/chart" uri="{C3380CC4-5D6E-409C-BE32-E72D297353CC}">
              <c16:uniqueId val="{00000001-F8D7-4EEF-A11D-35C9744B5D77}"/>
            </c:ext>
          </c:extLst>
        </c:ser>
        <c:ser>
          <c:idx val="2"/>
          <c:order val="2"/>
          <c:tx>
            <c:strRef>
              <c:f>Sheet1!$D$1</c:f>
              <c:strCache>
                <c:ptCount val="1"/>
                <c:pt idx="0">
                  <c:v>AMA</c:v>
                </c:pt>
              </c:strCache>
            </c:strRef>
          </c:tx>
          <c:spPr>
            <a:ln w="47625" cap="rnd">
              <a:solidFill>
                <a:schemeClr val="accent3"/>
              </a:solidFill>
              <a:round/>
            </a:ln>
            <a:effectLst>
              <a:outerShdw blurRad="40000" dist="23000" dir="5400000" rotWithShape="0">
                <a:srgbClr val="000000">
                  <a:alpha val="35000"/>
                </a:srgbClr>
              </a:outerShdw>
            </a:effectLst>
          </c:spPr>
          <c:marker>
            <c:symbol val="none"/>
          </c:marker>
          <c:dLbls>
            <c:dLbl>
              <c:idx val="1"/>
              <c:layout>
                <c:manualLayout>
                  <c:x val="-2.2480189976252968E-2"/>
                  <c:y val="6.49133311461067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18E-4689-B5A6-54F3B279E448}"/>
                </c:ext>
              </c:extLst>
            </c:dLbl>
            <c:dLbl>
              <c:idx val="2"/>
              <c:layout>
                <c:manualLayout>
                  <c:x val="-3.0416697912760905E-2"/>
                  <c:y val="6.49133311461067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18E-4689-B5A6-54F3B279E448}"/>
                </c:ext>
              </c:extLst>
            </c:dLbl>
            <c:dLbl>
              <c:idx val="3"/>
              <c:layout>
                <c:manualLayout>
                  <c:x val="-2.2480189976252968E-2"/>
                  <c:y val="5.44966644794400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18E-4689-B5A6-54F3B279E448}"/>
                </c:ext>
              </c:extLst>
            </c:dLbl>
            <c:dLbl>
              <c:idx val="4"/>
              <c:layout>
                <c:manualLayout>
                  <c:x val="-2.2480189976253086E-2"/>
                  <c:y val="6.49133311461067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18E-4689-B5A6-54F3B279E448}"/>
                </c:ext>
              </c:extLst>
            </c:dLbl>
            <c:dLbl>
              <c:idx val="5"/>
              <c:layout>
                <c:manualLayout>
                  <c:x val="-2.5654793150856142E-2"/>
                  <c:y val="6.49133311461067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18E-4689-B5A6-54F3B279E44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lumMod val="8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Sheet1!$A$2:$A$7</c:f>
              <c:strCache>
                <c:ptCount val="6"/>
                <c:pt idx="0">
                  <c:v>FY 17</c:v>
                </c:pt>
                <c:pt idx="1">
                  <c:v>FY 18</c:v>
                </c:pt>
                <c:pt idx="2">
                  <c:v>FY 19</c:v>
                </c:pt>
                <c:pt idx="3">
                  <c:v>FY 20</c:v>
                </c:pt>
                <c:pt idx="4">
                  <c:v>FY 21</c:v>
                </c:pt>
                <c:pt idx="5">
                  <c:v>FY 22</c:v>
                </c:pt>
              </c:strCache>
            </c:strRef>
          </c:cat>
          <c:val>
            <c:numRef>
              <c:f>Sheet1!$D$2:$D$7</c:f>
              <c:numCache>
                <c:formatCode>General</c:formatCode>
                <c:ptCount val="6"/>
                <c:pt idx="0" formatCode="0.0">
                  <c:v>1.4</c:v>
                </c:pt>
                <c:pt idx="1">
                  <c:v>1.4</c:v>
                </c:pt>
                <c:pt idx="2">
                  <c:v>1.3</c:v>
                </c:pt>
                <c:pt idx="3">
                  <c:v>1.3</c:v>
                </c:pt>
                <c:pt idx="4">
                  <c:v>1.4</c:v>
                </c:pt>
                <c:pt idx="5">
                  <c:v>1.8</c:v>
                </c:pt>
              </c:numCache>
            </c:numRef>
          </c:val>
          <c:smooth val="0"/>
          <c:extLst>
            <c:ext xmlns:c16="http://schemas.microsoft.com/office/drawing/2014/chart" uri="{C3380CC4-5D6E-409C-BE32-E72D297353CC}">
              <c16:uniqueId val="{00000002-F8D7-4EEF-A11D-35C9744B5D77}"/>
            </c:ext>
          </c:extLst>
        </c:ser>
        <c:ser>
          <c:idx val="3"/>
          <c:order val="3"/>
          <c:tx>
            <c:strRef>
              <c:f>Sheet1!$E$1</c:f>
              <c:strCache>
                <c:ptCount val="1"/>
                <c:pt idx="0">
                  <c:v>TOTAL</c:v>
                </c:pt>
              </c:strCache>
            </c:strRef>
          </c:tx>
          <c:spPr>
            <a:ln w="34925" cap="rnd">
              <a:solidFill>
                <a:schemeClr val="accent4"/>
              </a:solidFill>
              <a:round/>
            </a:ln>
            <a:effectLst>
              <a:outerShdw blurRad="40000" dist="23000" dir="5400000" rotWithShape="0">
                <a:srgbClr val="000000">
                  <a:alpha val="35000"/>
                </a:srgbClr>
              </a:outerShdw>
            </a:effectLst>
          </c:spPr>
          <c:marker>
            <c:symbol val="none"/>
          </c:marker>
          <c:dLbls>
            <c:dLbl>
              <c:idx val="0"/>
              <c:layout>
                <c:manualLayout>
                  <c:x val="-1.4285714285714285E-2"/>
                  <c:y val="-6.59722222222222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18E-4689-B5A6-54F3B279E448}"/>
                </c:ext>
              </c:extLst>
            </c:dLbl>
            <c:dLbl>
              <c:idx val="1"/>
              <c:layout>
                <c:manualLayout>
                  <c:x val="-3.1746031746031772E-2"/>
                  <c:y val="-7.63888888888888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18E-4689-B5A6-54F3B279E448}"/>
                </c:ext>
              </c:extLst>
            </c:dLbl>
            <c:dLbl>
              <c:idx val="2"/>
              <c:layout>
                <c:manualLayout>
                  <c:x val="-3.0158730158730159E-2"/>
                  <c:y val="-7.98611111111111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18E-4689-B5A6-54F3B279E448}"/>
                </c:ext>
              </c:extLst>
            </c:dLbl>
            <c:dLbl>
              <c:idx val="3"/>
              <c:layout>
                <c:manualLayout>
                  <c:x val="-2.6984126984126985E-2"/>
                  <c:y val="-0.1006944444444444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18E-4689-B5A6-54F3B279E448}"/>
                </c:ext>
              </c:extLst>
            </c:dLbl>
            <c:dLbl>
              <c:idx val="4"/>
              <c:layout>
                <c:manualLayout>
                  <c:x val="-3.3333333333333333E-2"/>
                  <c:y val="-4.86111111111111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18E-4689-B5A6-54F3B279E448}"/>
                </c:ext>
              </c:extLst>
            </c:dLbl>
            <c:dLbl>
              <c:idx val="5"/>
              <c:layout>
                <c:manualLayout>
                  <c:x val="-4.9206349206349205E-2"/>
                  <c:y val="-4.1666666666666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18E-4689-B5A6-54F3B279E448}"/>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Sheet1!$A$2:$A$7</c:f>
              <c:strCache>
                <c:ptCount val="6"/>
                <c:pt idx="0">
                  <c:v>FY 17</c:v>
                </c:pt>
                <c:pt idx="1">
                  <c:v>FY 18</c:v>
                </c:pt>
                <c:pt idx="2">
                  <c:v>FY 19</c:v>
                </c:pt>
                <c:pt idx="3">
                  <c:v>FY 20</c:v>
                </c:pt>
                <c:pt idx="4">
                  <c:v>FY 21</c:v>
                </c:pt>
                <c:pt idx="5">
                  <c:v>FY 22</c:v>
                </c:pt>
              </c:strCache>
            </c:strRef>
          </c:cat>
          <c:val>
            <c:numRef>
              <c:f>Sheet1!$E$2:$E$7</c:f>
              <c:numCache>
                <c:formatCode>General</c:formatCode>
                <c:ptCount val="6"/>
                <c:pt idx="0">
                  <c:v>6.6</c:v>
                </c:pt>
                <c:pt idx="1">
                  <c:v>5.6</c:v>
                </c:pt>
                <c:pt idx="2">
                  <c:v>5.9</c:v>
                </c:pt>
                <c:pt idx="3">
                  <c:v>5.6</c:v>
                </c:pt>
                <c:pt idx="4">
                  <c:v>5.9</c:v>
                </c:pt>
                <c:pt idx="5">
                  <c:v>8.5</c:v>
                </c:pt>
              </c:numCache>
            </c:numRef>
          </c:val>
          <c:smooth val="0"/>
          <c:extLst>
            <c:ext xmlns:c16="http://schemas.microsoft.com/office/drawing/2014/chart" uri="{C3380CC4-5D6E-409C-BE32-E72D297353CC}">
              <c16:uniqueId val="{00000000-818E-4689-B5A6-54F3B279E448}"/>
            </c:ext>
          </c:extLst>
        </c:ser>
        <c:dLbls>
          <c:showLegendKey val="0"/>
          <c:showVal val="0"/>
          <c:showCatName val="0"/>
          <c:showSerName val="0"/>
          <c:showPercent val="0"/>
          <c:showBubbleSize val="0"/>
        </c:dLbls>
        <c:smooth val="0"/>
        <c:axId val="287720376"/>
        <c:axId val="287720768"/>
      </c:lineChart>
      <c:catAx>
        <c:axId val="287720376"/>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768"/>
        <c:crosses val="autoZero"/>
        <c:auto val="1"/>
        <c:lblAlgn val="ctr"/>
        <c:lblOffset val="100"/>
        <c:noMultiLvlLbl val="0"/>
      </c:catAx>
      <c:valAx>
        <c:axId val="287720768"/>
        <c:scaling>
          <c:orientation val="minMax"/>
          <c:min val="0"/>
        </c:scaling>
        <c:delete val="0"/>
        <c:axPos val="l"/>
        <c:majorGridlines>
          <c:spPr>
            <a:ln w="9525" cap="flat" cmpd="sng" algn="ctr">
              <a:solidFill>
                <a:schemeClr val="lt1">
                  <a:lumMod val="95000"/>
                  <a:alpha val="10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lt1">
                    <a:lumMod val="85000"/>
                  </a:schemeClr>
                </a:solidFill>
                <a:latin typeface="+mn-lt"/>
                <a:ea typeface="+mn-ea"/>
                <a:cs typeface="+mn-cs"/>
              </a:defRPr>
            </a:pPr>
            <a:endParaRPr lang="en-US"/>
          </a:p>
        </c:txPr>
        <c:crossAx val="287720376"/>
        <c:crosses val="autoZero"/>
        <c:crossBetween val="between"/>
        <c:majorUnit val="0.5"/>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Column2</c:v>
                </c:pt>
              </c:strCache>
            </c:strRef>
          </c:tx>
          <c:dPt>
            <c:idx val="0"/>
            <c:bubble3D val="0"/>
            <c:spPr>
              <a:solidFill>
                <a:schemeClr val="tx2"/>
              </a:solidFill>
            </c:spPr>
            <c:extLst>
              <c:ext xmlns:c16="http://schemas.microsoft.com/office/drawing/2014/chart" uri="{C3380CC4-5D6E-409C-BE32-E72D297353CC}">
                <c16:uniqueId val="{00000001-3A6A-4BEA-AF11-1639020FE09B}"/>
              </c:ext>
            </c:extLst>
          </c:dPt>
          <c:dPt>
            <c:idx val="1"/>
            <c:bubble3D val="0"/>
            <c:spPr>
              <a:solidFill>
                <a:srgbClr val="92D050"/>
              </a:solidFill>
            </c:spPr>
            <c:extLst>
              <c:ext xmlns:c16="http://schemas.microsoft.com/office/drawing/2014/chart" uri="{C3380CC4-5D6E-409C-BE32-E72D297353CC}">
                <c16:uniqueId val="{00000003-3A6A-4BEA-AF11-1639020FE09B}"/>
              </c:ext>
            </c:extLst>
          </c:dPt>
          <c:dPt>
            <c:idx val="2"/>
            <c:bubble3D val="0"/>
            <c:spPr>
              <a:solidFill>
                <a:schemeClr val="tx2">
                  <a:lumMod val="40000"/>
                  <a:lumOff val="60000"/>
                </a:schemeClr>
              </a:solidFill>
            </c:spPr>
            <c:extLst>
              <c:ext xmlns:c16="http://schemas.microsoft.com/office/drawing/2014/chart" uri="{C3380CC4-5D6E-409C-BE32-E72D297353CC}">
                <c16:uniqueId val="{00000005-3A6A-4BEA-AF11-1639020FE09B}"/>
              </c:ext>
            </c:extLst>
          </c:dPt>
          <c:dPt>
            <c:idx val="3"/>
            <c:bubble3D val="0"/>
            <c:spPr>
              <a:solidFill>
                <a:schemeClr val="accent3"/>
              </a:solidFill>
            </c:spPr>
            <c:extLst>
              <c:ext xmlns:c16="http://schemas.microsoft.com/office/drawing/2014/chart" uri="{C3380CC4-5D6E-409C-BE32-E72D297353CC}">
                <c16:uniqueId val="{00000007-3A6A-4BEA-AF11-1639020FE09B}"/>
              </c:ext>
            </c:extLst>
          </c:dPt>
          <c:dPt>
            <c:idx val="4"/>
            <c:bubble3D val="0"/>
            <c:spPr>
              <a:solidFill>
                <a:srgbClr val="1D5F11"/>
              </a:solidFill>
            </c:spPr>
            <c:extLst>
              <c:ext xmlns:c16="http://schemas.microsoft.com/office/drawing/2014/chart" uri="{C3380CC4-5D6E-409C-BE32-E72D297353CC}">
                <c16:uniqueId val="{00000009-3A6A-4BEA-AF11-1639020FE09B}"/>
              </c:ext>
            </c:extLst>
          </c:dPt>
          <c:dPt>
            <c:idx val="5"/>
            <c:bubble3D val="0"/>
            <c:spPr>
              <a:solidFill>
                <a:schemeClr val="tx2"/>
              </a:solidFill>
            </c:spPr>
            <c:extLst>
              <c:ext xmlns:c16="http://schemas.microsoft.com/office/drawing/2014/chart" uri="{C3380CC4-5D6E-409C-BE32-E72D297353CC}">
                <c16:uniqueId val="{0000000B-3A6A-4BEA-AF11-1639020FE09B}"/>
              </c:ext>
            </c:extLst>
          </c:dPt>
          <c:dPt>
            <c:idx val="6"/>
            <c:bubble3D val="0"/>
            <c:spPr>
              <a:solidFill>
                <a:schemeClr val="accent1"/>
              </a:solidFill>
            </c:spPr>
            <c:extLst>
              <c:ext xmlns:c16="http://schemas.microsoft.com/office/drawing/2014/chart" uri="{C3380CC4-5D6E-409C-BE32-E72D297353CC}">
                <c16:uniqueId val="{0000000D-3A6A-4BEA-AF11-1639020FE09B}"/>
              </c:ext>
            </c:extLst>
          </c:dPt>
          <c:dPt>
            <c:idx val="7"/>
            <c:bubble3D val="0"/>
            <c:spPr>
              <a:solidFill>
                <a:srgbClr val="D7FFBC"/>
              </a:solidFill>
            </c:spPr>
            <c:extLst>
              <c:ext xmlns:c16="http://schemas.microsoft.com/office/drawing/2014/chart" uri="{C3380CC4-5D6E-409C-BE32-E72D297353CC}">
                <c16:uniqueId val="{0000000F-3A6A-4BEA-AF11-1639020FE09B}"/>
              </c:ext>
            </c:extLst>
          </c:dPt>
          <c:dPt>
            <c:idx val="8"/>
            <c:bubble3D val="0"/>
            <c:spPr>
              <a:solidFill>
                <a:schemeClr val="tx1"/>
              </a:solidFill>
            </c:spPr>
            <c:extLst>
              <c:ext xmlns:c16="http://schemas.microsoft.com/office/drawing/2014/chart" uri="{C3380CC4-5D6E-409C-BE32-E72D297353CC}">
                <c16:uniqueId val="{00000011-3A6A-4BEA-AF11-1639020FE09B}"/>
              </c:ext>
            </c:extLst>
          </c:dPt>
          <c:dPt>
            <c:idx val="9"/>
            <c:bubble3D val="0"/>
            <c:spPr>
              <a:solidFill>
                <a:srgbClr val="86BEFB"/>
              </a:solidFill>
            </c:spPr>
            <c:extLst>
              <c:ext xmlns:c16="http://schemas.microsoft.com/office/drawing/2014/chart" uri="{C3380CC4-5D6E-409C-BE32-E72D297353CC}">
                <c16:uniqueId val="{00000013-3A6A-4BEA-AF11-1639020FE09B}"/>
              </c:ext>
            </c:extLst>
          </c:dPt>
          <c:dPt>
            <c:idx val="10"/>
            <c:bubble3D val="0"/>
            <c:spPr>
              <a:solidFill>
                <a:schemeClr val="accent6"/>
              </a:solidFill>
            </c:spPr>
            <c:extLst>
              <c:ext xmlns:c16="http://schemas.microsoft.com/office/drawing/2014/chart" uri="{C3380CC4-5D6E-409C-BE32-E72D297353CC}">
                <c16:uniqueId val="{00000015-3A6A-4BEA-AF11-1639020FE09B}"/>
              </c:ext>
            </c:extLst>
          </c:dPt>
          <c:dPt>
            <c:idx val="11"/>
            <c:bubble3D val="0"/>
            <c:spPr>
              <a:solidFill>
                <a:srgbClr val="9A9A9A"/>
              </a:solidFill>
            </c:spPr>
            <c:extLst>
              <c:ext xmlns:c16="http://schemas.microsoft.com/office/drawing/2014/chart" uri="{C3380CC4-5D6E-409C-BE32-E72D297353CC}">
                <c16:uniqueId val="{00000017-3A6A-4BEA-AF11-1639020FE09B}"/>
              </c:ext>
            </c:extLst>
          </c:dPt>
          <c:dPt>
            <c:idx val="12"/>
            <c:bubble3D val="0"/>
            <c:spPr>
              <a:solidFill>
                <a:schemeClr val="accent1">
                  <a:lumMod val="60000"/>
                  <a:lumOff val="40000"/>
                </a:schemeClr>
              </a:solidFill>
            </c:spPr>
            <c:extLst>
              <c:ext xmlns:c16="http://schemas.microsoft.com/office/drawing/2014/chart" uri="{C3380CC4-5D6E-409C-BE32-E72D297353CC}">
                <c16:uniqueId val="{00000019-3A6A-4BEA-AF11-1639020FE09B}"/>
              </c:ext>
            </c:extLst>
          </c:dPt>
          <c:dPt>
            <c:idx val="13"/>
            <c:bubble3D val="0"/>
            <c:spPr>
              <a:solidFill>
                <a:srgbClr val="75D835"/>
              </a:solidFill>
            </c:spPr>
            <c:extLst>
              <c:ext xmlns:c16="http://schemas.microsoft.com/office/drawing/2014/chart" uri="{C3380CC4-5D6E-409C-BE32-E72D297353CC}">
                <c16:uniqueId val="{0000001B-3A6A-4BEA-AF11-1639020FE09B}"/>
              </c:ext>
            </c:extLst>
          </c:dPt>
          <c:dPt>
            <c:idx val="14"/>
            <c:bubble3D val="0"/>
            <c:spPr>
              <a:solidFill>
                <a:schemeClr val="bg2"/>
              </a:solidFill>
              <a:ln>
                <a:solidFill>
                  <a:srgbClr val="E9E9E9"/>
                </a:solidFill>
              </a:ln>
            </c:spPr>
            <c:extLst>
              <c:ext xmlns:c16="http://schemas.microsoft.com/office/drawing/2014/chart" uri="{C3380CC4-5D6E-409C-BE32-E72D297353CC}">
                <c16:uniqueId val="{0000001D-3A6A-4BEA-AF11-1639020FE09B}"/>
              </c:ext>
            </c:extLst>
          </c:dPt>
          <c:dPt>
            <c:idx val="15"/>
            <c:bubble3D val="0"/>
            <c:spPr>
              <a:solidFill>
                <a:srgbClr val="BEDEFF"/>
              </a:solidFill>
            </c:spPr>
            <c:extLst>
              <c:ext xmlns:c16="http://schemas.microsoft.com/office/drawing/2014/chart" uri="{C3380CC4-5D6E-409C-BE32-E72D297353CC}">
                <c16:uniqueId val="{0000001F-3A6A-4BEA-AF11-1639020FE09B}"/>
              </c:ext>
            </c:extLst>
          </c:dPt>
          <c:cat>
            <c:strRef>
              <c:f>Sheet1!$A$2:$A$4</c:f>
              <c:strCache>
                <c:ptCount val="3"/>
                <c:pt idx="0">
                  <c:v>Time</c:v>
                </c:pt>
                <c:pt idx="1">
                  <c:v>Space</c:v>
                </c:pt>
                <c:pt idx="2">
                  <c:v>Volume</c:v>
                </c:pt>
              </c:strCache>
            </c:strRef>
          </c:cat>
          <c:val>
            <c:numRef>
              <c:f>Sheet1!$B$2:$B$4</c:f>
              <c:numCache>
                <c:formatCode>General</c:formatCode>
                <c:ptCount val="3"/>
                <c:pt idx="0">
                  <c:v>3</c:v>
                </c:pt>
                <c:pt idx="1">
                  <c:v>3</c:v>
                </c:pt>
                <c:pt idx="2">
                  <c:v>3</c:v>
                </c:pt>
              </c:numCache>
            </c:numRef>
          </c:val>
          <c:extLst>
            <c:ext xmlns:c16="http://schemas.microsoft.com/office/drawing/2014/chart" uri="{C3380CC4-5D6E-409C-BE32-E72D297353CC}">
              <c16:uniqueId val="{00000020-3A6A-4BEA-AF11-1639020FE09B}"/>
            </c:ext>
          </c:extLst>
        </c:ser>
        <c:dLbls>
          <c:showLegendKey val="0"/>
          <c:showVal val="0"/>
          <c:showCatName val="0"/>
          <c:showSerName val="0"/>
          <c:showPercent val="0"/>
          <c:showBubbleSize val="0"/>
          <c:showLeaderLines val="1"/>
        </c:dLbls>
        <c:firstSliceAng val="0"/>
        <c:holeSize val="41"/>
      </c:doughnutChart>
    </c:plotArea>
    <c:plotVisOnly val="1"/>
    <c:dispBlanksAs val="zero"/>
    <c:showDLblsOverMax val="0"/>
  </c:chart>
  <c:spPr>
    <a:ln>
      <a:noFill/>
    </a:ln>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r>
              <a:rPr lang="en-US"/>
              <a:t>Hospital Inpatient Volumes and ED Hospitalizations</a:t>
            </a:r>
          </a:p>
        </c:rich>
      </c:tx>
      <c:overlay val="0"/>
      <c:spPr>
        <a:noFill/>
        <a:ln>
          <a:noFill/>
        </a:ln>
        <a:effectLst/>
      </c:spPr>
      <c:txPr>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Hospital</c:v>
                </c:pt>
              </c:strCache>
            </c:strRef>
          </c:tx>
          <c:spPr>
            <a:ln w="22225" cap="rnd">
              <a:solidFill>
                <a:schemeClr val="accent1"/>
              </a:solidFill>
            </a:ln>
            <a:effectLst>
              <a:glow rad="139700">
                <a:schemeClr val="accent1">
                  <a:satMod val="175000"/>
                  <a:alpha val="14000"/>
                </a:schemeClr>
              </a:glo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30823</c:v>
                </c:pt>
                <c:pt idx="1">
                  <c:v>30858</c:v>
                </c:pt>
                <c:pt idx="2">
                  <c:v>28461</c:v>
                </c:pt>
                <c:pt idx="3">
                  <c:v>29841</c:v>
                </c:pt>
                <c:pt idx="4" formatCode="#,##0">
                  <c:v>31906</c:v>
                </c:pt>
              </c:numCache>
            </c:numRef>
          </c:val>
          <c:smooth val="0"/>
          <c:extLst>
            <c:ext xmlns:c16="http://schemas.microsoft.com/office/drawing/2014/chart" uri="{C3380CC4-5D6E-409C-BE32-E72D297353CC}">
              <c16:uniqueId val="{00000000-613A-4AB9-9A87-06EA33667159}"/>
            </c:ext>
          </c:extLst>
        </c:ser>
        <c:ser>
          <c:idx val="1"/>
          <c:order val="1"/>
          <c:tx>
            <c:strRef>
              <c:f>Sheet1!$C$1</c:f>
              <c:strCache>
                <c:ptCount val="1"/>
                <c:pt idx="0">
                  <c:v>ED</c:v>
                </c:pt>
              </c:strCache>
            </c:strRef>
          </c:tx>
          <c:spPr>
            <a:ln w="22225" cap="rnd">
              <a:solidFill>
                <a:schemeClr val="accent2"/>
              </a:solidFill>
            </a:ln>
            <a:effectLst>
              <a:glow rad="139700">
                <a:schemeClr val="accent2">
                  <a:satMod val="175000"/>
                  <a:alpha val="14000"/>
                </a:schemeClr>
              </a:glo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Sheet1!$C$2:$C$6</c:f>
              <c:numCache>
                <c:formatCode>#,##0</c:formatCode>
                <c:ptCount val="5"/>
                <c:pt idx="0">
                  <c:v>18842</c:v>
                </c:pt>
                <c:pt idx="1">
                  <c:v>17964</c:v>
                </c:pt>
                <c:pt idx="2">
                  <c:v>17473</c:v>
                </c:pt>
                <c:pt idx="3">
                  <c:v>17699</c:v>
                </c:pt>
                <c:pt idx="4">
                  <c:v>17985</c:v>
                </c:pt>
              </c:numCache>
            </c:numRef>
          </c:val>
          <c:smooth val="0"/>
          <c:extLst>
            <c:ext xmlns:c16="http://schemas.microsoft.com/office/drawing/2014/chart" uri="{C3380CC4-5D6E-409C-BE32-E72D297353CC}">
              <c16:uniqueId val="{00000001-613A-4AB9-9A87-06EA33667159}"/>
            </c:ext>
          </c:extLst>
        </c:ser>
        <c:dLbls>
          <c:showLegendKey val="0"/>
          <c:showVal val="0"/>
          <c:showCatName val="0"/>
          <c:showSerName val="0"/>
          <c:showPercent val="0"/>
          <c:showBubbleSize val="0"/>
        </c:dLbls>
        <c:smooth val="0"/>
        <c:axId val="329523152"/>
        <c:axId val="320616256"/>
      </c:lineChart>
      <c:catAx>
        <c:axId val="32952315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320616256"/>
        <c:crosses val="autoZero"/>
        <c:auto val="1"/>
        <c:lblAlgn val="ctr"/>
        <c:lblOffset val="100"/>
        <c:noMultiLvlLbl val="0"/>
      </c:catAx>
      <c:valAx>
        <c:axId val="320616256"/>
        <c:scaling>
          <c:orientation val="minMax"/>
          <c:min val="10000"/>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3295231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r>
              <a:rPr lang="en-US"/>
              <a:t>Hospital Inpatient Volumes and ED Hospitalizations</a:t>
            </a:r>
          </a:p>
        </c:rich>
      </c:tx>
      <c:overlay val="0"/>
      <c:spPr>
        <a:noFill/>
        <a:ln>
          <a:noFill/>
        </a:ln>
        <a:effectLst/>
      </c:spPr>
      <c:txPr>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Hospital</c:v>
                </c:pt>
              </c:strCache>
            </c:strRef>
          </c:tx>
          <c:spPr>
            <a:ln w="22225" cap="rnd">
              <a:solidFill>
                <a:schemeClr val="accent1"/>
              </a:solidFill>
            </a:ln>
            <a:effectLst>
              <a:glow rad="139700">
                <a:schemeClr val="accent1">
                  <a:satMod val="175000"/>
                  <a:alpha val="14000"/>
                </a:schemeClr>
              </a:glo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30823</c:v>
                </c:pt>
                <c:pt idx="1">
                  <c:v>30858</c:v>
                </c:pt>
                <c:pt idx="2">
                  <c:v>28461</c:v>
                </c:pt>
                <c:pt idx="3">
                  <c:v>29841</c:v>
                </c:pt>
                <c:pt idx="4" formatCode="#,##0">
                  <c:v>31906</c:v>
                </c:pt>
              </c:numCache>
            </c:numRef>
          </c:val>
          <c:smooth val="0"/>
          <c:extLst>
            <c:ext xmlns:c16="http://schemas.microsoft.com/office/drawing/2014/chart" uri="{C3380CC4-5D6E-409C-BE32-E72D297353CC}">
              <c16:uniqueId val="{00000000-613A-4AB9-9A87-06EA33667159}"/>
            </c:ext>
          </c:extLst>
        </c:ser>
        <c:ser>
          <c:idx val="1"/>
          <c:order val="1"/>
          <c:tx>
            <c:strRef>
              <c:f>Sheet1!$C$1</c:f>
              <c:strCache>
                <c:ptCount val="1"/>
                <c:pt idx="0">
                  <c:v>ED</c:v>
                </c:pt>
              </c:strCache>
            </c:strRef>
          </c:tx>
          <c:spPr>
            <a:ln w="22225" cap="rnd">
              <a:solidFill>
                <a:schemeClr val="accent2"/>
              </a:solidFill>
            </a:ln>
            <a:effectLst>
              <a:glow rad="139700">
                <a:schemeClr val="accent2">
                  <a:satMod val="175000"/>
                  <a:alpha val="14000"/>
                </a:schemeClr>
              </a:glo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Sheet1!$C$2:$C$6</c:f>
              <c:numCache>
                <c:formatCode>#,##0</c:formatCode>
                <c:ptCount val="5"/>
                <c:pt idx="0">
                  <c:v>18842</c:v>
                </c:pt>
                <c:pt idx="1">
                  <c:v>17964</c:v>
                </c:pt>
                <c:pt idx="2">
                  <c:v>17473</c:v>
                </c:pt>
                <c:pt idx="3">
                  <c:v>17699</c:v>
                </c:pt>
                <c:pt idx="4">
                  <c:v>17985</c:v>
                </c:pt>
              </c:numCache>
            </c:numRef>
          </c:val>
          <c:smooth val="0"/>
          <c:extLst>
            <c:ext xmlns:c16="http://schemas.microsoft.com/office/drawing/2014/chart" uri="{C3380CC4-5D6E-409C-BE32-E72D297353CC}">
              <c16:uniqueId val="{00000001-613A-4AB9-9A87-06EA33667159}"/>
            </c:ext>
          </c:extLst>
        </c:ser>
        <c:dLbls>
          <c:showLegendKey val="0"/>
          <c:showVal val="0"/>
          <c:showCatName val="0"/>
          <c:showSerName val="0"/>
          <c:showPercent val="0"/>
          <c:showBubbleSize val="0"/>
        </c:dLbls>
        <c:smooth val="0"/>
        <c:axId val="329523152"/>
        <c:axId val="320616256"/>
      </c:lineChart>
      <c:catAx>
        <c:axId val="32952315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320616256"/>
        <c:crosses val="autoZero"/>
        <c:auto val="1"/>
        <c:lblAlgn val="ctr"/>
        <c:lblOffset val="100"/>
        <c:noMultiLvlLbl val="0"/>
      </c:catAx>
      <c:valAx>
        <c:axId val="320616256"/>
        <c:scaling>
          <c:orientation val="minMax"/>
          <c:min val="10000"/>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3295231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Column2</c:v>
                </c:pt>
              </c:strCache>
            </c:strRef>
          </c:tx>
          <c:dPt>
            <c:idx val="0"/>
            <c:bubble3D val="0"/>
            <c:spPr>
              <a:solidFill>
                <a:schemeClr val="tx2"/>
              </a:solidFill>
            </c:spPr>
            <c:extLst>
              <c:ext xmlns:c16="http://schemas.microsoft.com/office/drawing/2014/chart" uri="{C3380CC4-5D6E-409C-BE32-E72D297353CC}">
                <c16:uniqueId val="{00000001-3A6A-4BEA-AF11-1639020FE09B}"/>
              </c:ext>
            </c:extLst>
          </c:dPt>
          <c:dPt>
            <c:idx val="1"/>
            <c:bubble3D val="0"/>
            <c:spPr>
              <a:solidFill>
                <a:srgbClr val="92D050"/>
              </a:solidFill>
            </c:spPr>
            <c:extLst>
              <c:ext xmlns:c16="http://schemas.microsoft.com/office/drawing/2014/chart" uri="{C3380CC4-5D6E-409C-BE32-E72D297353CC}">
                <c16:uniqueId val="{00000003-3A6A-4BEA-AF11-1639020FE09B}"/>
              </c:ext>
            </c:extLst>
          </c:dPt>
          <c:dPt>
            <c:idx val="2"/>
            <c:bubble3D val="0"/>
            <c:spPr>
              <a:solidFill>
                <a:schemeClr val="tx2">
                  <a:lumMod val="40000"/>
                  <a:lumOff val="60000"/>
                </a:schemeClr>
              </a:solidFill>
            </c:spPr>
            <c:extLst>
              <c:ext xmlns:c16="http://schemas.microsoft.com/office/drawing/2014/chart" uri="{C3380CC4-5D6E-409C-BE32-E72D297353CC}">
                <c16:uniqueId val="{00000005-3A6A-4BEA-AF11-1639020FE09B}"/>
              </c:ext>
            </c:extLst>
          </c:dPt>
          <c:dPt>
            <c:idx val="3"/>
            <c:bubble3D val="0"/>
            <c:spPr>
              <a:solidFill>
                <a:schemeClr val="accent3"/>
              </a:solidFill>
            </c:spPr>
            <c:extLst>
              <c:ext xmlns:c16="http://schemas.microsoft.com/office/drawing/2014/chart" uri="{C3380CC4-5D6E-409C-BE32-E72D297353CC}">
                <c16:uniqueId val="{00000007-3A6A-4BEA-AF11-1639020FE09B}"/>
              </c:ext>
            </c:extLst>
          </c:dPt>
          <c:dPt>
            <c:idx val="4"/>
            <c:bubble3D val="0"/>
            <c:spPr>
              <a:solidFill>
                <a:srgbClr val="1D5F11"/>
              </a:solidFill>
            </c:spPr>
            <c:extLst>
              <c:ext xmlns:c16="http://schemas.microsoft.com/office/drawing/2014/chart" uri="{C3380CC4-5D6E-409C-BE32-E72D297353CC}">
                <c16:uniqueId val="{00000009-3A6A-4BEA-AF11-1639020FE09B}"/>
              </c:ext>
            </c:extLst>
          </c:dPt>
          <c:dPt>
            <c:idx val="5"/>
            <c:bubble3D val="0"/>
            <c:spPr>
              <a:solidFill>
                <a:schemeClr val="tx2"/>
              </a:solidFill>
            </c:spPr>
            <c:extLst>
              <c:ext xmlns:c16="http://schemas.microsoft.com/office/drawing/2014/chart" uri="{C3380CC4-5D6E-409C-BE32-E72D297353CC}">
                <c16:uniqueId val="{0000000B-3A6A-4BEA-AF11-1639020FE09B}"/>
              </c:ext>
            </c:extLst>
          </c:dPt>
          <c:dPt>
            <c:idx val="6"/>
            <c:bubble3D val="0"/>
            <c:spPr>
              <a:solidFill>
                <a:schemeClr val="accent1"/>
              </a:solidFill>
            </c:spPr>
            <c:extLst>
              <c:ext xmlns:c16="http://schemas.microsoft.com/office/drawing/2014/chart" uri="{C3380CC4-5D6E-409C-BE32-E72D297353CC}">
                <c16:uniqueId val="{0000000D-3A6A-4BEA-AF11-1639020FE09B}"/>
              </c:ext>
            </c:extLst>
          </c:dPt>
          <c:dPt>
            <c:idx val="7"/>
            <c:bubble3D val="0"/>
            <c:spPr>
              <a:solidFill>
                <a:srgbClr val="D7FFBC"/>
              </a:solidFill>
            </c:spPr>
            <c:extLst>
              <c:ext xmlns:c16="http://schemas.microsoft.com/office/drawing/2014/chart" uri="{C3380CC4-5D6E-409C-BE32-E72D297353CC}">
                <c16:uniqueId val="{0000000F-3A6A-4BEA-AF11-1639020FE09B}"/>
              </c:ext>
            </c:extLst>
          </c:dPt>
          <c:dPt>
            <c:idx val="8"/>
            <c:bubble3D val="0"/>
            <c:spPr>
              <a:solidFill>
                <a:schemeClr val="tx1"/>
              </a:solidFill>
            </c:spPr>
            <c:extLst>
              <c:ext xmlns:c16="http://schemas.microsoft.com/office/drawing/2014/chart" uri="{C3380CC4-5D6E-409C-BE32-E72D297353CC}">
                <c16:uniqueId val="{00000011-3A6A-4BEA-AF11-1639020FE09B}"/>
              </c:ext>
            </c:extLst>
          </c:dPt>
          <c:dPt>
            <c:idx val="9"/>
            <c:bubble3D val="0"/>
            <c:spPr>
              <a:solidFill>
                <a:srgbClr val="86BEFB"/>
              </a:solidFill>
            </c:spPr>
            <c:extLst>
              <c:ext xmlns:c16="http://schemas.microsoft.com/office/drawing/2014/chart" uri="{C3380CC4-5D6E-409C-BE32-E72D297353CC}">
                <c16:uniqueId val="{00000013-3A6A-4BEA-AF11-1639020FE09B}"/>
              </c:ext>
            </c:extLst>
          </c:dPt>
          <c:dPt>
            <c:idx val="10"/>
            <c:bubble3D val="0"/>
            <c:spPr>
              <a:solidFill>
                <a:schemeClr val="accent6"/>
              </a:solidFill>
            </c:spPr>
            <c:extLst>
              <c:ext xmlns:c16="http://schemas.microsoft.com/office/drawing/2014/chart" uri="{C3380CC4-5D6E-409C-BE32-E72D297353CC}">
                <c16:uniqueId val="{00000015-3A6A-4BEA-AF11-1639020FE09B}"/>
              </c:ext>
            </c:extLst>
          </c:dPt>
          <c:dPt>
            <c:idx val="11"/>
            <c:bubble3D val="0"/>
            <c:spPr>
              <a:solidFill>
                <a:srgbClr val="9A9A9A"/>
              </a:solidFill>
            </c:spPr>
            <c:extLst>
              <c:ext xmlns:c16="http://schemas.microsoft.com/office/drawing/2014/chart" uri="{C3380CC4-5D6E-409C-BE32-E72D297353CC}">
                <c16:uniqueId val="{00000017-3A6A-4BEA-AF11-1639020FE09B}"/>
              </c:ext>
            </c:extLst>
          </c:dPt>
          <c:dPt>
            <c:idx val="12"/>
            <c:bubble3D val="0"/>
            <c:spPr>
              <a:solidFill>
                <a:schemeClr val="accent1">
                  <a:lumMod val="60000"/>
                  <a:lumOff val="40000"/>
                </a:schemeClr>
              </a:solidFill>
            </c:spPr>
            <c:extLst>
              <c:ext xmlns:c16="http://schemas.microsoft.com/office/drawing/2014/chart" uri="{C3380CC4-5D6E-409C-BE32-E72D297353CC}">
                <c16:uniqueId val="{00000019-3A6A-4BEA-AF11-1639020FE09B}"/>
              </c:ext>
            </c:extLst>
          </c:dPt>
          <c:dPt>
            <c:idx val="13"/>
            <c:bubble3D val="0"/>
            <c:spPr>
              <a:solidFill>
                <a:srgbClr val="75D835"/>
              </a:solidFill>
            </c:spPr>
            <c:extLst>
              <c:ext xmlns:c16="http://schemas.microsoft.com/office/drawing/2014/chart" uri="{C3380CC4-5D6E-409C-BE32-E72D297353CC}">
                <c16:uniqueId val="{0000001B-3A6A-4BEA-AF11-1639020FE09B}"/>
              </c:ext>
            </c:extLst>
          </c:dPt>
          <c:dPt>
            <c:idx val="14"/>
            <c:bubble3D val="0"/>
            <c:spPr>
              <a:solidFill>
                <a:schemeClr val="bg2"/>
              </a:solidFill>
              <a:ln>
                <a:solidFill>
                  <a:srgbClr val="E9E9E9"/>
                </a:solidFill>
              </a:ln>
            </c:spPr>
            <c:extLst>
              <c:ext xmlns:c16="http://schemas.microsoft.com/office/drawing/2014/chart" uri="{C3380CC4-5D6E-409C-BE32-E72D297353CC}">
                <c16:uniqueId val="{0000001D-3A6A-4BEA-AF11-1639020FE09B}"/>
              </c:ext>
            </c:extLst>
          </c:dPt>
          <c:dPt>
            <c:idx val="15"/>
            <c:bubble3D val="0"/>
            <c:spPr>
              <a:solidFill>
                <a:srgbClr val="BEDEFF"/>
              </a:solidFill>
            </c:spPr>
            <c:extLst>
              <c:ext xmlns:c16="http://schemas.microsoft.com/office/drawing/2014/chart" uri="{C3380CC4-5D6E-409C-BE32-E72D297353CC}">
                <c16:uniqueId val="{0000001F-3A6A-4BEA-AF11-1639020FE09B}"/>
              </c:ext>
            </c:extLst>
          </c:dPt>
          <c:cat>
            <c:strRef>
              <c:f>Sheet1!$A$2:$A$4</c:f>
              <c:strCache>
                <c:ptCount val="3"/>
                <c:pt idx="0">
                  <c:v>Time</c:v>
                </c:pt>
                <c:pt idx="1">
                  <c:v>Space</c:v>
                </c:pt>
                <c:pt idx="2">
                  <c:v>Volume</c:v>
                </c:pt>
              </c:strCache>
            </c:strRef>
          </c:cat>
          <c:val>
            <c:numRef>
              <c:f>Sheet1!$B$2:$B$4</c:f>
              <c:numCache>
                <c:formatCode>General</c:formatCode>
                <c:ptCount val="3"/>
                <c:pt idx="0">
                  <c:v>3</c:v>
                </c:pt>
                <c:pt idx="1">
                  <c:v>3</c:v>
                </c:pt>
                <c:pt idx="2">
                  <c:v>3</c:v>
                </c:pt>
              </c:numCache>
            </c:numRef>
          </c:val>
          <c:extLst>
            <c:ext xmlns:c16="http://schemas.microsoft.com/office/drawing/2014/chart" uri="{C3380CC4-5D6E-409C-BE32-E72D297353CC}">
              <c16:uniqueId val="{00000020-3A6A-4BEA-AF11-1639020FE09B}"/>
            </c:ext>
          </c:extLst>
        </c:ser>
        <c:dLbls>
          <c:showLegendKey val="0"/>
          <c:showVal val="0"/>
          <c:showCatName val="0"/>
          <c:showSerName val="0"/>
          <c:showPercent val="0"/>
          <c:showBubbleSize val="0"/>
          <c:showLeaderLines val="1"/>
        </c:dLbls>
        <c:firstSliceAng val="0"/>
        <c:holeSize val="41"/>
      </c:doughnutChart>
    </c:plotArea>
    <c:plotVisOnly val="1"/>
    <c:dispBlanksAs val="zero"/>
    <c:showDLblsOverMax val="0"/>
  </c:chart>
  <c:spPr>
    <a:ln>
      <a:noFill/>
    </a:ln>
  </c:spPr>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3.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5.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6.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7.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8.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9.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1D3EE1-2491-45D3-BF95-5C5AC98D703B}" type="doc">
      <dgm:prSet loTypeId="urn:microsoft.com/office/officeart/2005/8/layout/chevron1" loCatId="process" qsTypeId="urn:microsoft.com/office/officeart/2005/8/quickstyle/simple1" qsCatId="simple" csTypeId="urn:microsoft.com/office/officeart/2005/8/colors/colorful1" csCatId="colorful" phldr="1"/>
      <dgm:spPr/>
    </dgm:pt>
    <dgm:pt modelId="{FC958ADB-0FFB-4678-97A2-C858A12923D6}">
      <dgm:prSet phldrT="[Text]"/>
      <dgm:spPr>
        <a:solidFill>
          <a:srgbClr val="00B050"/>
        </a:solidFill>
      </dgm:spPr>
      <dgm:t>
        <a:bodyPr/>
        <a:lstStyle/>
        <a:p>
          <a:r>
            <a:rPr lang="en-US" dirty="0"/>
            <a:t>July</a:t>
          </a:r>
        </a:p>
      </dgm:t>
    </dgm:pt>
    <dgm:pt modelId="{1925D6EE-9C23-4A4A-A72D-04C20545AD68}" type="parTrans" cxnId="{88997605-172A-4174-BCC9-9770FDB3037C}">
      <dgm:prSet/>
      <dgm:spPr/>
      <dgm:t>
        <a:bodyPr/>
        <a:lstStyle/>
        <a:p>
          <a:endParaRPr lang="en-US"/>
        </a:p>
      </dgm:t>
    </dgm:pt>
    <dgm:pt modelId="{C4DD36A3-78B6-4F1E-A114-9DCCEDA0DB3A}" type="sibTrans" cxnId="{88997605-172A-4174-BCC9-9770FDB3037C}">
      <dgm:prSet/>
      <dgm:spPr/>
      <dgm:t>
        <a:bodyPr/>
        <a:lstStyle/>
        <a:p>
          <a:endParaRPr lang="en-US"/>
        </a:p>
      </dgm:t>
    </dgm:pt>
    <dgm:pt modelId="{645E3135-2225-44CF-BED4-EA852818DDE7}">
      <dgm:prSet phldrT="[Text]"/>
      <dgm:spPr>
        <a:solidFill>
          <a:srgbClr val="00B050"/>
        </a:solidFill>
      </dgm:spPr>
      <dgm:t>
        <a:bodyPr/>
        <a:lstStyle/>
        <a:p>
          <a:r>
            <a:rPr lang="en-US" dirty="0"/>
            <a:t>Aug</a:t>
          </a:r>
        </a:p>
      </dgm:t>
    </dgm:pt>
    <dgm:pt modelId="{E761E8C8-28F6-4D58-AA25-D154CF8B3792}" type="parTrans" cxnId="{6B98DFA7-704F-423C-A753-3A1EB386E379}">
      <dgm:prSet/>
      <dgm:spPr/>
      <dgm:t>
        <a:bodyPr/>
        <a:lstStyle/>
        <a:p>
          <a:endParaRPr lang="en-US"/>
        </a:p>
      </dgm:t>
    </dgm:pt>
    <dgm:pt modelId="{9490BB9C-67BB-4E7A-AA7D-E15C71C54200}" type="sibTrans" cxnId="{6B98DFA7-704F-423C-A753-3A1EB386E379}">
      <dgm:prSet/>
      <dgm:spPr/>
      <dgm:t>
        <a:bodyPr/>
        <a:lstStyle/>
        <a:p>
          <a:endParaRPr lang="en-US"/>
        </a:p>
      </dgm:t>
    </dgm:pt>
    <dgm:pt modelId="{79DCFDDB-B1C1-47AA-8DA7-AD4C91561AA0}">
      <dgm:prSet phldrT="[Text]"/>
      <dgm:spPr>
        <a:solidFill>
          <a:srgbClr val="00B050"/>
        </a:solidFill>
      </dgm:spPr>
      <dgm:t>
        <a:bodyPr/>
        <a:lstStyle/>
        <a:p>
          <a:r>
            <a:rPr lang="en-US" dirty="0"/>
            <a:t>Sept</a:t>
          </a:r>
        </a:p>
      </dgm:t>
    </dgm:pt>
    <dgm:pt modelId="{EB66AEDD-0863-4A41-90DE-0072BEE9CDD9}" type="parTrans" cxnId="{9DF24E31-BE41-40EC-9652-C484A5C866FC}">
      <dgm:prSet/>
      <dgm:spPr/>
      <dgm:t>
        <a:bodyPr/>
        <a:lstStyle/>
        <a:p>
          <a:endParaRPr lang="en-US"/>
        </a:p>
      </dgm:t>
    </dgm:pt>
    <dgm:pt modelId="{E44CEC57-0263-47FA-80CD-52F3171DEF6D}" type="sibTrans" cxnId="{9DF24E31-BE41-40EC-9652-C484A5C866FC}">
      <dgm:prSet/>
      <dgm:spPr/>
      <dgm:t>
        <a:bodyPr/>
        <a:lstStyle/>
        <a:p>
          <a:endParaRPr lang="en-US"/>
        </a:p>
      </dgm:t>
    </dgm:pt>
    <dgm:pt modelId="{757301D5-2078-4A0E-ADFA-567837147526}">
      <dgm:prSet/>
      <dgm:spPr>
        <a:solidFill>
          <a:srgbClr val="00B050"/>
        </a:solidFill>
      </dgm:spPr>
      <dgm:t>
        <a:bodyPr/>
        <a:lstStyle/>
        <a:p>
          <a:r>
            <a:rPr lang="en-US" dirty="0"/>
            <a:t>Oct</a:t>
          </a:r>
        </a:p>
      </dgm:t>
    </dgm:pt>
    <dgm:pt modelId="{2D1B292C-541E-4105-918C-D070313CB7AF}" type="parTrans" cxnId="{1DE07AE0-42A6-4401-8290-DEF1B521E2D4}">
      <dgm:prSet/>
      <dgm:spPr/>
      <dgm:t>
        <a:bodyPr/>
        <a:lstStyle/>
        <a:p>
          <a:endParaRPr lang="en-US"/>
        </a:p>
      </dgm:t>
    </dgm:pt>
    <dgm:pt modelId="{F9D8964C-A3BB-43BB-B40C-50BDC8CE97B8}" type="sibTrans" cxnId="{1DE07AE0-42A6-4401-8290-DEF1B521E2D4}">
      <dgm:prSet/>
      <dgm:spPr/>
      <dgm:t>
        <a:bodyPr/>
        <a:lstStyle/>
        <a:p>
          <a:endParaRPr lang="en-US"/>
        </a:p>
      </dgm:t>
    </dgm:pt>
    <dgm:pt modelId="{CA0E197B-535A-4FC0-8AC7-56EB74BA8E76}">
      <dgm:prSet/>
      <dgm:spPr>
        <a:solidFill>
          <a:srgbClr val="00B050"/>
        </a:solidFill>
      </dgm:spPr>
      <dgm:t>
        <a:bodyPr/>
        <a:lstStyle/>
        <a:p>
          <a:r>
            <a:rPr lang="en-US" dirty="0"/>
            <a:t>Nov</a:t>
          </a:r>
        </a:p>
      </dgm:t>
    </dgm:pt>
    <dgm:pt modelId="{10F1651E-8926-4C34-BF5C-C91B5970F8E1}" type="parTrans" cxnId="{0C2C3B7E-2C59-49C0-B501-8CF0F4DF6671}">
      <dgm:prSet/>
      <dgm:spPr/>
      <dgm:t>
        <a:bodyPr/>
        <a:lstStyle/>
        <a:p>
          <a:endParaRPr lang="en-US"/>
        </a:p>
      </dgm:t>
    </dgm:pt>
    <dgm:pt modelId="{F969E241-5604-4B44-B8F7-D744AB5C5CE0}" type="sibTrans" cxnId="{0C2C3B7E-2C59-49C0-B501-8CF0F4DF6671}">
      <dgm:prSet/>
      <dgm:spPr/>
      <dgm:t>
        <a:bodyPr/>
        <a:lstStyle/>
        <a:p>
          <a:endParaRPr lang="en-US"/>
        </a:p>
      </dgm:t>
    </dgm:pt>
    <dgm:pt modelId="{6B30D5D2-24CF-4A0F-9E6F-C5F5BF107D32}">
      <dgm:prSet/>
      <dgm:spPr>
        <a:solidFill>
          <a:srgbClr val="00B050"/>
        </a:solidFill>
      </dgm:spPr>
      <dgm:t>
        <a:bodyPr/>
        <a:lstStyle/>
        <a:p>
          <a:r>
            <a:rPr lang="en-US" dirty="0"/>
            <a:t>Dec</a:t>
          </a:r>
        </a:p>
      </dgm:t>
    </dgm:pt>
    <dgm:pt modelId="{A6F6DACD-9BD9-47FA-B230-B8989FE7B8DE}" type="parTrans" cxnId="{67D637A0-8025-429E-BED3-D9613F6042CA}">
      <dgm:prSet/>
      <dgm:spPr/>
      <dgm:t>
        <a:bodyPr/>
        <a:lstStyle/>
        <a:p>
          <a:endParaRPr lang="en-US"/>
        </a:p>
      </dgm:t>
    </dgm:pt>
    <dgm:pt modelId="{33E3DF2E-578B-4BDD-82A6-D6D9DF362DF1}" type="sibTrans" cxnId="{67D637A0-8025-429E-BED3-D9613F6042CA}">
      <dgm:prSet/>
      <dgm:spPr/>
      <dgm:t>
        <a:bodyPr/>
        <a:lstStyle/>
        <a:p>
          <a:endParaRPr lang="en-US"/>
        </a:p>
      </dgm:t>
    </dgm:pt>
    <dgm:pt modelId="{C2F5D069-6FD5-4BBA-9457-8522784EF034}">
      <dgm:prSet/>
      <dgm:spPr>
        <a:solidFill>
          <a:srgbClr val="00B050"/>
        </a:solidFill>
      </dgm:spPr>
      <dgm:t>
        <a:bodyPr/>
        <a:lstStyle/>
        <a:p>
          <a:r>
            <a:rPr lang="en-US" dirty="0"/>
            <a:t>Jan</a:t>
          </a:r>
        </a:p>
      </dgm:t>
    </dgm:pt>
    <dgm:pt modelId="{9976964C-073A-4BE9-B3E2-08E08F805D4B}" type="parTrans" cxnId="{4A55FC27-1565-43EC-9771-605A590D9C9D}">
      <dgm:prSet/>
      <dgm:spPr/>
      <dgm:t>
        <a:bodyPr/>
        <a:lstStyle/>
        <a:p>
          <a:endParaRPr lang="en-US"/>
        </a:p>
      </dgm:t>
    </dgm:pt>
    <dgm:pt modelId="{40BF9976-8CF7-4B78-BA3F-C4B4101BD42B}" type="sibTrans" cxnId="{4A55FC27-1565-43EC-9771-605A590D9C9D}">
      <dgm:prSet/>
      <dgm:spPr/>
      <dgm:t>
        <a:bodyPr/>
        <a:lstStyle/>
        <a:p>
          <a:endParaRPr lang="en-US"/>
        </a:p>
      </dgm:t>
    </dgm:pt>
    <dgm:pt modelId="{ADF3D585-A141-42CC-BC2E-9056626744A7}">
      <dgm:prSet/>
      <dgm:spPr>
        <a:solidFill>
          <a:srgbClr val="00B050"/>
        </a:solidFill>
      </dgm:spPr>
      <dgm:t>
        <a:bodyPr/>
        <a:lstStyle/>
        <a:p>
          <a:r>
            <a:rPr lang="en-US" dirty="0"/>
            <a:t>Feb</a:t>
          </a:r>
        </a:p>
      </dgm:t>
    </dgm:pt>
    <dgm:pt modelId="{6F8DCB1A-E4AA-45B2-A956-29A678A0386E}" type="parTrans" cxnId="{081CAF5B-4479-4EDB-A145-EE09538C61FB}">
      <dgm:prSet/>
      <dgm:spPr/>
      <dgm:t>
        <a:bodyPr/>
        <a:lstStyle/>
        <a:p>
          <a:endParaRPr lang="en-US"/>
        </a:p>
      </dgm:t>
    </dgm:pt>
    <dgm:pt modelId="{39B0D17E-9706-4B8F-A88F-CDF61CDC7DEB}" type="sibTrans" cxnId="{081CAF5B-4479-4EDB-A145-EE09538C61FB}">
      <dgm:prSet/>
      <dgm:spPr/>
      <dgm:t>
        <a:bodyPr/>
        <a:lstStyle/>
        <a:p>
          <a:endParaRPr lang="en-US"/>
        </a:p>
      </dgm:t>
    </dgm:pt>
    <dgm:pt modelId="{A6448E9D-E33F-48D0-8CAE-94B11FA15168}">
      <dgm:prSet/>
      <dgm:spPr>
        <a:solidFill>
          <a:srgbClr val="00B050"/>
        </a:solidFill>
      </dgm:spPr>
      <dgm:t>
        <a:bodyPr/>
        <a:lstStyle/>
        <a:p>
          <a:r>
            <a:rPr lang="en-US" dirty="0"/>
            <a:t>Mar</a:t>
          </a:r>
        </a:p>
      </dgm:t>
    </dgm:pt>
    <dgm:pt modelId="{B91645B8-F177-4BF8-A5FA-B802DF35FE42}" type="parTrans" cxnId="{344D308D-DAF6-40F2-8C1B-9A36A18C2321}">
      <dgm:prSet/>
      <dgm:spPr/>
      <dgm:t>
        <a:bodyPr/>
        <a:lstStyle/>
        <a:p>
          <a:endParaRPr lang="en-US"/>
        </a:p>
      </dgm:t>
    </dgm:pt>
    <dgm:pt modelId="{CD0DE098-212F-4828-B11E-8E069DDF5AD6}" type="sibTrans" cxnId="{344D308D-DAF6-40F2-8C1B-9A36A18C2321}">
      <dgm:prSet/>
      <dgm:spPr/>
      <dgm:t>
        <a:bodyPr/>
        <a:lstStyle/>
        <a:p>
          <a:endParaRPr lang="en-US"/>
        </a:p>
      </dgm:t>
    </dgm:pt>
    <dgm:pt modelId="{019AC400-060D-4D83-BAF3-5DA2B9AF2D62}">
      <dgm:prSet/>
      <dgm:spPr>
        <a:solidFill>
          <a:srgbClr val="00B050"/>
        </a:solidFill>
      </dgm:spPr>
      <dgm:t>
        <a:bodyPr/>
        <a:lstStyle/>
        <a:p>
          <a:r>
            <a:rPr lang="en-US" dirty="0"/>
            <a:t>Apr</a:t>
          </a:r>
        </a:p>
      </dgm:t>
    </dgm:pt>
    <dgm:pt modelId="{DC3114C4-64DA-4EAF-B0C3-4FC297F884EB}" type="parTrans" cxnId="{B722C3A9-C795-4AB7-A233-B424B2B47C81}">
      <dgm:prSet/>
      <dgm:spPr/>
      <dgm:t>
        <a:bodyPr/>
        <a:lstStyle/>
        <a:p>
          <a:endParaRPr lang="en-US"/>
        </a:p>
      </dgm:t>
    </dgm:pt>
    <dgm:pt modelId="{2B481CF6-FD1B-4775-AEC2-21103757506B}" type="sibTrans" cxnId="{B722C3A9-C795-4AB7-A233-B424B2B47C81}">
      <dgm:prSet/>
      <dgm:spPr/>
      <dgm:t>
        <a:bodyPr/>
        <a:lstStyle/>
        <a:p>
          <a:endParaRPr lang="en-US"/>
        </a:p>
      </dgm:t>
    </dgm:pt>
    <dgm:pt modelId="{513605DA-7B53-4C2D-8DBB-57FC1E0445EE}">
      <dgm:prSet/>
      <dgm:spPr>
        <a:solidFill>
          <a:srgbClr val="00B050"/>
        </a:solidFill>
      </dgm:spPr>
      <dgm:t>
        <a:bodyPr/>
        <a:lstStyle/>
        <a:p>
          <a:r>
            <a:rPr lang="en-US" dirty="0"/>
            <a:t>May</a:t>
          </a:r>
        </a:p>
      </dgm:t>
    </dgm:pt>
    <dgm:pt modelId="{36C129EC-C478-4AA0-90CB-6EAD561AB076}" type="parTrans" cxnId="{390B492F-C9C5-4070-98AD-0044486EF2C1}">
      <dgm:prSet/>
      <dgm:spPr/>
      <dgm:t>
        <a:bodyPr/>
        <a:lstStyle/>
        <a:p>
          <a:endParaRPr lang="en-US"/>
        </a:p>
      </dgm:t>
    </dgm:pt>
    <dgm:pt modelId="{4DF69CFE-BA0A-45EE-86E7-441A23B3DE6A}" type="sibTrans" cxnId="{390B492F-C9C5-4070-98AD-0044486EF2C1}">
      <dgm:prSet/>
      <dgm:spPr/>
      <dgm:t>
        <a:bodyPr/>
        <a:lstStyle/>
        <a:p>
          <a:endParaRPr lang="en-US"/>
        </a:p>
      </dgm:t>
    </dgm:pt>
    <dgm:pt modelId="{24A38769-1571-4C3C-ADB4-736684764814}">
      <dgm:prSet/>
      <dgm:spPr>
        <a:solidFill>
          <a:srgbClr val="00B050"/>
        </a:solidFill>
      </dgm:spPr>
      <dgm:t>
        <a:bodyPr/>
        <a:lstStyle/>
        <a:p>
          <a:r>
            <a:rPr lang="en-US" dirty="0"/>
            <a:t>June</a:t>
          </a:r>
        </a:p>
      </dgm:t>
    </dgm:pt>
    <dgm:pt modelId="{93B7E22B-86D4-4D62-A50E-949F2F4C1FF7}" type="parTrans" cxnId="{8A8676E9-DCA9-44C9-88BA-B5007FECC4D9}">
      <dgm:prSet/>
      <dgm:spPr/>
      <dgm:t>
        <a:bodyPr/>
        <a:lstStyle/>
        <a:p>
          <a:endParaRPr lang="en-US"/>
        </a:p>
      </dgm:t>
    </dgm:pt>
    <dgm:pt modelId="{F6FAEFA3-C64D-4139-B452-2BF122B359B6}" type="sibTrans" cxnId="{8A8676E9-DCA9-44C9-88BA-B5007FECC4D9}">
      <dgm:prSet/>
      <dgm:spPr/>
      <dgm:t>
        <a:bodyPr/>
        <a:lstStyle/>
        <a:p>
          <a:endParaRPr lang="en-US"/>
        </a:p>
      </dgm:t>
    </dgm:pt>
    <dgm:pt modelId="{AC775D5B-9ABB-4EAA-8B93-CD33F4912D90}" type="pres">
      <dgm:prSet presAssocID="{DB1D3EE1-2491-45D3-BF95-5C5AC98D703B}" presName="Name0" presStyleCnt="0">
        <dgm:presLayoutVars>
          <dgm:dir/>
          <dgm:animLvl val="lvl"/>
          <dgm:resizeHandles val="exact"/>
        </dgm:presLayoutVars>
      </dgm:prSet>
      <dgm:spPr/>
    </dgm:pt>
    <dgm:pt modelId="{0BB80EE0-5F06-4FB9-AC67-B38172DF2DA4}" type="pres">
      <dgm:prSet presAssocID="{FC958ADB-0FFB-4678-97A2-C858A12923D6}" presName="parTxOnly" presStyleLbl="node1" presStyleIdx="0" presStyleCnt="12">
        <dgm:presLayoutVars>
          <dgm:chMax val="0"/>
          <dgm:chPref val="0"/>
          <dgm:bulletEnabled val="1"/>
        </dgm:presLayoutVars>
      </dgm:prSet>
      <dgm:spPr/>
    </dgm:pt>
    <dgm:pt modelId="{FD5EEABC-10EC-4924-8004-9BB094357443}" type="pres">
      <dgm:prSet presAssocID="{C4DD36A3-78B6-4F1E-A114-9DCCEDA0DB3A}" presName="parTxOnlySpace" presStyleCnt="0"/>
      <dgm:spPr/>
    </dgm:pt>
    <dgm:pt modelId="{08508889-608F-42BF-BFCE-1BAC465F3B8D}" type="pres">
      <dgm:prSet presAssocID="{645E3135-2225-44CF-BED4-EA852818DDE7}" presName="parTxOnly" presStyleLbl="node1" presStyleIdx="1" presStyleCnt="12">
        <dgm:presLayoutVars>
          <dgm:chMax val="0"/>
          <dgm:chPref val="0"/>
          <dgm:bulletEnabled val="1"/>
        </dgm:presLayoutVars>
      </dgm:prSet>
      <dgm:spPr/>
    </dgm:pt>
    <dgm:pt modelId="{4CA6FA6D-D489-489A-B43D-D76B8216D429}" type="pres">
      <dgm:prSet presAssocID="{9490BB9C-67BB-4E7A-AA7D-E15C71C54200}" presName="parTxOnlySpace" presStyleCnt="0"/>
      <dgm:spPr/>
    </dgm:pt>
    <dgm:pt modelId="{6955E34A-4192-4100-9918-2D5EC86FC5FB}" type="pres">
      <dgm:prSet presAssocID="{79DCFDDB-B1C1-47AA-8DA7-AD4C91561AA0}" presName="parTxOnly" presStyleLbl="node1" presStyleIdx="2" presStyleCnt="12">
        <dgm:presLayoutVars>
          <dgm:chMax val="0"/>
          <dgm:chPref val="0"/>
          <dgm:bulletEnabled val="1"/>
        </dgm:presLayoutVars>
      </dgm:prSet>
      <dgm:spPr/>
    </dgm:pt>
    <dgm:pt modelId="{1BE7A0BA-393A-4DB5-B4FB-61F869E68E18}" type="pres">
      <dgm:prSet presAssocID="{E44CEC57-0263-47FA-80CD-52F3171DEF6D}" presName="parTxOnlySpace" presStyleCnt="0"/>
      <dgm:spPr/>
    </dgm:pt>
    <dgm:pt modelId="{E5EA7C5C-87F2-495D-AC54-24CB40897B76}" type="pres">
      <dgm:prSet presAssocID="{757301D5-2078-4A0E-ADFA-567837147526}" presName="parTxOnly" presStyleLbl="node1" presStyleIdx="3" presStyleCnt="12">
        <dgm:presLayoutVars>
          <dgm:chMax val="0"/>
          <dgm:chPref val="0"/>
          <dgm:bulletEnabled val="1"/>
        </dgm:presLayoutVars>
      </dgm:prSet>
      <dgm:spPr/>
    </dgm:pt>
    <dgm:pt modelId="{46722D95-CCF9-4AC1-864F-4DD054DDB2B5}" type="pres">
      <dgm:prSet presAssocID="{F9D8964C-A3BB-43BB-B40C-50BDC8CE97B8}" presName="parTxOnlySpace" presStyleCnt="0"/>
      <dgm:spPr/>
    </dgm:pt>
    <dgm:pt modelId="{BEB79564-C29A-4C91-A4D3-436BD8386224}" type="pres">
      <dgm:prSet presAssocID="{CA0E197B-535A-4FC0-8AC7-56EB74BA8E76}" presName="parTxOnly" presStyleLbl="node1" presStyleIdx="4" presStyleCnt="12">
        <dgm:presLayoutVars>
          <dgm:chMax val="0"/>
          <dgm:chPref val="0"/>
          <dgm:bulletEnabled val="1"/>
        </dgm:presLayoutVars>
      </dgm:prSet>
      <dgm:spPr/>
    </dgm:pt>
    <dgm:pt modelId="{4A5C3315-35F8-4F80-892E-233DD5F01D74}" type="pres">
      <dgm:prSet presAssocID="{F969E241-5604-4B44-B8F7-D744AB5C5CE0}" presName="parTxOnlySpace" presStyleCnt="0"/>
      <dgm:spPr/>
    </dgm:pt>
    <dgm:pt modelId="{923F10D3-FD64-49E6-A49F-99ED1D3EAF91}" type="pres">
      <dgm:prSet presAssocID="{6B30D5D2-24CF-4A0F-9E6F-C5F5BF107D32}" presName="parTxOnly" presStyleLbl="node1" presStyleIdx="5" presStyleCnt="12">
        <dgm:presLayoutVars>
          <dgm:chMax val="0"/>
          <dgm:chPref val="0"/>
          <dgm:bulletEnabled val="1"/>
        </dgm:presLayoutVars>
      </dgm:prSet>
      <dgm:spPr/>
    </dgm:pt>
    <dgm:pt modelId="{98B5ADF1-D879-434D-AE5D-506FDF5A6280}" type="pres">
      <dgm:prSet presAssocID="{33E3DF2E-578B-4BDD-82A6-D6D9DF362DF1}" presName="parTxOnlySpace" presStyleCnt="0"/>
      <dgm:spPr/>
    </dgm:pt>
    <dgm:pt modelId="{8891C939-319F-4412-8451-19CF5AC17FA5}" type="pres">
      <dgm:prSet presAssocID="{C2F5D069-6FD5-4BBA-9457-8522784EF034}" presName="parTxOnly" presStyleLbl="node1" presStyleIdx="6" presStyleCnt="12">
        <dgm:presLayoutVars>
          <dgm:chMax val="0"/>
          <dgm:chPref val="0"/>
          <dgm:bulletEnabled val="1"/>
        </dgm:presLayoutVars>
      </dgm:prSet>
      <dgm:spPr/>
    </dgm:pt>
    <dgm:pt modelId="{6B3D7952-5592-457E-8D3C-DEABE723E7D7}" type="pres">
      <dgm:prSet presAssocID="{40BF9976-8CF7-4B78-BA3F-C4B4101BD42B}" presName="parTxOnlySpace" presStyleCnt="0"/>
      <dgm:spPr/>
    </dgm:pt>
    <dgm:pt modelId="{AAEABA2F-4F16-4EAA-9B09-2E2C836F5290}" type="pres">
      <dgm:prSet presAssocID="{ADF3D585-A141-42CC-BC2E-9056626744A7}" presName="parTxOnly" presStyleLbl="node1" presStyleIdx="7" presStyleCnt="12">
        <dgm:presLayoutVars>
          <dgm:chMax val="0"/>
          <dgm:chPref val="0"/>
          <dgm:bulletEnabled val="1"/>
        </dgm:presLayoutVars>
      </dgm:prSet>
      <dgm:spPr/>
    </dgm:pt>
    <dgm:pt modelId="{148B41BD-7888-4751-9DC4-7A79B03CE0F1}" type="pres">
      <dgm:prSet presAssocID="{39B0D17E-9706-4B8F-A88F-CDF61CDC7DEB}" presName="parTxOnlySpace" presStyleCnt="0"/>
      <dgm:spPr/>
    </dgm:pt>
    <dgm:pt modelId="{5D35AF83-2B1E-42EC-8F5B-6B943BBB307C}" type="pres">
      <dgm:prSet presAssocID="{A6448E9D-E33F-48D0-8CAE-94B11FA15168}" presName="parTxOnly" presStyleLbl="node1" presStyleIdx="8" presStyleCnt="12">
        <dgm:presLayoutVars>
          <dgm:chMax val="0"/>
          <dgm:chPref val="0"/>
          <dgm:bulletEnabled val="1"/>
        </dgm:presLayoutVars>
      </dgm:prSet>
      <dgm:spPr/>
    </dgm:pt>
    <dgm:pt modelId="{4D8B9823-4F0B-4C54-A068-41D09913A50B}" type="pres">
      <dgm:prSet presAssocID="{CD0DE098-212F-4828-B11E-8E069DDF5AD6}" presName="parTxOnlySpace" presStyleCnt="0"/>
      <dgm:spPr/>
    </dgm:pt>
    <dgm:pt modelId="{8EF574EB-424A-4073-A856-672FDDD8F5D7}" type="pres">
      <dgm:prSet presAssocID="{019AC400-060D-4D83-BAF3-5DA2B9AF2D62}" presName="parTxOnly" presStyleLbl="node1" presStyleIdx="9" presStyleCnt="12">
        <dgm:presLayoutVars>
          <dgm:chMax val="0"/>
          <dgm:chPref val="0"/>
          <dgm:bulletEnabled val="1"/>
        </dgm:presLayoutVars>
      </dgm:prSet>
      <dgm:spPr/>
    </dgm:pt>
    <dgm:pt modelId="{C98194F8-9DD8-4861-A215-A6EB3C00DE27}" type="pres">
      <dgm:prSet presAssocID="{2B481CF6-FD1B-4775-AEC2-21103757506B}" presName="parTxOnlySpace" presStyleCnt="0"/>
      <dgm:spPr/>
    </dgm:pt>
    <dgm:pt modelId="{39C8ECF4-431B-4655-B825-D28C2145D216}" type="pres">
      <dgm:prSet presAssocID="{513605DA-7B53-4C2D-8DBB-57FC1E0445EE}" presName="parTxOnly" presStyleLbl="node1" presStyleIdx="10" presStyleCnt="12">
        <dgm:presLayoutVars>
          <dgm:chMax val="0"/>
          <dgm:chPref val="0"/>
          <dgm:bulletEnabled val="1"/>
        </dgm:presLayoutVars>
      </dgm:prSet>
      <dgm:spPr/>
    </dgm:pt>
    <dgm:pt modelId="{70CB686A-BF23-4060-905A-6AB4F028F0D5}" type="pres">
      <dgm:prSet presAssocID="{4DF69CFE-BA0A-45EE-86E7-441A23B3DE6A}" presName="parTxOnlySpace" presStyleCnt="0"/>
      <dgm:spPr/>
    </dgm:pt>
    <dgm:pt modelId="{A780FD6C-9E64-47FA-AA8C-DA3CC7710160}" type="pres">
      <dgm:prSet presAssocID="{24A38769-1571-4C3C-ADB4-736684764814}" presName="parTxOnly" presStyleLbl="node1" presStyleIdx="11" presStyleCnt="12">
        <dgm:presLayoutVars>
          <dgm:chMax val="0"/>
          <dgm:chPref val="0"/>
          <dgm:bulletEnabled val="1"/>
        </dgm:presLayoutVars>
      </dgm:prSet>
      <dgm:spPr/>
    </dgm:pt>
  </dgm:ptLst>
  <dgm:cxnLst>
    <dgm:cxn modelId="{88997605-172A-4174-BCC9-9770FDB3037C}" srcId="{DB1D3EE1-2491-45D3-BF95-5C5AC98D703B}" destId="{FC958ADB-0FFB-4678-97A2-C858A12923D6}" srcOrd="0" destOrd="0" parTransId="{1925D6EE-9C23-4A4A-A72D-04C20545AD68}" sibTransId="{C4DD36A3-78B6-4F1E-A114-9DCCEDA0DB3A}"/>
    <dgm:cxn modelId="{4A55FC27-1565-43EC-9771-605A590D9C9D}" srcId="{DB1D3EE1-2491-45D3-BF95-5C5AC98D703B}" destId="{C2F5D069-6FD5-4BBA-9457-8522784EF034}" srcOrd="6" destOrd="0" parTransId="{9976964C-073A-4BE9-B3E2-08E08F805D4B}" sibTransId="{40BF9976-8CF7-4B78-BA3F-C4B4101BD42B}"/>
    <dgm:cxn modelId="{03C49B29-CB9C-479D-9602-C6355A29E009}" type="presOf" srcId="{A6448E9D-E33F-48D0-8CAE-94B11FA15168}" destId="{5D35AF83-2B1E-42EC-8F5B-6B943BBB307C}" srcOrd="0" destOrd="0" presId="urn:microsoft.com/office/officeart/2005/8/layout/chevron1"/>
    <dgm:cxn modelId="{62E11B2D-8874-458C-B90D-D517759A8239}" type="presOf" srcId="{FC958ADB-0FFB-4678-97A2-C858A12923D6}" destId="{0BB80EE0-5F06-4FB9-AC67-B38172DF2DA4}" srcOrd="0" destOrd="0" presId="urn:microsoft.com/office/officeart/2005/8/layout/chevron1"/>
    <dgm:cxn modelId="{D36D022F-BFAE-42E8-BE1B-6F37FEDD337D}" type="presOf" srcId="{019AC400-060D-4D83-BAF3-5DA2B9AF2D62}" destId="{8EF574EB-424A-4073-A856-672FDDD8F5D7}" srcOrd="0" destOrd="0" presId="urn:microsoft.com/office/officeart/2005/8/layout/chevron1"/>
    <dgm:cxn modelId="{390B492F-C9C5-4070-98AD-0044486EF2C1}" srcId="{DB1D3EE1-2491-45D3-BF95-5C5AC98D703B}" destId="{513605DA-7B53-4C2D-8DBB-57FC1E0445EE}" srcOrd="10" destOrd="0" parTransId="{36C129EC-C478-4AA0-90CB-6EAD561AB076}" sibTransId="{4DF69CFE-BA0A-45EE-86E7-441A23B3DE6A}"/>
    <dgm:cxn modelId="{9DF24E31-BE41-40EC-9652-C484A5C866FC}" srcId="{DB1D3EE1-2491-45D3-BF95-5C5AC98D703B}" destId="{79DCFDDB-B1C1-47AA-8DA7-AD4C91561AA0}" srcOrd="2" destOrd="0" parTransId="{EB66AEDD-0863-4A41-90DE-0072BEE9CDD9}" sibTransId="{E44CEC57-0263-47FA-80CD-52F3171DEF6D}"/>
    <dgm:cxn modelId="{DB41E13B-41C7-4061-9C12-CBBD1C369716}" type="presOf" srcId="{645E3135-2225-44CF-BED4-EA852818DDE7}" destId="{08508889-608F-42BF-BFCE-1BAC465F3B8D}" srcOrd="0" destOrd="0" presId="urn:microsoft.com/office/officeart/2005/8/layout/chevron1"/>
    <dgm:cxn modelId="{081CAF5B-4479-4EDB-A145-EE09538C61FB}" srcId="{DB1D3EE1-2491-45D3-BF95-5C5AC98D703B}" destId="{ADF3D585-A141-42CC-BC2E-9056626744A7}" srcOrd="7" destOrd="0" parTransId="{6F8DCB1A-E4AA-45B2-A956-29A678A0386E}" sibTransId="{39B0D17E-9706-4B8F-A88F-CDF61CDC7DEB}"/>
    <dgm:cxn modelId="{1948895E-DDA2-4506-8304-B13BC60028D0}" type="presOf" srcId="{79DCFDDB-B1C1-47AA-8DA7-AD4C91561AA0}" destId="{6955E34A-4192-4100-9918-2D5EC86FC5FB}" srcOrd="0" destOrd="0" presId="urn:microsoft.com/office/officeart/2005/8/layout/chevron1"/>
    <dgm:cxn modelId="{E941E068-5C5A-4E7B-9ED6-D1CAAB7ED0EC}" type="presOf" srcId="{24A38769-1571-4C3C-ADB4-736684764814}" destId="{A780FD6C-9E64-47FA-AA8C-DA3CC7710160}" srcOrd="0" destOrd="0" presId="urn:microsoft.com/office/officeart/2005/8/layout/chevron1"/>
    <dgm:cxn modelId="{D4B1FD7B-5BB2-43F1-A9FD-55259332C6F8}" type="presOf" srcId="{ADF3D585-A141-42CC-BC2E-9056626744A7}" destId="{AAEABA2F-4F16-4EAA-9B09-2E2C836F5290}" srcOrd="0" destOrd="0" presId="urn:microsoft.com/office/officeart/2005/8/layout/chevron1"/>
    <dgm:cxn modelId="{0C2C3B7E-2C59-49C0-B501-8CF0F4DF6671}" srcId="{DB1D3EE1-2491-45D3-BF95-5C5AC98D703B}" destId="{CA0E197B-535A-4FC0-8AC7-56EB74BA8E76}" srcOrd="4" destOrd="0" parTransId="{10F1651E-8926-4C34-BF5C-C91B5970F8E1}" sibTransId="{F969E241-5604-4B44-B8F7-D744AB5C5CE0}"/>
    <dgm:cxn modelId="{344D308D-DAF6-40F2-8C1B-9A36A18C2321}" srcId="{DB1D3EE1-2491-45D3-BF95-5C5AC98D703B}" destId="{A6448E9D-E33F-48D0-8CAE-94B11FA15168}" srcOrd="8" destOrd="0" parTransId="{B91645B8-F177-4BF8-A5FA-B802DF35FE42}" sibTransId="{CD0DE098-212F-4828-B11E-8E069DDF5AD6}"/>
    <dgm:cxn modelId="{67D637A0-8025-429E-BED3-D9613F6042CA}" srcId="{DB1D3EE1-2491-45D3-BF95-5C5AC98D703B}" destId="{6B30D5D2-24CF-4A0F-9E6F-C5F5BF107D32}" srcOrd="5" destOrd="0" parTransId="{A6F6DACD-9BD9-47FA-B230-B8989FE7B8DE}" sibTransId="{33E3DF2E-578B-4BDD-82A6-D6D9DF362DF1}"/>
    <dgm:cxn modelId="{328E3CA6-BAB1-4836-8C62-37C200F84986}" type="presOf" srcId="{513605DA-7B53-4C2D-8DBB-57FC1E0445EE}" destId="{39C8ECF4-431B-4655-B825-D28C2145D216}" srcOrd="0" destOrd="0" presId="urn:microsoft.com/office/officeart/2005/8/layout/chevron1"/>
    <dgm:cxn modelId="{6B98DFA7-704F-423C-A753-3A1EB386E379}" srcId="{DB1D3EE1-2491-45D3-BF95-5C5AC98D703B}" destId="{645E3135-2225-44CF-BED4-EA852818DDE7}" srcOrd="1" destOrd="0" parTransId="{E761E8C8-28F6-4D58-AA25-D154CF8B3792}" sibTransId="{9490BB9C-67BB-4E7A-AA7D-E15C71C54200}"/>
    <dgm:cxn modelId="{B722C3A9-C795-4AB7-A233-B424B2B47C81}" srcId="{DB1D3EE1-2491-45D3-BF95-5C5AC98D703B}" destId="{019AC400-060D-4D83-BAF3-5DA2B9AF2D62}" srcOrd="9" destOrd="0" parTransId="{DC3114C4-64DA-4EAF-B0C3-4FC297F884EB}" sibTransId="{2B481CF6-FD1B-4775-AEC2-21103757506B}"/>
    <dgm:cxn modelId="{485F21AB-DC4B-4814-9314-6118B450D281}" type="presOf" srcId="{C2F5D069-6FD5-4BBA-9457-8522784EF034}" destId="{8891C939-319F-4412-8451-19CF5AC17FA5}" srcOrd="0" destOrd="0" presId="urn:microsoft.com/office/officeart/2005/8/layout/chevron1"/>
    <dgm:cxn modelId="{BD234DB5-1B83-497F-AD73-8A91116C91E6}" type="presOf" srcId="{CA0E197B-535A-4FC0-8AC7-56EB74BA8E76}" destId="{BEB79564-C29A-4C91-A4D3-436BD8386224}" srcOrd="0" destOrd="0" presId="urn:microsoft.com/office/officeart/2005/8/layout/chevron1"/>
    <dgm:cxn modelId="{27A6DEDC-50AF-4533-AE82-74F76AC8E4D4}" type="presOf" srcId="{757301D5-2078-4A0E-ADFA-567837147526}" destId="{E5EA7C5C-87F2-495D-AC54-24CB40897B76}" srcOrd="0" destOrd="0" presId="urn:microsoft.com/office/officeart/2005/8/layout/chevron1"/>
    <dgm:cxn modelId="{1DE07AE0-42A6-4401-8290-DEF1B521E2D4}" srcId="{DB1D3EE1-2491-45D3-BF95-5C5AC98D703B}" destId="{757301D5-2078-4A0E-ADFA-567837147526}" srcOrd="3" destOrd="0" parTransId="{2D1B292C-541E-4105-918C-D070313CB7AF}" sibTransId="{F9D8964C-A3BB-43BB-B40C-50BDC8CE97B8}"/>
    <dgm:cxn modelId="{2963ECE8-CF70-44D5-BD08-090E6F2074BE}" type="presOf" srcId="{DB1D3EE1-2491-45D3-BF95-5C5AC98D703B}" destId="{AC775D5B-9ABB-4EAA-8B93-CD33F4912D90}" srcOrd="0" destOrd="0" presId="urn:microsoft.com/office/officeart/2005/8/layout/chevron1"/>
    <dgm:cxn modelId="{8A8676E9-DCA9-44C9-88BA-B5007FECC4D9}" srcId="{DB1D3EE1-2491-45D3-BF95-5C5AC98D703B}" destId="{24A38769-1571-4C3C-ADB4-736684764814}" srcOrd="11" destOrd="0" parTransId="{93B7E22B-86D4-4D62-A50E-949F2F4C1FF7}" sibTransId="{F6FAEFA3-C64D-4139-B452-2BF122B359B6}"/>
    <dgm:cxn modelId="{937FCBF3-DC18-40C5-BFD1-DBA01214CCD0}" type="presOf" srcId="{6B30D5D2-24CF-4A0F-9E6F-C5F5BF107D32}" destId="{923F10D3-FD64-49E6-A49F-99ED1D3EAF91}" srcOrd="0" destOrd="0" presId="urn:microsoft.com/office/officeart/2005/8/layout/chevron1"/>
    <dgm:cxn modelId="{D55D75D0-2698-4E15-AEBB-F0E4CDA92D61}" type="presParOf" srcId="{AC775D5B-9ABB-4EAA-8B93-CD33F4912D90}" destId="{0BB80EE0-5F06-4FB9-AC67-B38172DF2DA4}" srcOrd="0" destOrd="0" presId="urn:microsoft.com/office/officeart/2005/8/layout/chevron1"/>
    <dgm:cxn modelId="{C5EADE34-3AF6-4AB1-8384-D37D6D0D51EB}" type="presParOf" srcId="{AC775D5B-9ABB-4EAA-8B93-CD33F4912D90}" destId="{FD5EEABC-10EC-4924-8004-9BB094357443}" srcOrd="1" destOrd="0" presId="urn:microsoft.com/office/officeart/2005/8/layout/chevron1"/>
    <dgm:cxn modelId="{EEA7DCA9-2DAF-49AD-AFE6-0152FC044F10}" type="presParOf" srcId="{AC775D5B-9ABB-4EAA-8B93-CD33F4912D90}" destId="{08508889-608F-42BF-BFCE-1BAC465F3B8D}" srcOrd="2" destOrd="0" presId="urn:microsoft.com/office/officeart/2005/8/layout/chevron1"/>
    <dgm:cxn modelId="{B419F583-89DF-4485-9F66-472B7A26AA76}" type="presParOf" srcId="{AC775D5B-9ABB-4EAA-8B93-CD33F4912D90}" destId="{4CA6FA6D-D489-489A-B43D-D76B8216D429}" srcOrd="3" destOrd="0" presId="urn:microsoft.com/office/officeart/2005/8/layout/chevron1"/>
    <dgm:cxn modelId="{2051670D-6B32-41F1-982D-C651B9FFBF46}" type="presParOf" srcId="{AC775D5B-9ABB-4EAA-8B93-CD33F4912D90}" destId="{6955E34A-4192-4100-9918-2D5EC86FC5FB}" srcOrd="4" destOrd="0" presId="urn:microsoft.com/office/officeart/2005/8/layout/chevron1"/>
    <dgm:cxn modelId="{5822A14D-92A9-4626-8A8C-8BDE3A0CF3AF}" type="presParOf" srcId="{AC775D5B-9ABB-4EAA-8B93-CD33F4912D90}" destId="{1BE7A0BA-393A-4DB5-B4FB-61F869E68E18}" srcOrd="5" destOrd="0" presId="urn:microsoft.com/office/officeart/2005/8/layout/chevron1"/>
    <dgm:cxn modelId="{24A43DA5-164A-469C-A7FB-EF5D0D9A22FC}" type="presParOf" srcId="{AC775D5B-9ABB-4EAA-8B93-CD33F4912D90}" destId="{E5EA7C5C-87F2-495D-AC54-24CB40897B76}" srcOrd="6" destOrd="0" presId="urn:microsoft.com/office/officeart/2005/8/layout/chevron1"/>
    <dgm:cxn modelId="{655BD07E-F50C-4842-B5FE-B7194CE9D2D1}" type="presParOf" srcId="{AC775D5B-9ABB-4EAA-8B93-CD33F4912D90}" destId="{46722D95-CCF9-4AC1-864F-4DD054DDB2B5}" srcOrd="7" destOrd="0" presId="urn:microsoft.com/office/officeart/2005/8/layout/chevron1"/>
    <dgm:cxn modelId="{E556902F-B58A-469D-BEC7-8CC50D857586}" type="presParOf" srcId="{AC775D5B-9ABB-4EAA-8B93-CD33F4912D90}" destId="{BEB79564-C29A-4C91-A4D3-436BD8386224}" srcOrd="8" destOrd="0" presId="urn:microsoft.com/office/officeart/2005/8/layout/chevron1"/>
    <dgm:cxn modelId="{7F45BB32-B05D-4D0B-8735-98D82AB33F67}" type="presParOf" srcId="{AC775D5B-9ABB-4EAA-8B93-CD33F4912D90}" destId="{4A5C3315-35F8-4F80-892E-233DD5F01D74}" srcOrd="9" destOrd="0" presId="urn:microsoft.com/office/officeart/2005/8/layout/chevron1"/>
    <dgm:cxn modelId="{BA0B1501-9C75-4CC1-B2E9-0C8E83EA27A0}" type="presParOf" srcId="{AC775D5B-9ABB-4EAA-8B93-CD33F4912D90}" destId="{923F10D3-FD64-49E6-A49F-99ED1D3EAF91}" srcOrd="10" destOrd="0" presId="urn:microsoft.com/office/officeart/2005/8/layout/chevron1"/>
    <dgm:cxn modelId="{C4930049-5E8D-457A-BC3F-03CDF12A0D66}" type="presParOf" srcId="{AC775D5B-9ABB-4EAA-8B93-CD33F4912D90}" destId="{98B5ADF1-D879-434D-AE5D-506FDF5A6280}" srcOrd="11" destOrd="0" presId="urn:microsoft.com/office/officeart/2005/8/layout/chevron1"/>
    <dgm:cxn modelId="{6DBFA055-E8EB-4BBD-AD26-24AAC9D8B4E6}" type="presParOf" srcId="{AC775D5B-9ABB-4EAA-8B93-CD33F4912D90}" destId="{8891C939-319F-4412-8451-19CF5AC17FA5}" srcOrd="12" destOrd="0" presId="urn:microsoft.com/office/officeart/2005/8/layout/chevron1"/>
    <dgm:cxn modelId="{999DBF9B-E53C-4B0D-97BC-86B496B98277}" type="presParOf" srcId="{AC775D5B-9ABB-4EAA-8B93-CD33F4912D90}" destId="{6B3D7952-5592-457E-8D3C-DEABE723E7D7}" srcOrd="13" destOrd="0" presId="urn:microsoft.com/office/officeart/2005/8/layout/chevron1"/>
    <dgm:cxn modelId="{31958DDC-A053-4041-91D9-324A9659FC18}" type="presParOf" srcId="{AC775D5B-9ABB-4EAA-8B93-CD33F4912D90}" destId="{AAEABA2F-4F16-4EAA-9B09-2E2C836F5290}" srcOrd="14" destOrd="0" presId="urn:microsoft.com/office/officeart/2005/8/layout/chevron1"/>
    <dgm:cxn modelId="{E7C958B1-84C6-4FFB-A595-F42822FCDE92}" type="presParOf" srcId="{AC775D5B-9ABB-4EAA-8B93-CD33F4912D90}" destId="{148B41BD-7888-4751-9DC4-7A79B03CE0F1}" srcOrd="15" destOrd="0" presId="urn:microsoft.com/office/officeart/2005/8/layout/chevron1"/>
    <dgm:cxn modelId="{7CA1737B-015A-4660-9411-7535FFE94285}" type="presParOf" srcId="{AC775D5B-9ABB-4EAA-8B93-CD33F4912D90}" destId="{5D35AF83-2B1E-42EC-8F5B-6B943BBB307C}" srcOrd="16" destOrd="0" presId="urn:microsoft.com/office/officeart/2005/8/layout/chevron1"/>
    <dgm:cxn modelId="{69EFFFB0-695A-4737-87B3-D7364610AB3C}" type="presParOf" srcId="{AC775D5B-9ABB-4EAA-8B93-CD33F4912D90}" destId="{4D8B9823-4F0B-4C54-A068-41D09913A50B}" srcOrd="17" destOrd="0" presId="urn:microsoft.com/office/officeart/2005/8/layout/chevron1"/>
    <dgm:cxn modelId="{5A676D9B-C934-4DED-A79E-942D074F8663}" type="presParOf" srcId="{AC775D5B-9ABB-4EAA-8B93-CD33F4912D90}" destId="{8EF574EB-424A-4073-A856-672FDDD8F5D7}" srcOrd="18" destOrd="0" presId="urn:microsoft.com/office/officeart/2005/8/layout/chevron1"/>
    <dgm:cxn modelId="{738B89CC-70EA-4F9A-900F-F30458B6BA07}" type="presParOf" srcId="{AC775D5B-9ABB-4EAA-8B93-CD33F4912D90}" destId="{C98194F8-9DD8-4861-A215-A6EB3C00DE27}" srcOrd="19" destOrd="0" presId="urn:microsoft.com/office/officeart/2005/8/layout/chevron1"/>
    <dgm:cxn modelId="{A51817EE-E228-450A-8D65-58EE9E787355}" type="presParOf" srcId="{AC775D5B-9ABB-4EAA-8B93-CD33F4912D90}" destId="{39C8ECF4-431B-4655-B825-D28C2145D216}" srcOrd="20" destOrd="0" presId="urn:microsoft.com/office/officeart/2005/8/layout/chevron1"/>
    <dgm:cxn modelId="{B550B299-6676-4A90-B5F7-AD9E3D80F201}" type="presParOf" srcId="{AC775D5B-9ABB-4EAA-8B93-CD33F4912D90}" destId="{70CB686A-BF23-4060-905A-6AB4F028F0D5}" srcOrd="21" destOrd="0" presId="urn:microsoft.com/office/officeart/2005/8/layout/chevron1"/>
    <dgm:cxn modelId="{2819ED25-35A1-49AB-8FFB-D034E9F66CB4}" type="presParOf" srcId="{AC775D5B-9ABB-4EAA-8B93-CD33F4912D90}" destId="{A780FD6C-9E64-47FA-AA8C-DA3CC7710160}" srcOrd="22"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1D3EE1-2491-45D3-BF95-5C5AC98D703B}" type="doc">
      <dgm:prSet loTypeId="urn:microsoft.com/office/officeart/2005/8/layout/chevron1" loCatId="process" qsTypeId="urn:microsoft.com/office/officeart/2005/8/quickstyle/simple1" qsCatId="simple" csTypeId="urn:microsoft.com/office/officeart/2005/8/colors/colorful1" csCatId="colorful" phldr="1"/>
      <dgm:spPr/>
    </dgm:pt>
    <dgm:pt modelId="{FC958ADB-0FFB-4678-97A2-C858A12923D6}">
      <dgm:prSet phldrT="[Text]"/>
      <dgm:spPr>
        <a:solidFill>
          <a:schemeClr val="accent1"/>
        </a:solidFill>
      </dgm:spPr>
      <dgm:t>
        <a:bodyPr/>
        <a:lstStyle/>
        <a:p>
          <a:r>
            <a:rPr lang="en-US" dirty="0"/>
            <a:t>July</a:t>
          </a:r>
        </a:p>
      </dgm:t>
    </dgm:pt>
    <dgm:pt modelId="{1925D6EE-9C23-4A4A-A72D-04C20545AD68}" type="parTrans" cxnId="{88997605-172A-4174-BCC9-9770FDB3037C}">
      <dgm:prSet/>
      <dgm:spPr/>
      <dgm:t>
        <a:bodyPr/>
        <a:lstStyle/>
        <a:p>
          <a:endParaRPr lang="en-US"/>
        </a:p>
      </dgm:t>
    </dgm:pt>
    <dgm:pt modelId="{C4DD36A3-78B6-4F1E-A114-9DCCEDA0DB3A}" type="sibTrans" cxnId="{88997605-172A-4174-BCC9-9770FDB3037C}">
      <dgm:prSet/>
      <dgm:spPr/>
      <dgm:t>
        <a:bodyPr/>
        <a:lstStyle/>
        <a:p>
          <a:endParaRPr lang="en-US"/>
        </a:p>
      </dgm:t>
    </dgm:pt>
    <dgm:pt modelId="{645E3135-2225-44CF-BED4-EA852818DDE7}">
      <dgm:prSet phldrT="[Text]"/>
      <dgm:spPr>
        <a:solidFill>
          <a:schemeClr val="accent1"/>
        </a:solidFill>
      </dgm:spPr>
      <dgm:t>
        <a:bodyPr/>
        <a:lstStyle/>
        <a:p>
          <a:r>
            <a:rPr lang="en-US" dirty="0"/>
            <a:t>Aug</a:t>
          </a:r>
        </a:p>
      </dgm:t>
    </dgm:pt>
    <dgm:pt modelId="{E761E8C8-28F6-4D58-AA25-D154CF8B3792}" type="parTrans" cxnId="{6B98DFA7-704F-423C-A753-3A1EB386E379}">
      <dgm:prSet/>
      <dgm:spPr/>
      <dgm:t>
        <a:bodyPr/>
        <a:lstStyle/>
        <a:p>
          <a:endParaRPr lang="en-US"/>
        </a:p>
      </dgm:t>
    </dgm:pt>
    <dgm:pt modelId="{9490BB9C-67BB-4E7A-AA7D-E15C71C54200}" type="sibTrans" cxnId="{6B98DFA7-704F-423C-A753-3A1EB386E379}">
      <dgm:prSet/>
      <dgm:spPr/>
      <dgm:t>
        <a:bodyPr/>
        <a:lstStyle/>
        <a:p>
          <a:endParaRPr lang="en-US"/>
        </a:p>
      </dgm:t>
    </dgm:pt>
    <dgm:pt modelId="{79DCFDDB-B1C1-47AA-8DA7-AD4C91561AA0}">
      <dgm:prSet phldrT="[Text]"/>
      <dgm:spPr>
        <a:solidFill>
          <a:schemeClr val="accent1"/>
        </a:solidFill>
      </dgm:spPr>
      <dgm:t>
        <a:bodyPr/>
        <a:lstStyle/>
        <a:p>
          <a:r>
            <a:rPr lang="en-US" dirty="0"/>
            <a:t>Sept</a:t>
          </a:r>
        </a:p>
      </dgm:t>
    </dgm:pt>
    <dgm:pt modelId="{EB66AEDD-0863-4A41-90DE-0072BEE9CDD9}" type="parTrans" cxnId="{9DF24E31-BE41-40EC-9652-C484A5C866FC}">
      <dgm:prSet/>
      <dgm:spPr/>
      <dgm:t>
        <a:bodyPr/>
        <a:lstStyle/>
        <a:p>
          <a:endParaRPr lang="en-US"/>
        </a:p>
      </dgm:t>
    </dgm:pt>
    <dgm:pt modelId="{E44CEC57-0263-47FA-80CD-52F3171DEF6D}" type="sibTrans" cxnId="{9DF24E31-BE41-40EC-9652-C484A5C866FC}">
      <dgm:prSet/>
      <dgm:spPr/>
      <dgm:t>
        <a:bodyPr/>
        <a:lstStyle/>
        <a:p>
          <a:endParaRPr lang="en-US"/>
        </a:p>
      </dgm:t>
    </dgm:pt>
    <dgm:pt modelId="{757301D5-2078-4A0E-ADFA-567837147526}">
      <dgm:prSet/>
      <dgm:spPr>
        <a:solidFill>
          <a:schemeClr val="accent1"/>
        </a:solidFill>
      </dgm:spPr>
      <dgm:t>
        <a:bodyPr/>
        <a:lstStyle/>
        <a:p>
          <a:r>
            <a:rPr lang="en-US" dirty="0"/>
            <a:t>Oct</a:t>
          </a:r>
        </a:p>
      </dgm:t>
    </dgm:pt>
    <dgm:pt modelId="{2D1B292C-541E-4105-918C-D070313CB7AF}" type="parTrans" cxnId="{1DE07AE0-42A6-4401-8290-DEF1B521E2D4}">
      <dgm:prSet/>
      <dgm:spPr/>
      <dgm:t>
        <a:bodyPr/>
        <a:lstStyle/>
        <a:p>
          <a:endParaRPr lang="en-US"/>
        </a:p>
      </dgm:t>
    </dgm:pt>
    <dgm:pt modelId="{F9D8964C-A3BB-43BB-B40C-50BDC8CE97B8}" type="sibTrans" cxnId="{1DE07AE0-42A6-4401-8290-DEF1B521E2D4}">
      <dgm:prSet/>
      <dgm:spPr/>
      <dgm:t>
        <a:bodyPr/>
        <a:lstStyle/>
        <a:p>
          <a:endParaRPr lang="en-US"/>
        </a:p>
      </dgm:t>
    </dgm:pt>
    <dgm:pt modelId="{CA0E197B-535A-4FC0-8AC7-56EB74BA8E76}">
      <dgm:prSet/>
      <dgm:spPr>
        <a:solidFill>
          <a:schemeClr val="accent1"/>
        </a:solidFill>
      </dgm:spPr>
      <dgm:t>
        <a:bodyPr/>
        <a:lstStyle/>
        <a:p>
          <a:r>
            <a:rPr lang="en-US" dirty="0"/>
            <a:t>Nov</a:t>
          </a:r>
        </a:p>
      </dgm:t>
    </dgm:pt>
    <dgm:pt modelId="{10F1651E-8926-4C34-BF5C-C91B5970F8E1}" type="parTrans" cxnId="{0C2C3B7E-2C59-49C0-B501-8CF0F4DF6671}">
      <dgm:prSet/>
      <dgm:spPr/>
      <dgm:t>
        <a:bodyPr/>
        <a:lstStyle/>
        <a:p>
          <a:endParaRPr lang="en-US"/>
        </a:p>
      </dgm:t>
    </dgm:pt>
    <dgm:pt modelId="{F969E241-5604-4B44-B8F7-D744AB5C5CE0}" type="sibTrans" cxnId="{0C2C3B7E-2C59-49C0-B501-8CF0F4DF6671}">
      <dgm:prSet/>
      <dgm:spPr/>
      <dgm:t>
        <a:bodyPr/>
        <a:lstStyle/>
        <a:p>
          <a:endParaRPr lang="en-US"/>
        </a:p>
      </dgm:t>
    </dgm:pt>
    <dgm:pt modelId="{6B30D5D2-24CF-4A0F-9E6F-C5F5BF107D32}">
      <dgm:prSet/>
      <dgm:spPr>
        <a:solidFill>
          <a:schemeClr val="accent1"/>
        </a:solidFill>
      </dgm:spPr>
      <dgm:t>
        <a:bodyPr/>
        <a:lstStyle/>
        <a:p>
          <a:r>
            <a:rPr lang="en-US" dirty="0"/>
            <a:t>Dec</a:t>
          </a:r>
        </a:p>
      </dgm:t>
    </dgm:pt>
    <dgm:pt modelId="{A6F6DACD-9BD9-47FA-B230-B8989FE7B8DE}" type="parTrans" cxnId="{67D637A0-8025-429E-BED3-D9613F6042CA}">
      <dgm:prSet/>
      <dgm:spPr/>
      <dgm:t>
        <a:bodyPr/>
        <a:lstStyle/>
        <a:p>
          <a:endParaRPr lang="en-US"/>
        </a:p>
      </dgm:t>
    </dgm:pt>
    <dgm:pt modelId="{33E3DF2E-578B-4BDD-82A6-D6D9DF362DF1}" type="sibTrans" cxnId="{67D637A0-8025-429E-BED3-D9613F6042CA}">
      <dgm:prSet/>
      <dgm:spPr/>
      <dgm:t>
        <a:bodyPr/>
        <a:lstStyle/>
        <a:p>
          <a:endParaRPr lang="en-US"/>
        </a:p>
      </dgm:t>
    </dgm:pt>
    <dgm:pt modelId="{C2F5D069-6FD5-4BBA-9457-8522784EF034}">
      <dgm:prSet/>
      <dgm:spPr>
        <a:solidFill>
          <a:schemeClr val="accent1"/>
        </a:solidFill>
      </dgm:spPr>
      <dgm:t>
        <a:bodyPr/>
        <a:lstStyle/>
        <a:p>
          <a:r>
            <a:rPr lang="en-US" dirty="0"/>
            <a:t>Jan</a:t>
          </a:r>
        </a:p>
      </dgm:t>
    </dgm:pt>
    <dgm:pt modelId="{9976964C-073A-4BE9-B3E2-08E08F805D4B}" type="parTrans" cxnId="{4A55FC27-1565-43EC-9771-605A590D9C9D}">
      <dgm:prSet/>
      <dgm:spPr/>
      <dgm:t>
        <a:bodyPr/>
        <a:lstStyle/>
        <a:p>
          <a:endParaRPr lang="en-US"/>
        </a:p>
      </dgm:t>
    </dgm:pt>
    <dgm:pt modelId="{40BF9976-8CF7-4B78-BA3F-C4B4101BD42B}" type="sibTrans" cxnId="{4A55FC27-1565-43EC-9771-605A590D9C9D}">
      <dgm:prSet/>
      <dgm:spPr/>
      <dgm:t>
        <a:bodyPr/>
        <a:lstStyle/>
        <a:p>
          <a:endParaRPr lang="en-US"/>
        </a:p>
      </dgm:t>
    </dgm:pt>
    <dgm:pt modelId="{ADF3D585-A141-42CC-BC2E-9056626744A7}">
      <dgm:prSet/>
      <dgm:spPr>
        <a:solidFill>
          <a:schemeClr val="accent1"/>
        </a:solidFill>
      </dgm:spPr>
      <dgm:t>
        <a:bodyPr/>
        <a:lstStyle/>
        <a:p>
          <a:r>
            <a:rPr lang="en-US" dirty="0"/>
            <a:t>Feb</a:t>
          </a:r>
        </a:p>
      </dgm:t>
    </dgm:pt>
    <dgm:pt modelId="{6F8DCB1A-E4AA-45B2-A956-29A678A0386E}" type="parTrans" cxnId="{081CAF5B-4479-4EDB-A145-EE09538C61FB}">
      <dgm:prSet/>
      <dgm:spPr/>
      <dgm:t>
        <a:bodyPr/>
        <a:lstStyle/>
        <a:p>
          <a:endParaRPr lang="en-US"/>
        </a:p>
      </dgm:t>
    </dgm:pt>
    <dgm:pt modelId="{39B0D17E-9706-4B8F-A88F-CDF61CDC7DEB}" type="sibTrans" cxnId="{081CAF5B-4479-4EDB-A145-EE09538C61FB}">
      <dgm:prSet/>
      <dgm:spPr/>
      <dgm:t>
        <a:bodyPr/>
        <a:lstStyle/>
        <a:p>
          <a:endParaRPr lang="en-US"/>
        </a:p>
      </dgm:t>
    </dgm:pt>
    <dgm:pt modelId="{A6448E9D-E33F-48D0-8CAE-94B11FA15168}">
      <dgm:prSet/>
      <dgm:spPr>
        <a:solidFill>
          <a:schemeClr val="accent1"/>
        </a:solidFill>
      </dgm:spPr>
      <dgm:t>
        <a:bodyPr/>
        <a:lstStyle/>
        <a:p>
          <a:r>
            <a:rPr lang="en-US" dirty="0"/>
            <a:t>Mar</a:t>
          </a:r>
        </a:p>
      </dgm:t>
    </dgm:pt>
    <dgm:pt modelId="{B91645B8-F177-4BF8-A5FA-B802DF35FE42}" type="parTrans" cxnId="{344D308D-DAF6-40F2-8C1B-9A36A18C2321}">
      <dgm:prSet/>
      <dgm:spPr/>
      <dgm:t>
        <a:bodyPr/>
        <a:lstStyle/>
        <a:p>
          <a:endParaRPr lang="en-US"/>
        </a:p>
      </dgm:t>
    </dgm:pt>
    <dgm:pt modelId="{CD0DE098-212F-4828-B11E-8E069DDF5AD6}" type="sibTrans" cxnId="{344D308D-DAF6-40F2-8C1B-9A36A18C2321}">
      <dgm:prSet/>
      <dgm:spPr/>
      <dgm:t>
        <a:bodyPr/>
        <a:lstStyle/>
        <a:p>
          <a:endParaRPr lang="en-US"/>
        </a:p>
      </dgm:t>
    </dgm:pt>
    <dgm:pt modelId="{019AC400-060D-4D83-BAF3-5DA2B9AF2D62}">
      <dgm:prSet/>
      <dgm:spPr>
        <a:solidFill>
          <a:schemeClr val="accent1"/>
        </a:solidFill>
      </dgm:spPr>
      <dgm:t>
        <a:bodyPr/>
        <a:lstStyle/>
        <a:p>
          <a:r>
            <a:rPr lang="en-US" dirty="0"/>
            <a:t>Apr</a:t>
          </a:r>
        </a:p>
      </dgm:t>
    </dgm:pt>
    <dgm:pt modelId="{DC3114C4-64DA-4EAF-B0C3-4FC297F884EB}" type="parTrans" cxnId="{B722C3A9-C795-4AB7-A233-B424B2B47C81}">
      <dgm:prSet/>
      <dgm:spPr/>
      <dgm:t>
        <a:bodyPr/>
        <a:lstStyle/>
        <a:p>
          <a:endParaRPr lang="en-US"/>
        </a:p>
      </dgm:t>
    </dgm:pt>
    <dgm:pt modelId="{2B481CF6-FD1B-4775-AEC2-21103757506B}" type="sibTrans" cxnId="{B722C3A9-C795-4AB7-A233-B424B2B47C81}">
      <dgm:prSet/>
      <dgm:spPr/>
      <dgm:t>
        <a:bodyPr/>
        <a:lstStyle/>
        <a:p>
          <a:endParaRPr lang="en-US"/>
        </a:p>
      </dgm:t>
    </dgm:pt>
    <dgm:pt modelId="{513605DA-7B53-4C2D-8DBB-57FC1E0445EE}">
      <dgm:prSet/>
      <dgm:spPr>
        <a:solidFill>
          <a:schemeClr val="accent1"/>
        </a:solidFill>
      </dgm:spPr>
      <dgm:t>
        <a:bodyPr/>
        <a:lstStyle/>
        <a:p>
          <a:r>
            <a:rPr lang="en-US" dirty="0"/>
            <a:t>May</a:t>
          </a:r>
        </a:p>
      </dgm:t>
    </dgm:pt>
    <dgm:pt modelId="{36C129EC-C478-4AA0-90CB-6EAD561AB076}" type="parTrans" cxnId="{390B492F-C9C5-4070-98AD-0044486EF2C1}">
      <dgm:prSet/>
      <dgm:spPr/>
      <dgm:t>
        <a:bodyPr/>
        <a:lstStyle/>
        <a:p>
          <a:endParaRPr lang="en-US"/>
        </a:p>
      </dgm:t>
    </dgm:pt>
    <dgm:pt modelId="{4DF69CFE-BA0A-45EE-86E7-441A23B3DE6A}" type="sibTrans" cxnId="{390B492F-C9C5-4070-98AD-0044486EF2C1}">
      <dgm:prSet/>
      <dgm:spPr/>
      <dgm:t>
        <a:bodyPr/>
        <a:lstStyle/>
        <a:p>
          <a:endParaRPr lang="en-US"/>
        </a:p>
      </dgm:t>
    </dgm:pt>
    <dgm:pt modelId="{24A38769-1571-4C3C-ADB4-736684764814}">
      <dgm:prSet/>
      <dgm:spPr>
        <a:solidFill>
          <a:schemeClr val="accent1"/>
        </a:solidFill>
      </dgm:spPr>
      <dgm:t>
        <a:bodyPr/>
        <a:lstStyle/>
        <a:p>
          <a:r>
            <a:rPr lang="en-US" dirty="0"/>
            <a:t>June</a:t>
          </a:r>
        </a:p>
      </dgm:t>
    </dgm:pt>
    <dgm:pt modelId="{93B7E22B-86D4-4D62-A50E-949F2F4C1FF7}" type="parTrans" cxnId="{8A8676E9-DCA9-44C9-88BA-B5007FECC4D9}">
      <dgm:prSet/>
      <dgm:spPr/>
      <dgm:t>
        <a:bodyPr/>
        <a:lstStyle/>
        <a:p>
          <a:endParaRPr lang="en-US"/>
        </a:p>
      </dgm:t>
    </dgm:pt>
    <dgm:pt modelId="{F6FAEFA3-C64D-4139-B452-2BF122B359B6}" type="sibTrans" cxnId="{8A8676E9-DCA9-44C9-88BA-B5007FECC4D9}">
      <dgm:prSet/>
      <dgm:spPr/>
      <dgm:t>
        <a:bodyPr/>
        <a:lstStyle/>
        <a:p>
          <a:endParaRPr lang="en-US"/>
        </a:p>
      </dgm:t>
    </dgm:pt>
    <dgm:pt modelId="{AC775D5B-9ABB-4EAA-8B93-CD33F4912D90}" type="pres">
      <dgm:prSet presAssocID="{DB1D3EE1-2491-45D3-BF95-5C5AC98D703B}" presName="Name0" presStyleCnt="0">
        <dgm:presLayoutVars>
          <dgm:dir/>
          <dgm:animLvl val="lvl"/>
          <dgm:resizeHandles val="exact"/>
        </dgm:presLayoutVars>
      </dgm:prSet>
      <dgm:spPr/>
    </dgm:pt>
    <dgm:pt modelId="{0BB80EE0-5F06-4FB9-AC67-B38172DF2DA4}" type="pres">
      <dgm:prSet presAssocID="{FC958ADB-0FFB-4678-97A2-C858A12923D6}" presName="parTxOnly" presStyleLbl="node1" presStyleIdx="0" presStyleCnt="12">
        <dgm:presLayoutVars>
          <dgm:chMax val="0"/>
          <dgm:chPref val="0"/>
          <dgm:bulletEnabled val="1"/>
        </dgm:presLayoutVars>
      </dgm:prSet>
      <dgm:spPr/>
    </dgm:pt>
    <dgm:pt modelId="{FD5EEABC-10EC-4924-8004-9BB094357443}" type="pres">
      <dgm:prSet presAssocID="{C4DD36A3-78B6-4F1E-A114-9DCCEDA0DB3A}" presName="parTxOnlySpace" presStyleCnt="0"/>
      <dgm:spPr/>
    </dgm:pt>
    <dgm:pt modelId="{08508889-608F-42BF-BFCE-1BAC465F3B8D}" type="pres">
      <dgm:prSet presAssocID="{645E3135-2225-44CF-BED4-EA852818DDE7}" presName="parTxOnly" presStyleLbl="node1" presStyleIdx="1" presStyleCnt="12">
        <dgm:presLayoutVars>
          <dgm:chMax val="0"/>
          <dgm:chPref val="0"/>
          <dgm:bulletEnabled val="1"/>
        </dgm:presLayoutVars>
      </dgm:prSet>
      <dgm:spPr/>
    </dgm:pt>
    <dgm:pt modelId="{4CA6FA6D-D489-489A-B43D-D76B8216D429}" type="pres">
      <dgm:prSet presAssocID="{9490BB9C-67BB-4E7A-AA7D-E15C71C54200}" presName="parTxOnlySpace" presStyleCnt="0"/>
      <dgm:spPr/>
    </dgm:pt>
    <dgm:pt modelId="{6955E34A-4192-4100-9918-2D5EC86FC5FB}" type="pres">
      <dgm:prSet presAssocID="{79DCFDDB-B1C1-47AA-8DA7-AD4C91561AA0}" presName="parTxOnly" presStyleLbl="node1" presStyleIdx="2" presStyleCnt="12">
        <dgm:presLayoutVars>
          <dgm:chMax val="0"/>
          <dgm:chPref val="0"/>
          <dgm:bulletEnabled val="1"/>
        </dgm:presLayoutVars>
      </dgm:prSet>
      <dgm:spPr/>
    </dgm:pt>
    <dgm:pt modelId="{1BE7A0BA-393A-4DB5-B4FB-61F869E68E18}" type="pres">
      <dgm:prSet presAssocID="{E44CEC57-0263-47FA-80CD-52F3171DEF6D}" presName="parTxOnlySpace" presStyleCnt="0"/>
      <dgm:spPr/>
    </dgm:pt>
    <dgm:pt modelId="{E5EA7C5C-87F2-495D-AC54-24CB40897B76}" type="pres">
      <dgm:prSet presAssocID="{757301D5-2078-4A0E-ADFA-567837147526}" presName="parTxOnly" presStyleLbl="node1" presStyleIdx="3" presStyleCnt="12">
        <dgm:presLayoutVars>
          <dgm:chMax val="0"/>
          <dgm:chPref val="0"/>
          <dgm:bulletEnabled val="1"/>
        </dgm:presLayoutVars>
      </dgm:prSet>
      <dgm:spPr/>
    </dgm:pt>
    <dgm:pt modelId="{46722D95-CCF9-4AC1-864F-4DD054DDB2B5}" type="pres">
      <dgm:prSet presAssocID="{F9D8964C-A3BB-43BB-B40C-50BDC8CE97B8}" presName="parTxOnlySpace" presStyleCnt="0"/>
      <dgm:spPr/>
    </dgm:pt>
    <dgm:pt modelId="{BEB79564-C29A-4C91-A4D3-436BD8386224}" type="pres">
      <dgm:prSet presAssocID="{CA0E197B-535A-4FC0-8AC7-56EB74BA8E76}" presName="parTxOnly" presStyleLbl="node1" presStyleIdx="4" presStyleCnt="12">
        <dgm:presLayoutVars>
          <dgm:chMax val="0"/>
          <dgm:chPref val="0"/>
          <dgm:bulletEnabled val="1"/>
        </dgm:presLayoutVars>
      </dgm:prSet>
      <dgm:spPr/>
    </dgm:pt>
    <dgm:pt modelId="{4A5C3315-35F8-4F80-892E-233DD5F01D74}" type="pres">
      <dgm:prSet presAssocID="{F969E241-5604-4B44-B8F7-D744AB5C5CE0}" presName="parTxOnlySpace" presStyleCnt="0"/>
      <dgm:spPr/>
    </dgm:pt>
    <dgm:pt modelId="{923F10D3-FD64-49E6-A49F-99ED1D3EAF91}" type="pres">
      <dgm:prSet presAssocID="{6B30D5D2-24CF-4A0F-9E6F-C5F5BF107D32}" presName="parTxOnly" presStyleLbl="node1" presStyleIdx="5" presStyleCnt="12">
        <dgm:presLayoutVars>
          <dgm:chMax val="0"/>
          <dgm:chPref val="0"/>
          <dgm:bulletEnabled val="1"/>
        </dgm:presLayoutVars>
      </dgm:prSet>
      <dgm:spPr/>
    </dgm:pt>
    <dgm:pt modelId="{98B5ADF1-D879-434D-AE5D-506FDF5A6280}" type="pres">
      <dgm:prSet presAssocID="{33E3DF2E-578B-4BDD-82A6-D6D9DF362DF1}" presName="parTxOnlySpace" presStyleCnt="0"/>
      <dgm:spPr/>
    </dgm:pt>
    <dgm:pt modelId="{8891C939-319F-4412-8451-19CF5AC17FA5}" type="pres">
      <dgm:prSet presAssocID="{C2F5D069-6FD5-4BBA-9457-8522784EF034}" presName="parTxOnly" presStyleLbl="node1" presStyleIdx="6" presStyleCnt="12">
        <dgm:presLayoutVars>
          <dgm:chMax val="0"/>
          <dgm:chPref val="0"/>
          <dgm:bulletEnabled val="1"/>
        </dgm:presLayoutVars>
      </dgm:prSet>
      <dgm:spPr/>
    </dgm:pt>
    <dgm:pt modelId="{6B3D7952-5592-457E-8D3C-DEABE723E7D7}" type="pres">
      <dgm:prSet presAssocID="{40BF9976-8CF7-4B78-BA3F-C4B4101BD42B}" presName="parTxOnlySpace" presStyleCnt="0"/>
      <dgm:spPr/>
    </dgm:pt>
    <dgm:pt modelId="{AAEABA2F-4F16-4EAA-9B09-2E2C836F5290}" type="pres">
      <dgm:prSet presAssocID="{ADF3D585-A141-42CC-BC2E-9056626744A7}" presName="parTxOnly" presStyleLbl="node1" presStyleIdx="7" presStyleCnt="12">
        <dgm:presLayoutVars>
          <dgm:chMax val="0"/>
          <dgm:chPref val="0"/>
          <dgm:bulletEnabled val="1"/>
        </dgm:presLayoutVars>
      </dgm:prSet>
      <dgm:spPr/>
    </dgm:pt>
    <dgm:pt modelId="{148B41BD-7888-4751-9DC4-7A79B03CE0F1}" type="pres">
      <dgm:prSet presAssocID="{39B0D17E-9706-4B8F-A88F-CDF61CDC7DEB}" presName="parTxOnlySpace" presStyleCnt="0"/>
      <dgm:spPr/>
    </dgm:pt>
    <dgm:pt modelId="{5D35AF83-2B1E-42EC-8F5B-6B943BBB307C}" type="pres">
      <dgm:prSet presAssocID="{A6448E9D-E33F-48D0-8CAE-94B11FA15168}" presName="parTxOnly" presStyleLbl="node1" presStyleIdx="8" presStyleCnt="12">
        <dgm:presLayoutVars>
          <dgm:chMax val="0"/>
          <dgm:chPref val="0"/>
          <dgm:bulletEnabled val="1"/>
        </dgm:presLayoutVars>
      </dgm:prSet>
      <dgm:spPr/>
    </dgm:pt>
    <dgm:pt modelId="{4D8B9823-4F0B-4C54-A068-41D09913A50B}" type="pres">
      <dgm:prSet presAssocID="{CD0DE098-212F-4828-B11E-8E069DDF5AD6}" presName="parTxOnlySpace" presStyleCnt="0"/>
      <dgm:spPr/>
    </dgm:pt>
    <dgm:pt modelId="{8EF574EB-424A-4073-A856-672FDDD8F5D7}" type="pres">
      <dgm:prSet presAssocID="{019AC400-060D-4D83-BAF3-5DA2B9AF2D62}" presName="parTxOnly" presStyleLbl="node1" presStyleIdx="9" presStyleCnt="12">
        <dgm:presLayoutVars>
          <dgm:chMax val="0"/>
          <dgm:chPref val="0"/>
          <dgm:bulletEnabled val="1"/>
        </dgm:presLayoutVars>
      </dgm:prSet>
      <dgm:spPr/>
    </dgm:pt>
    <dgm:pt modelId="{C98194F8-9DD8-4861-A215-A6EB3C00DE27}" type="pres">
      <dgm:prSet presAssocID="{2B481CF6-FD1B-4775-AEC2-21103757506B}" presName="parTxOnlySpace" presStyleCnt="0"/>
      <dgm:spPr/>
    </dgm:pt>
    <dgm:pt modelId="{39C8ECF4-431B-4655-B825-D28C2145D216}" type="pres">
      <dgm:prSet presAssocID="{513605DA-7B53-4C2D-8DBB-57FC1E0445EE}" presName="parTxOnly" presStyleLbl="node1" presStyleIdx="10" presStyleCnt="12">
        <dgm:presLayoutVars>
          <dgm:chMax val="0"/>
          <dgm:chPref val="0"/>
          <dgm:bulletEnabled val="1"/>
        </dgm:presLayoutVars>
      </dgm:prSet>
      <dgm:spPr/>
    </dgm:pt>
    <dgm:pt modelId="{70CB686A-BF23-4060-905A-6AB4F028F0D5}" type="pres">
      <dgm:prSet presAssocID="{4DF69CFE-BA0A-45EE-86E7-441A23B3DE6A}" presName="parTxOnlySpace" presStyleCnt="0"/>
      <dgm:spPr/>
    </dgm:pt>
    <dgm:pt modelId="{A780FD6C-9E64-47FA-AA8C-DA3CC7710160}" type="pres">
      <dgm:prSet presAssocID="{24A38769-1571-4C3C-ADB4-736684764814}" presName="parTxOnly" presStyleLbl="node1" presStyleIdx="11" presStyleCnt="12">
        <dgm:presLayoutVars>
          <dgm:chMax val="0"/>
          <dgm:chPref val="0"/>
          <dgm:bulletEnabled val="1"/>
        </dgm:presLayoutVars>
      </dgm:prSet>
      <dgm:spPr/>
    </dgm:pt>
  </dgm:ptLst>
  <dgm:cxnLst>
    <dgm:cxn modelId="{88997605-172A-4174-BCC9-9770FDB3037C}" srcId="{DB1D3EE1-2491-45D3-BF95-5C5AC98D703B}" destId="{FC958ADB-0FFB-4678-97A2-C858A12923D6}" srcOrd="0" destOrd="0" parTransId="{1925D6EE-9C23-4A4A-A72D-04C20545AD68}" sibTransId="{C4DD36A3-78B6-4F1E-A114-9DCCEDA0DB3A}"/>
    <dgm:cxn modelId="{4A55FC27-1565-43EC-9771-605A590D9C9D}" srcId="{DB1D3EE1-2491-45D3-BF95-5C5AC98D703B}" destId="{C2F5D069-6FD5-4BBA-9457-8522784EF034}" srcOrd="6" destOrd="0" parTransId="{9976964C-073A-4BE9-B3E2-08E08F805D4B}" sibTransId="{40BF9976-8CF7-4B78-BA3F-C4B4101BD42B}"/>
    <dgm:cxn modelId="{03C49B29-CB9C-479D-9602-C6355A29E009}" type="presOf" srcId="{A6448E9D-E33F-48D0-8CAE-94B11FA15168}" destId="{5D35AF83-2B1E-42EC-8F5B-6B943BBB307C}" srcOrd="0" destOrd="0" presId="urn:microsoft.com/office/officeart/2005/8/layout/chevron1"/>
    <dgm:cxn modelId="{62E11B2D-8874-458C-B90D-D517759A8239}" type="presOf" srcId="{FC958ADB-0FFB-4678-97A2-C858A12923D6}" destId="{0BB80EE0-5F06-4FB9-AC67-B38172DF2DA4}" srcOrd="0" destOrd="0" presId="urn:microsoft.com/office/officeart/2005/8/layout/chevron1"/>
    <dgm:cxn modelId="{D36D022F-BFAE-42E8-BE1B-6F37FEDD337D}" type="presOf" srcId="{019AC400-060D-4D83-BAF3-5DA2B9AF2D62}" destId="{8EF574EB-424A-4073-A856-672FDDD8F5D7}" srcOrd="0" destOrd="0" presId="urn:microsoft.com/office/officeart/2005/8/layout/chevron1"/>
    <dgm:cxn modelId="{390B492F-C9C5-4070-98AD-0044486EF2C1}" srcId="{DB1D3EE1-2491-45D3-BF95-5C5AC98D703B}" destId="{513605DA-7B53-4C2D-8DBB-57FC1E0445EE}" srcOrd="10" destOrd="0" parTransId="{36C129EC-C478-4AA0-90CB-6EAD561AB076}" sibTransId="{4DF69CFE-BA0A-45EE-86E7-441A23B3DE6A}"/>
    <dgm:cxn modelId="{9DF24E31-BE41-40EC-9652-C484A5C866FC}" srcId="{DB1D3EE1-2491-45D3-BF95-5C5AC98D703B}" destId="{79DCFDDB-B1C1-47AA-8DA7-AD4C91561AA0}" srcOrd="2" destOrd="0" parTransId="{EB66AEDD-0863-4A41-90DE-0072BEE9CDD9}" sibTransId="{E44CEC57-0263-47FA-80CD-52F3171DEF6D}"/>
    <dgm:cxn modelId="{DB41E13B-41C7-4061-9C12-CBBD1C369716}" type="presOf" srcId="{645E3135-2225-44CF-BED4-EA852818DDE7}" destId="{08508889-608F-42BF-BFCE-1BAC465F3B8D}" srcOrd="0" destOrd="0" presId="urn:microsoft.com/office/officeart/2005/8/layout/chevron1"/>
    <dgm:cxn modelId="{081CAF5B-4479-4EDB-A145-EE09538C61FB}" srcId="{DB1D3EE1-2491-45D3-BF95-5C5AC98D703B}" destId="{ADF3D585-A141-42CC-BC2E-9056626744A7}" srcOrd="7" destOrd="0" parTransId="{6F8DCB1A-E4AA-45B2-A956-29A678A0386E}" sibTransId="{39B0D17E-9706-4B8F-A88F-CDF61CDC7DEB}"/>
    <dgm:cxn modelId="{1948895E-DDA2-4506-8304-B13BC60028D0}" type="presOf" srcId="{79DCFDDB-B1C1-47AA-8DA7-AD4C91561AA0}" destId="{6955E34A-4192-4100-9918-2D5EC86FC5FB}" srcOrd="0" destOrd="0" presId="urn:microsoft.com/office/officeart/2005/8/layout/chevron1"/>
    <dgm:cxn modelId="{E941E068-5C5A-4E7B-9ED6-D1CAAB7ED0EC}" type="presOf" srcId="{24A38769-1571-4C3C-ADB4-736684764814}" destId="{A780FD6C-9E64-47FA-AA8C-DA3CC7710160}" srcOrd="0" destOrd="0" presId="urn:microsoft.com/office/officeart/2005/8/layout/chevron1"/>
    <dgm:cxn modelId="{D4B1FD7B-5BB2-43F1-A9FD-55259332C6F8}" type="presOf" srcId="{ADF3D585-A141-42CC-BC2E-9056626744A7}" destId="{AAEABA2F-4F16-4EAA-9B09-2E2C836F5290}" srcOrd="0" destOrd="0" presId="urn:microsoft.com/office/officeart/2005/8/layout/chevron1"/>
    <dgm:cxn modelId="{0C2C3B7E-2C59-49C0-B501-8CF0F4DF6671}" srcId="{DB1D3EE1-2491-45D3-BF95-5C5AC98D703B}" destId="{CA0E197B-535A-4FC0-8AC7-56EB74BA8E76}" srcOrd="4" destOrd="0" parTransId="{10F1651E-8926-4C34-BF5C-C91B5970F8E1}" sibTransId="{F969E241-5604-4B44-B8F7-D744AB5C5CE0}"/>
    <dgm:cxn modelId="{344D308D-DAF6-40F2-8C1B-9A36A18C2321}" srcId="{DB1D3EE1-2491-45D3-BF95-5C5AC98D703B}" destId="{A6448E9D-E33F-48D0-8CAE-94B11FA15168}" srcOrd="8" destOrd="0" parTransId="{B91645B8-F177-4BF8-A5FA-B802DF35FE42}" sibTransId="{CD0DE098-212F-4828-B11E-8E069DDF5AD6}"/>
    <dgm:cxn modelId="{67D637A0-8025-429E-BED3-D9613F6042CA}" srcId="{DB1D3EE1-2491-45D3-BF95-5C5AC98D703B}" destId="{6B30D5D2-24CF-4A0F-9E6F-C5F5BF107D32}" srcOrd="5" destOrd="0" parTransId="{A6F6DACD-9BD9-47FA-B230-B8989FE7B8DE}" sibTransId="{33E3DF2E-578B-4BDD-82A6-D6D9DF362DF1}"/>
    <dgm:cxn modelId="{328E3CA6-BAB1-4836-8C62-37C200F84986}" type="presOf" srcId="{513605DA-7B53-4C2D-8DBB-57FC1E0445EE}" destId="{39C8ECF4-431B-4655-B825-D28C2145D216}" srcOrd="0" destOrd="0" presId="urn:microsoft.com/office/officeart/2005/8/layout/chevron1"/>
    <dgm:cxn modelId="{6B98DFA7-704F-423C-A753-3A1EB386E379}" srcId="{DB1D3EE1-2491-45D3-BF95-5C5AC98D703B}" destId="{645E3135-2225-44CF-BED4-EA852818DDE7}" srcOrd="1" destOrd="0" parTransId="{E761E8C8-28F6-4D58-AA25-D154CF8B3792}" sibTransId="{9490BB9C-67BB-4E7A-AA7D-E15C71C54200}"/>
    <dgm:cxn modelId="{B722C3A9-C795-4AB7-A233-B424B2B47C81}" srcId="{DB1D3EE1-2491-45D3-BF95-5C5AC98D703B}" destId="{019AC400-060D-4D83-BAF3-5DA2B9AF2D62}" srcOrd="9" destOrd="0" parTransId="{DC3114C4-64DA-4EAF-B0C3-4FC297F884EB}" sibTransId="{2B481CF6-FD1B-4775-AEC2-21103757506B}"/>
    <dgm:cxn modelId="{485F21AB-DC4B-4814-9314-6118B450D281}" type="presOf" srcId="{C2F5D069-6FD5-4BBA-9457-8522784EF034}" destId="{8891C939-319F-4412-8451-19CF5AC17FA5}" srcOrd="0" destOrd="0" presId="urn:microsoft.com/office/officeart/2005/8/layout/chevron1"/>
    <dgm:cxn modelId="{BD234DB5-1B83-497F-AD73-8A91116C91E6}" type="presOf" srcId="{CA0E197B-535A-4FC0-8AC7-56EB74BA8E76}" destId="{BEB79564-C29A-4C91-A4D3-436BD8386224}" srcOrd="0" destOrd="0" presId="urn:microsoft.com/office/officeart/2005/8/layout/chevron1"/>
    <dgm:cxn modelId="{27A6DEDC-50AF-4533-AE82-74F76AC8E4D4}" type="presOf" srcId="{757301D5-2078-4A0E-ADFA-567837147526}" destId="{E5EA7C5C-87F2-495D-AC54-24CB40897B76}" srcOrd="0" destOrd="0" presId="urn:microsoft.com/office/officeart/2005/8/layout/chevron1"/>
    <dgm:cxn modelId="{1DE07AE0-42A6-4401-8290-DEF1B521E2D4}" srcId="{DB1D3EE1-2491-45D3-BF95-5C5AC98D703B}" destId="{757301D5-2078-4A0E-ADFA-567837147526}" srcOrd="3" destOrd="0" parTransId="{2D1B292C-541E-4105-918C-D070313CB7AF}" sibTransId="{F9D8964C-A3BB-43BB-B40C-50BDC8CE97B8}"/>
    <dgm:cxn modelId="{2963ECE8-CF70-44D5-BD08-090E6F2074BE}" type="presOf" srcId="{DB1D3EE1-2491-45D3-BF95-5C5AC98D703B}" destId="{AC775D5B-9ABB-4EAA-8B93-CD33F4912D90}" srcOrd="0" destOrd="0" presId="urn:microsoft.com/office/officeart/2005/8/layout/chevron1"/>
    <dgm:cxn modelId="{8A8676E9-DCA9-44C9-88BA-B5007FECC4D9}" srcId="{DB1D3EE1-2491-45D3-BF95-5C5AC98D703B}" destId="{24A38769-1571-4C3C-ADB4-736684764814}" srcOrd="11" destOrd="0" parTransId="{93B7E22B-86D4-4D62-A50E-949F2F4C1FF7}" sibTransId="{F6FAEFA3-C64D-4139-B452-2BF122B359B6}"/>
    <dgm:cxn modelId="{937FCBF3-DC18-40C5-BFD1-DBA01214CCD0}" type="presOf" srcId="{6B30D5D2-24CF-4A0F-9E6F-C5F5BF107D32}" destId="{923F10D3-FD64-49E6-A49F-99ED1D3EAF91}" srcOrd="0" destOrd="0" presId="urn:microsoft.com/office/officeart/2005/8/layout/chevron1"/>
    <dgm:cxn modelId="{D55D75D0-2698-4E15-AEBB-F0E4CDA92D61}" type="presParOf" srcId="{AC775D5B-9ABB-4EAA-8B93-CD33F4912D90}" destId="{0BB80EE0-5F06-4FB9-AC67-B38172DF2DA4}" srcOrd="0" destOrd="0" presId="urn:microsoft.com/office/officeart/2005/8/layout/chevron1"/>
    <dgm:cxn modelId="{C5EADE34-3AF6-4AB1-8384-D37D6D0D51EB}" type="presParOf" srcId="{AC775D5B-9ABB-4EAA-8B93-CD33F4912D90}" destId="{FD5EEABC-10EC-4924-8004-9BB094357443}" srcOrd="1" destOrd="0" presId="urn:microsoft.com/office/officeart/2005/8/layout/chevron1"/>
    <dgm:cxn modelId="{EEA7DCA9-2DAF-49AD-AFE6-0152FC044F10}" type="presParOf" srcId="{AC775D5B-9ABB-4EAA-8B93-CD33F4912D90}" destId="{08508889-608F-42BF-BFCE-1BAC465F3B8D}" srcOrd="2" destOrd="0" presId="urn:microsoft.com/office/officeart/2005/8/layout/chevron1"/>
    <dgm:cxn modelId="{B419F583-89DF-4485-9F66-472B7A26AA76}" type="presParOf" srcId="{AC775D5B-9ABB-4EAA-8B93-CD33F4912D90}" destId="{4CA6FA6D-D489-489A-B43D-D76B8216D429}" srcOrd="3" destOrd="0" presId="urn:microsoft.com/office/officeart/2005/8/layout/chevron1"/>
    <dgm:cxn modelId="{2051670D-6B32-41F1-982D-C651B9FFBF46}" type="presParOf" srcId="{AC775D5B-9ABB-4EAA-8B93-CD33F4912D90}" destId="{6955E34A-4192-4100-9918-2D5EC86FC5FB}" srcOrd="4" destOrd="0" presId="urn:microsoft.com/office/officeart/2005/8/layout/chevron1"/>
    <dgm:cxn modelId="{5822A14D-92A9-4626-8A8C-8BDE3A0CF3AF}" type="presParOf" srcId="{AC775D5B-9ABB-4EAA-8B93-CD33F4912D90}" destId="{1BE7A0BA-393A-4DB5-B4FB-61F869E68E18}" srcOrd="5" destOrd="0" presId="urn:microsoft.com/office/officeart/2005/8/layout/chevron1"/>
    <dgm:cxn modelId="{24A43DA5-164A-469C-A7FB-EF5D0D9A22FC}" type="presParOf" srcId="{AC775D5B-9ABB-4EAA-8B93-CD33F4912D90}" destId="{E5EA7C5C-87F2-495D-AC54-24CB40897B76}" srcOrd="6" destOrd="0" presId="urn:microsoft.com/office/officeart/2005/8/layout/chevron1"/>
    <dgm:cxn modelId="{655BD07E-F50C-4842-B5FE-B7194CE9D2D1}" type="presParOf" srcId="{AC775D5B-9ABB-4EAA-8B93-CD33F4912D90}" destId="{46722D95-CCF9-4AC1-864F-4DD054DDB2B5}" srcOrd="7" destOrd="0" presId="urn:microsoft.com/office/officeart/2005/8/layout/chevron1"/>
    <dgm:cxn modelId="{E556902F-B58A-469D-BEC7-8CC50D857586}" type="presParOf" srcId="{AC775D5B-9ABB-4EAA-8B93-CD33F4912D90}" destId="{BEB79564-C29A-4C91-A4D3-436BD8386224}" srcOrd="8" destOrd="0" presId="urn:microsoft.com/office/officeart/2005/8/layout/chevron1"/>
    <dgm:cxn modelId="{7F45BB32-B05D-4D0B-8735-98D82AB33F67}" type="presParOf" srcId="{AC775D5B-9ABB-4EAA-8B93-CD33F4912D90}" destId="{4A5C3315-35F8-4F80-892E-233DD5F01D74}" srcOrd="9" destOrd="0" presId="urn:microsoft.com/office/officeart/2005/8/layout/chevron1"/>
    <dgm:cxn modelId="{BA0B1501-9C75-4CC1-B2E9-0C8E83EA27A0}" type="presParOf" srcId="{AC775D5B-9ABB-4EAA-8B93-CD33F4912D90}" destId="{923F10D3-FD64-49E6-A49F-99ED1D3EAF91}" srcOrd="10" destOrd="0" presId="urn:microsoft.com/office/officeart/2005/8/layout/chevron1"/>
    <dgm:cxn modelId="{C4930049-5E8D-457A-BC3F-03CDF12A0D66}" type="presParOf" srcId="{AC775D5B-9ABB-4EAA-8B93-CD33F4912D90}" destId="{98B5ADF1-D879-434D-AE5D-506FDF5A6280}" srcOrd="11" destOrd="0" presId="urn:microsoft.com/office/officeart/2005/8/layout/chevron1"/>
    <dgm:cxn modelId="{6DBFA055-E8EB-4BBD-AD26-24AAC9D8B4E6}" type="presParOf" srcId="{AC775D5B-9ABB-4EAA-8B93-CD33F4912D90}" destId="{8891C939-319F-4412-8451-19CF5AC17FA5}" srcOrd="12" destOrd="0" presId="urn:microsoft.com/office/officeart/2005/8/layout/chevron1"/>
    <dgm:cxn modelId="{999DBF9B-E53C-4B0D-97BC-86B496B98277}" type="presParOf" srcId="{AC775D5B-9ABB-4EAA-8B93-CD33F4912D90}" destId="{6B3D7952-5592-457E-8D3C-DEABE723E7D7}" srcOrd="13" destOrd="0" presId="urn:microsoft.com/office/officeart/2005/8/layout/chevron1"/>
    <dgm:cxn modelId="{31958DDC-A053-4041-91D9-324A9659FC18}" type="presParOf" srcId="{AC775D5B-9ABB-4EAA-8B93-CD33F4912D90}" destId="{AAEABA2F-4F16-4EAA-9B09-2E2C836F5290}" srcOrd="14" destOrd="0" presId="urn:microsoft.com/office/officeart/2005/8/layout/chevron1"/>
    <dgm:cxn modelId="{E7C958B1-84C6-4FFB-A595-F42822FCDE92}" type="presParOf" srcId="{AC775D5B-9ABB-4EAA-8B93-CD33F4912D90}" destId="{148B41BD-7888-4751-9DC4-7A79B03CE0F1}" srcOrd="15" destOrd="0" presId="urn:microsoft.com/office/officeart/2005/8/layout/chevron1"/>
    <dgm:cxn modelId="{7CA1737B-015A-4660-9411-7535FFE94285}" type="presParOf" srcId="{AC775D5B-9ABB-4EAA-8B93-CD33F4912D90}" destId="{5D35AF83-2B1E-42EC-8F5B-6B943BBB307C}" srcOrd="16" destOrd="0" presId="urn:microsoft.com/office/officeart/2005/8/layout/chevron1"/>
    <dgm:cxn modelId="{69EFFFB0-695A-4737-87B3-D7364610AB3C}" type="presParOf" srcId="{AC775D5B-9ABB-4EAA-8B93-CD33F4912D90}" destId="{4D8B9823-4F0B-4C54-A068-41D09913A50B}" srcOrd="17" destOrd="0" presId="urn:microsoft.com/office/officeart/2005/8/layout/chevron1"/>
    <dgm:cxn modelId="{5A676D9B-C934-4DED-A79E-942D074F8663}" type="presParOf" srcId="{AC775D5B-9ABB-4EAA-8B93-CD33F4912D90}" destId="{8EF574EB-424A-4073-A856-672FDDD8F5D7}" srcOrd="18" destOrd="0" presId="urn:microsoft.com/office/officeart/2005/8/layout/chevron1"/>
    <dgm:cxn modelId="{738B89CC-70EA-4F9A-900F-F30458B6BA07}" type="presParOf" srcId="{AC775D5B-9ABB-4EAA-8B93-CD33F4912D90}" destId="{C98194F8-9DD8-4861-A215-A6EB3C00DE27}" srcOrd="19" destOrd="0" presId="urn:microsoft.com/office/officeart/2005/8/layout/chevron1"/>
    <dgm:cxn modelId="{A51817EE-E228-450A-8D65-58EE9E787355}" type="presParOf" srcId="{AC775D5B-9ABB-4EAA-8B93-CD33F4912D90}" destId="{39C8ECF4-431B-4655-B825-D28C2145D216}" srcOrd="20" destOrd="0" presId="urn:microsoft.com/office/officeart/2005/8/layout/chevron1"/>
    <dgm:cxn modelId="{B550B299-6676-4A90-B5F7-AD9E3D80F201}" type="presParOf" srcId="{AC775D5B-9ABB-4EAA-8B93-CD33F4912D90}" destId="{70CB686A-BF23-4060-905A-6AB4F028F0D5}" srcOrd="21" destOrd="0" presId="urn:microsoft.com/office/officeart/2005/8/layout/chevron1"/>
    <dgm:cxn modelId="{2819ED25-35A1-49AB-8FFB-D034E9F66CB4}" type="presParOf" srcId="{AC775D5B-9ABB-4EAA-8B93-CD33F4912D90}" destId="{A780FD6C-9E64-47FA-AA8C-DA3CC7710160}" srcOrd="22" destOrd="0" presId="urn:microsoft.com/office/officeart/2005/8/layout/chevron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1D3EE1-2491-45D3-BF95-5C5AC98D703B}" type="doc">
      <dgm:prSet loTypeId="urn:microsoft.com/office/officeart/2005/8/layout/chevron1" loCatId="process" qsTypeId="urn:microsoft.com/office/officeart/2005/8/quickstyle/simple1" qsCatId="simple" csTypeId="urn:microsoft.com/office/officeart/2005/8/colors/colorful1" csCatId="colorful" phldr="1"/>
      <dgm:spPr/>
    </dgm:pt>
    <dgm:pt modelId="{FC958ADB-0FFB-4678-97A2-C858A12923D6}">
      <dgm:prSet phldrT="[Text]"/>
      <dgm:spPr>
        <a:solidFill>
          <a:schemeClr val="accent1"/>
        </a:solidFill>
      </dgm:spPr>
      <dgm:t>
        <a:bodyPr/>
        <a:lstStyle/>
        <a:p>
          <a:r>
            <a:rPr lang="en-US" dirty="0"/>
            <a:t>July</a:t>
          </a:r>
        </a:p>
      </dgm:t>
    </dgm:pt>
    <dgm:pt modelId="{1925D6EE-9C23-4A4A-A72D-04C20545AD68}" type="parTrans" cxnId="{88997605-172A-4174-BCC9-9770FDB3037C}">
      <dgm:prSet/>
      <dgm:spPr/>
      <dgm:t>
        <a:bodyPr/>
        <a:lstStyle/>
        <a:p>
          <a:endParaRPr lang="en-US"/>
        </a:p>
      </dgm:t>
    </dgm:pt>
    <dgm:pt modelId="{C4DD36A3-78B6-4F1E-A114-9DCCEDA0DB3A}" type="sibTrans" cxnId="{88997605-172A-4174-BCC9-9770FDB3037C}">
      <dgm:prSet/>
      <dgm:spPr/>
      <dgm:t>
        <a:bodyPr/>
        <a:lstStyle/>
        <a:p>
          <a:endParaRPr lang="en-US"/>
        </a:p>
      </dgm:t>
    </dgm:pt>
    <dgm:pt modelId="{645E3135-2225-44CF-BED4-EA852818DDE7}">
      <dgm:prSet phldrT="[Text]"/>
      <dgm:spPr>
        <a:solidFill>
          <a:schemeClr val="accent1"/>
        </a:solidFill>
      </dgm:spPr>
      <dgm:t>
        <a:bodyPr/>
        <a:lstStyle/>
        <a:p>
          <a:r>
            <a:rPr lang="en-US" dirty="0"/>
            <a:t>Aug</a:t>
          </a:r>
        </a:p>
      </dgm:t>
    </dgm:pt>
    <dgm:pt modelId="{E761E8C8-28F6-4D58-AA25-D154CF8B3792}" type="parTrans" cxnId="{6B98DFA7-704F-423C-A753-3A1EB386E379}">
      <dgm:prSet/>
      <dgm:spPr/>
      <dgm:t>
        <a:bodyPr/>
        <a:lstStyle/>
        <a:p>
          <a:endParaRPr lang="en-US"/>
        </a:p>
      </dgm:t>
    </dgm:pt>
    <dgm:pt modelId="{9490BB9C-67BB-4E7A-AA7D-E15C71C54200}" type="sibTrans" cxnId="{6B98DFA7-704F-423C-A753-3A1EB386E379}">
      <dgm:prSet/>
      <dgm:spPr/>
      <dgm:t>
        <a:bodyPr/>
        <a:lstStyle/>
        <a:p>
          <a:endParaRPr lang="en-US"/>
        </a:p>
      </dgm:t>
    </dgm:pt>
    <dgm:pt modelId="{79DCFDDB-B1C1-47AA-8DA7-AD4C91561AA0}">
      <dgm:prSet phldrT="[Text]"/>
      <dgm:spPr>
        <a:solidFill>
          <a:schemeClr val="accent1"/>
        </a:solidFill>
      </dgm:spPr>
      <dgm:t>
        <a:bodyPr/>
        <a:lstStyle/>
        <a:p>
          <a:r>
            <a:rPr lang="en-US" dirty="0"/>
            <a:t>Sept</a:t>
          </a:r>
        </a:p>
      </dgm:t>
    </dgm:pt>
    <dgm:pt modelId="{EB66AEDD-0863-4A41-90DE-0072BEE9CDD9}" type="parTrans" cxnId="{9DF24E31-BE41-40EC-9652-C484A5C866FC}">
      <dgm:prSet/>
      <dgm:spPr/>
      <dgm:t>
        <a:bodyPr/>
        <a:lstStyle/>
        <a:p>
          <a:endParaRPr lang="en-US"/>
        </a:p>
      </dgm:t>
    </dgm:pt>
    <dgm:pt modelId="{E44CEC57-0263-47FA-80CD-52F3171DEF6D}" type="sibTrans" cxnId="{9DF24E31-BE41-40EC-9652-C484A5C866FC}">
      <dgm:prSet/>
      <dgm:spPr/>
      <dgm:t>
        <a:bodyPr/>
        <a:lstStyle/>
        <a:p>
          <a:endParaRPr lang="en-US"/>
        </a:p>
      </dgm:t>
    </dgm:pt>
    <dgm:pt modelId="{757301D5-2078-4A0E-ADFA-567837147526}">
      <dgm:prSet/>
      <dgm:spPr>
        <a:solidFill>
          <a:schemeClr val="accent1"/>
        </a:solidFill>
      </dgm:spPr>
      <dgm:t>
        <a:bodyPr/>
        <a:lstStyle/>
        <a:p>
          <a:r>
            <a:rPr lang="en-US" dirty="0"/>
            <a:t>Oct</a:t>
          </a:r>
        </a:p>
      </dgm:t>
    </dgm:pt>
    <dgm:pt modelId="{2D1B292C-541E-4105-918C-D070313CB7AF}" type="parTrans" cxnId="{1DE07AE0-42A6-4401-8290-DEF1B521E2D4}">
      <dgm:prSet/>
      <dgm:spPr/>
      <dgm:t>
        <a:bodyPr/>
        <a:lstStyle/>
        <a:p>
          <a:endParaRPr lang="en-US"/>
        </a:p>
      </dgm:t>
    </dgm:pt>
    <dgm:pt modelId="{F9D8964C-A3BB-43BB-B40C-50BDC8CE97B8}" type="sibTrans" cxnId="{1DE07AE0-42A6-4401-8290-DEF1B521E2D4}">
      <dgm:prSet/>
      <dgm:spPr/>
      <dgm:t>
        <a:bodyPr/>
        <a:lstStyle/>
        <a:p>
          <a:endParaRPr lang="en-US"/>
        </a:p>
      </dgm:t>
    </dgm:pt>
    <dgm:pt modelId="{CA0E197B-535A-4FC0-8AC7-56EB74BA8E76}">
      <dgm:prSet/>
      <dgm:spPr>
        <a:solidFill>
          <a:schemeClr val="accent1"/>
        </a:solidFill>
      </dgm:spPr>
      <dgm:t>
        <a:bodyPr/>
        <a:lstStyle/>
        <a:p>
          <a:r>
            <a:rPr lang="en-US" dirty="0"/>
            <a:t>Nov</a:t>
          </a:r>
        </a:p>
      </dgm:t>
    </dgm:pt>
    <dgm:pt modelId="{10F1651E-8926-4C34-BF5C-C91B5970F8E1}" type="parTrans" cxnId="{0C2C3B7E-2C59-49C0-B501-8CF0F4DF6671}">
      <dgm:prSet/>
      <dgm:spPr/>
      <dgm:t>
        <a:bodyPr/>
        <a:lstStyle/>
        <a:p>
          <a:endParaRPr lang="en-US"/>
        </a:p>
      </dgm:t>
    </dgm:pt>
    <dgm:pt modelId="{F969E241-5604-4B44-B8F7-D744AB5C5CE0}" type="sibTrans" cxnId="{0C2C3B7E-2C59-49C0-B501-8CF0F4DF6671}">
      <dgm:prSet/>
      <dgm:spPr/>
      <dgm:t>
        <a:bodyPr/>
        <a:lstStyle/>
        <a:p>
          <a:endParaRPr lang="en-US"/>
        </a:p>
      </dgm:t>
    </dgm:pt>
    <dgm:pt modelId="{6B30D5D2-24CF-4A0F-9E6F-C5F5BF107D32}">
      <dgm:prSet/>
      <dgm:spPr>
        <a:solidFill>
          <a:schemeClr val="accent1"/>
        </a:solidFill>
      </dgm:spPr>
      <dgm:t>
        <a:bodyPr/>
        <a:lstStyle/>
        <a:p>
          <a:r>
            <a:rPr lang="en-US" dirty="0"/>
            <a:t>Dec</a:t>
          </a:r>
        </a:p>
      </dgm:t>
    </dgm:pt>
    <dgm:pt modelId="{A6F6DACD-9BD9-47FA-B230-B8989FE7B8DE}" type="parTrans" cxnId="{67D637A0-8025-429E-BED3-D9613F6042CA}">
      <dgm:prSet/>
      <dgm:spPr/>
      <dgm:t>
        <a:bodyPr/>
        <a:lstStyle/>
        <a:p>
          <a:endParaRPr lang="en-US"/>
        </a:p>
      </dgm:t>
    </dgm:pt>
    <dgm:pt modelId="{33E3DF2E-578B-4BDD-82A6-D6D9DF362DF1}" type="sibTrans" cxnId="{67D637A0-8025-429E-BED3-D9613F6042CA}">
      <dgm:prSet/>
      <dgm:spPr/>
      <dgm:t>
        <a:bodyPr/>
        <a:lstStyle/>
        <a:p>
          <a:endParaRPr lang="en-US"/>
        </a:p>
      </dgm:t>
    </dgm:pt>
    <dgm:pt modelId="{C2F5D069-6FD5-4BBA-9457-8522784EF034}">
      <dgm:prSet/>
      <dgm:spPr>
        <a:solidFill>
          <a:schemeClr val="accent1"/>
        </a:solidFill>
      </dgm:spPr>
      <dgm:t>
        <a:bodyPr/>
        <a:lstStyle/>
        <a:p>
          <a:r>
            <a:rPr lang="en-US" dirty="0"/>
            <a:t>Jan</a:t>
          </a:r>
        </a:p>
      </dgm:t>
    </dgm:pt>
    <dgm:pt modelId="{9976964C-073A-4BE9-B3E2-08E08F805D4B}" type="parTrans" cxnId="{4A55FC27-1565-43EC-9771-605A590D9C9D}">
      <dgm:prSet/>
      <dgm:spPr/>
      <dgm:t>
        <a:bodyPr/>
        <a:lstStyle/>
        <a:p>
          <a:endParaRPr lang="en-US"/>
        </a:p>
      </dgm:t>
    </dgm:pt>
    <dgm:pt modelId="{40BF9976-8CF7-4B78-BA3F-C4B4101BD42B}" type="sibTrans" cxnId="{4A55FC27-1565-43EC-9771-605A590D9C9D}">
      <dgm:prSet/>
      <dgm:spPr/>
      <dgm:t>
        <a:bodyPr/>
        <a:lstStyle/>
        <a:p>
          <a:endParaRPr lang="en-US"/>
        </a:p>
      </dgm:t>
    </dgm:pt>
    <dgm:pt modelId="{ADF3D585-A141-42CC-BC2E-9056626744A7}">
      <dgm:prSet/>
      <dgm:spPr>
        <a:solidFill>
          <a:schemeClr val="accent1"/>
        </a:solidFill>
      </dgm:spPr>
      <dgm:t>
        <a:bodyPr/>
        <a:lstStyle/>
        <a:p>
          <a:r>
            <a:rPr lang="en-US" dirty="0"/>
            <a:t>Feb</a:t>
          </a:r>
        </a:p>
      </dgm:t>
    </dgm:pt>
    <dgm:pt modelId="{6F8DCB1A-E4AA-45B2-A956-29A678A0386E}" type="parTrans" cxnId="{081CAF5B-4479-4EDB-A145-EE09538C61FB}">
      <dgm:prSet/>
      <dgm:spPr/>
      <dgm:t>
        <a:bodyPr/>
        <a:lstStyle/>
        <a:p>
          <a:endParaRPr lang="en-US"/>
        </a:p>
      </dgm:t>
    </dgm:pt>
    <dgm:pt modelId="{39B0D17E-9706-4B8F-A88F-CDF61CDC7DEB}" type="sibTrans" cxnId="{081CAF5B-4479-4EDB-A145-EE09538C61FB}">
      <dgm:prSet/>
      <dgm:spPr/>
      <dgm:t>
        <a:bodyPr/>
        <a:lstStyle/>
        <a:p>
          <a:endParaRPr lang="en-US"/>
        </a:p>
      </dgm:t>
    </dgm:pt>
    <dgm:pt modelId="{A6448E9D-E33F-48D0-8CAE-94B11FA15168}">
      <dgm:prSet/>
      <dgm:spPr>
        <a:solidFill>
          <a:schemeClr val="accent1"/>
        </a:solidFill>
      </dgm:spPr>
      <dgm:t>
        <a:bodyPr/>
        <a:lstStyle/>
        <a:p>
          <a:r>
            <a:rPr lang="en-US" dirty="0"/>
            <a:t>Mar</a:t>
          </a:r>
        </a:p>
      </dgm:t>
    </dgm:pt>
    <dgm:pt modelId="{B91645B8-F177-4BF8-A5FA-B802DF35FE42}" type="parTrans" cxnId="{344D308D-DAF6-40F2-8C1B-9A36A18C2321}">
      <dgm:prSet/>
      <dgm:spPr/>
      <dgm:t>
        <a:bodyPr/>
        <a:lstStyle/>
        <a:p>
          <a:endParaRPr lang="en-US"/>
        </a:p>
      </dgm:t>
    </dgm:pt>
    <dgm:pt modelId="{CD0DE098-212F-4828-B11E-8E069DDF5AD6}" type="sibTrans" cxnId="{344D308D-DAF6-40F2-8C1B-9A36A18C2321}">
      <dgm:prSet/>
      <dgm:spPr/>
      <dgm:t>
        <a:bodyPr/>
        <a:lstStyle/>
        <a:p>
          <a:endParaRPr lang="en-US"/>
        </a:p>
      </dgm:t>
    </dgm:pt>
    <dgm:pt modelId="{019AC400-060D-4D83-BAF3-5DA2B9AF2D62}">
      <dgm:prSet/>
      <dgm:spPr>
        <a:solidFill>
          <a:schemeClr val="accent1"/>
        </a:solidFill>
      </dgm:spPr>
      <dgm:t>
        <a:bodyPr/>
        <a:lstStyle/>
        <a:p>
          <a:r>
            <a:rPr lang="en-US" dirty="0"/>
            <a:t>Apr</a:t>
          </a:r>
        </a:p>
      </dgm:t>
    </dgm:pt>
    <dgm:pt modelId="{DC3114C4-64DA-4EAF-B0C3-4FC297F884EB}" type="parTrans" cxnId="{B722C3A9-C795-4AB7-A233-B424B2B47C81}">
      <dgm:prSet/>
      <dgm:spPr/>
      <dgm:t>
        <a:bodyPr/>
        <a:lstStyle/>
        <a:p>
          <a:endParaRPr lang="en-US"/>
        </a:p>
      </dgm:t>
    </dgm:pt>
    <dgm:pt modelId="{2B481CF6-FD1B-4775-AEC2-21103757506B}" type="sibTrans" cxnId="{B722C3A9-C795-4AB7-A233-B424B2B47C81}">
      <dgm:prSet/>
      <dgm:spPr/>
      <dgm:t>
        <a:bodyPr/>
        <a:lstStyle/>
        <a:p>
          <a:endParaRPr lang="en-US"/>
        </a:p>
      </dgm:t>
    </dgm:pt>
    <dgm:pt modelId="{513605DA-7B53-4C2D-8DBB-57FC1E0445EE}">
      <dgm:prSet/>
      <dgm:spPr>
        <a:solidFill>
          <a:schemeClr val="accent1"/>
        </a:solidFill>
      </dgm:spPr>
      <dgm:t>
        <a:bodyPr/>
        <a:lstStyle/>
        <a:p>
          <a:r>
            <a:rPr lang="en-US" dirty="0"/>
            <a:t>May</a:t>
          </a:r>
        </a:p>
      </dgm:t>
    </dgm:pt>
    <dgm:pt modelId="{36C129EC-C478-4AA0-90CB-6EAD561AB076}" type="parTrans" cxnId="{390B492F-C9C5-4070-98AD-0044486EF2C1}">
      <dgm:prSet/>
      <dgm:spPr/>
      <dgm:t>
        <a:bodyPr/>
        <a:lstStyle/>
        <a:p>
          <a:endParaRPr lang="en-US"/>
        </a:p>
      </dgm:t>
    </dgm:pt>
    <dgm:pt modelId="{4DF69CFE-BA0A-45EE-86E7-441A23B3DE6A}" type="sibTrans" cxnId="{390B492F-C9C5-4070-98AD-0044486EF2C1}">
      <dgm:prSet/>
      <dgm:spPr/>
      <dgm:t>
        <a:bodyPr/>
        <a:lstStyle/>
        <a:p>
          <a:endParaRPr lang="en-US"/>
        </a:p>
      </dgm:t>
    </dgm:pt>
    <dgm:pt modelId="{24A38769-1571-4C3C-ADB4-736684764814}">
      <dgm:prSet/>
      <dgm:spPr>
        <a:solidFill>
          <a:schemeClr val="accent1"/>
        </a:solidFill>
      </dgm:spPr>
      <dgm:t>
        <a:bodyPr/>
        <a:lstStyle/>
        <a:p>
          <a:r>
            <a:rPr lang="en-US" dirty="0"/>
            <a:t>June</a:t>
          </a:r>
        </a:p>
      </dgm:t>
    </dgm:pt>
    <dgm:pt modelId="{93B7E22B-86D4-4D62-A50E-949F2F4C1FF7}" type="parTrans" cxnId="{8A8676E9-DCA9-44C9-88BA-B5007FECC4D9}">
      <dgm:prSet/>
      <dgm:spPr/>
      <dgm:t>
        <a:bodyPr/>
        <a:lstStyle/>
        <a:p>
          <a:endParaRPr lang="en-US"/>
        </a:p>
      </dgm:t>
    </dgm:pt>
    <dgm:pt modelId="{F6FAEFA3-C64D-4139-B452-2BF122B359B6}" type="sibTrans" cxnId="{8A8676E9-DCA9-44C9-88BA-B5007FECC4D9}">
      <dgm:prSet/>
      <dgm:spPr/>
      <dgm:t>
        <a:bodyPr/>
        <a:lstStyle/>
        <a:p>
          <a:endParaRPr lang="en-US"/>
        </a:p>
      </dgm:t>
    </dgm:pt>
    <dgm:pt modelId="{AC775D5B-9ABB-4EAA-8B93-CD33F4912D90}" type="pres">
      <dgm:prSet presAssocID="{DB1D3EE1-2491-45D3-BF95-5C5AC98D703B}" presName="Name0" presStyleCnt="0">
        <dgm:presLayoutVars>
          <dgm:dir/>
          <dgm:animLvl val="lvl"/>
          <dgm:resizeHandles val="exact"/>
        </dgm:presLayoutVars>
      </dgm:prSet>
      <dgm:spPr/>
    </dgm:pt>
    <dgm:pt modelId="{0BB80EE0-5F06-4FB9-AC67-B38172DF2DA4}" type="pres">
      <dgm:prSet presAssocID="{FC958ADB-0FFB-4678-97A2-C858A12923D6}" presName="parTxOnly" presStyleLbl="node1" presStyleIdx="0" presStyleCnt="12">
        <dgm:presLayoutVars>
          <dgm:chMax val="0"/>
          <dgm:chPref val="0"/>
          <dgm:bulletEnabled val="1"/>
        </dgm:presLayoutVars>
      </dgm:prSet>
      <dgm:spPr/>
    </dgm:pt>
    <dgm:pt modelId="{FD5EEABC-10EC-4924-8004-9BB094357443}" type="pres">
      <dgm:prSet presAssocID="{C4DD36A3-78B6-4F1E-A114-9DCCEDA0DB3A}" presName="parTxOnlySpace" presStyleCnt="0"/>
      <dgm:spPr/>
    </dgm:pt>
    <dgm:pt modelId="{08508889-608F-42BF-BFCE-1BAC465F3B8D}" type="pres">
      <dgm:prSet presAssocID="{645E3135-2225-44CF-BED4-EA852818DDE7}" presName="parTxOnly" presStyleLbl="node1" presStyleIdx="1" presStyleCnt="12">
        <dgm:presLayoutVars>
          <dgm:chMax val="0"/>
          <dgm:chPref val="0"/>
          <dgm:bulletEnabled val="1"/>
        </dgm:presLayoutVars>
      </dgm:prSet>
      <dgm:spPr/>
    </dgm:pt>
    <dgm:pt modelId="{4CA6FA6D-D489-489A-B43D-D76B8216D429}" type="pres">
      <dgm:prSet presAssocID="{9490BB9C-67BB-4E7A-AA7D-E15C71C54200}" presName="parTxOnlySpace" presStyleCnt="0"/>
      <dgm:spPr/>
    </dgm:pt>
    <dgm:pt modelId="{6955E34A-4192-4100-9918-2D5EC86FC5FB}" type="pres">
      <dgm:prSet presAssocID="{79DCFDDB-B1C1-47AA-8DA7-AD4C91561AA0}" presName="parTxOnly" presStyleLbl="node1" presStyleIdx="2" presStyleCnt="12">
        <dgm:presLayoutVars>
          <dgm:chMax val="0"/>
          <dgm:chPref val="0"/>
          <dgm:bulletEnabled val="1"/>
        </dgm:presLayoutVars>
      </dgm:prSet>
      <dgm:spPr/>
    </dgm:pt>
    <dgm:pt modelId="{1BE7A0BA-393A-4DB5-B4FB-61F869E68E18}" type="pres">
      <dgm:prSet presAssocID="{E44CEC57-0263-47FA-80CD-52F3171DEF6D}" presName="parTxOnlySpace" presStyleCnt="0"/>
      <dgm:spPr/>
    </dgm:pt>
    <dgm:pt modelId="{E5EA7C5C-87F2-495D-AC54-24CB40897B76}" type="pres">
      <dgm:prSet presAssocID="{757301D5-2078-4A0E-ADFA-567837147526}" presName="parTxOnly" presStyleLbl="node1" presStyleIdx="3" presStyleCnt="12">
        <dgm:presLayoutVars>
          <dgm:chMax val="0"/>
          <dgm:chPref val="0"/>
          <dgm:bulletEnabled val="1"/>
        </dgm:presLayoutVars>
      </dgm:prSet>
      <dgm:spPr/>
    </dgm:pt>
    <dgm:pt modelId="{46722D95-CCF9-4AC1-864F-4DD054DDB2B5}" type="pres">
      <dgm:prSet presAssocID="{F9D8964C-A3BB-43BB-B40C-50BDC8CE97B8}" presName="parTxOnlySpace" presStyleCnt="0"/>
      <dgm:spPr/>
    </dgm:pt>
    <dgm:pt modelId="{BEB79564-C29A-4C91-A4D3-436BD8386224}" type="pres">
      <dgm:prSet presAssocID="{CA0E197B-535A-4FC0-8AC7-56EB74BA8E76}" presName="parTxOnly" presStyleLbl="node1" presStyleIdx="4" presStyleCnt="12">
        <dgm:presLayoutVars>
          <dgm:chMax val="0"/>
          <dgm:chPref val="0"/>
          <dgm:bulletEnabled val="1"/>
        </dgm:presLayoutVars>
      </dgm:prSet>
      <dgm:spPr/>
    </dgm:pt>
    <dgm:pt modelId="{4A5C3315-35F8-4F80-892E-233DD5F01D74}" type="pres">
      <dgm:prSet presAssocID="{F969E241-5604-4B44-B8F7-D744AB5C5CE0}" presName="parTxOnlySpace" presStyleCnt="0"/>
      <dgm:spPr/>
    </dgm:pt>
    <dgm:pt modelId="{923F10D3-FD64-49E6-A49F-99ED1D3EAF91}" type="pres">
      <dgm:prSet presAssocID="{6B30D5D2-24CF-4A0F-9E6F-C5F5BF107D32}" presName="parTxOnly" presStyleLbl="node1" presStyleIdx="5" presStyleCnt="12">
        <dgm:presLayoutVars>
          <dgm:chMax val="0"/>
          <dgm:chPref val="0"/>
          <dgm:bulletEnabled val="1"/>
        </dgm:presLayoutVars>
      </dgm:prSet>
      <dgm:spPr/>
    </dgm:pt>
    <dgm:pt modelId="{98B5ADF1-D879-434D-AE5D-506FDF5A6280}" type="pres">
      <dgm:prSet presAssocID="{33E3DF2E-578B-4BDD-82A6-D6D9DF362DF1}" presName="parTxOnlySpace" presStyleCnt="0"/>
      <dgm:spPr/>
    </dgm:pt>
    <dgm:pt modelId="{8891C939-319F-4412-8451-19CF5AC17FA5}" type="pres">
      <dgm:prSet presAssocID="{C2F5D069-6FD5-4BBA-9457-8522784EF034}" presName="parTxOnly" presStyleLbl="node1" presStyleIdx="6" presStyleCnt="12">
        <dgm:presLayoutVars>
          <dgm:chMax val="0"/>
          <dgm:chPref val="0"/>
          <dgm:bulletEnabled val="1"/>
        </dgm:presLayoutVars>
      </dgm:prSet>
      <dgm:spPr/>
    </dgm:pt>
    <dgm:pt modelId="{6B3D7952-5592-457E-8D3C-DEABE723E7D7}" type="pres">
      <dgm:prSet presAssocID="{40BF9976-8CF7-4B78-BA3F-C4B4101BD42B}" presName="parTxOnlySpace" presStyleCnt="0"/>
      <dgm:spPr/>
    </dgm:pt>
    <dgm:pt modelId="{AAEABA2F-4F16-4EAA-9B09-2E2C836F5290}" type="pres">
      <dgm:prSet presAssocID="{ADF3D585-A141-42CC-BC2E-9056626744A7}" presName="parTxOnly" presStyleLbl="node1" presStyleIdx="7" presStyleCnt="12">
        <dgm:presLayoutVars>
          <dgm:chMax val="0"/>
          <dgm:chPref val="0"/>
          <dgm:bulletEnabled val="1"/>
        </dgm:presLayoutVars>
      </dgm:prSet>
      <dgm:spPr/>
    </dgm:pt>
    <dgm:pt modelId="{148B41BD-7888-4751-9DC4-7A79B03CE0F1}" type="pres">
      <dgm:prSet presAssocID="{39B0D17E-9706-4B8F-A88F-CDF61CDC7DEB}" presName="parTxOnlySpace" presStyleCnt="0"/>
      <dgm:spPr/>
    </dgm:pt>
    <dgm:pt modelId="{5D35AF83-2B1E-42EC-8F5B-6B943BBB307C}" type="pres">
      <dgm:prSet presAssocID="{A6448E9D-E33F-48D0-8CAE-94B11FA15168}" presName="parTxOnly" presStyleLbl="node1" presStyleIdx="8" presStyleCnt="12">
        <dgm:presLayoutVars>
          <dgm:chMax val="0"/>
          <dgm:chPref val="0"/>
          <dgm:bulletEnabled val="1"/>
        </dgm:presLayoutVars>
      </dgm:prSet>
      <dgm:spPr/>
    </dgm:pt>
    <dgm:pt modelId="{4D8B9823-4F0B-4C54-A068-41D09913A50B}" type="pres">
      <dgm:prSet presAssocID="{CD0DE098-212F-4828-B11E-8E069DDF5AD6}" presName="parTxOnlySpace" presStyleCnt="0"/>
      <dgm:spPr/>
    </dgm:pt>
    <dgm:pt modelId="{8EF574EB-424A-4073-A856-672FDDD8F5D7}" type="pres">
      <dgm:prSet presAssocID="{019AC400-060D-4D83-BAF3-5DA2B9AF2D62}" presName="parTxOnly" presStyleLbl="node1" presStyleIdx="9" presStyleCnt="12">
        <dgm:presLayoutVars>
          <dgm:chMax val="0"/>
          <dgm:chPref val="0"/>
          <dgm:bulletEnabled val="1"/>
        </dgm:presLayoutVars>
      </dgm:prSet>
      <dgm:spPr/>
    </dgm:pt>
    <dgm:pt modelId="{C98194F8-9DD8-4861-A215-A6EB3C00DE27}" type="pres">
      <dgm:prSet presAssocID="{2B481CF6-FD1B-4775-AEC2-21103757506B}" presName="parTxOnlySpace" presStyleCnt="0"/>
      <dgm:spPr/>
    </dgm:pt>
    <dgm:pt modelId="{39C8ECF4-431B-4655-B825-D28C2145D216}" type="pres">
      <dgm:prSet presAssocID="{513605DA-7B53-4C2D-8DBB-57FC1E0445EE}" presName="parTxOnly" presStyleLbl="node1" presStyleIdx="10" presStyleCnt="12">
        <dgm:presLayoutVars>
          <dgm:chMax val="0"/>
          <dgm:chPref val="0"/>
          <dgm:bulletEnabled val="1"/>
        </dgm:presLayoutVars>
      </dgm:prSet>
      <dgm:spPr/>
    </dgm:pt>
    <dgm:pt modelId="{70CB686A-BF23-4060-905A-6AB4F028F0D5}" type="pres">
      <dgm:prSet presAssocID="{4DF69CFE-BA0A-45EE-86E7-441A23B3DE6A}" presName="parTxOnlySpace" presStyleCnt="0"/>
      <dgm:spPr/>
    </dgm:pt>
    <dgm:pt modelId="{A780FD6C-9E64-47FA-AA8C-DA3CC7710160}" type="pres">
      <dgm:prSet presAssocID="{24A38769-1571-4C3C-ADB4-736684764814}" presName="parTxOnly" presStyleLbl="node1" presStyleIdx="11" presStyleCnt="12">
        <dgm:presLayoutVars>
          <dgm:chMax val="0"/>
          <dgm:chPref val="0"/>
          <dgm:bulletEnabled val="1"/>
        </dgm:presLayoutVars>
      </dgm:prSet>
      <dgm:spPr/>
    </dgm:pt>
  </dgm:ptLst>
  <dgm:cxnLst>
    <dgm:cxn modelId="{88997605-172A-4174-BCC9-9770FDB3037C}" srcId="{DB1D3EE1-2491-45D3-BF95-5C5AC98D703B}" destId="{FC958ADB-0FFB-4678-97A2-C858A12923D6}" srcOrd="0" destOrd="0" parTransId="{1925D6EE-9C23-4A4A-A72D-04C20545AD68}" sibTransId="{C4DD36A3-78B6-4F1E-A114-9DCCEDA0DB3A}"/>
    <dgm:cxn modelId="{4A55FC27-1565-43EC-9771-605A590D9C9D}" srcId="{DB1D3EE1-2491-45D3-BF95-5C5AC98D703B}" destId="{C2F5D069-6FD5-4BBA-9457-8522784EF034}" srcOrd="6" destOrd="0" parTransId="{9976964C-073A-4BE9-B3E2-08E08F805D4B}" sibTransId="{40BF9976-8CF7-4B78-BA3F-C4B4101BD42B}"/>
    <dgm:cxn modelId="{03C49B29-CB9C-479D-9602-C6355A29E009}" type="presOf" srcId="{A6448E9D-E33F-48D0-8CAE-94B11FA15168}" destId="{5D35AF83-2B1E-42EC-8F5B-6B943BBB307C}" srcOrd="0" destOrd="0" presId="urn:microsoft.com/office/officeart/2005/8/layout/chevron1"/>
    <dgm:cxn modelId="{62E11B2D-8874-458C-B90D-D517759A8239}" type="presOf" srcId="{FC958ADB-0FFB-4678-97A2-C858A12923D6}" destId="{0BB80EE0-5F06-4FB9-AC67-B38172DF2DA4}" srcOrd="0" destOrd="0" presId="urn:microsoft.com/office/officeart/2005/8/layout/chevron1"/>
    <dgm:cxn modelId="{D36D022F-BFAE-42E8-BE1B-6F37FEDD337D}" type="presOf" srcId="{019AC400-060D-4D83-BAF3-5DA2B9AF2D62}" destId="{8EF574EB-424A-4073-A856-672FDDD8F5D7}" srcOrd="0" destOrd="0" presId="urn:microsoft.com/office/officeart/2005/8/layout/chevron1"/>
    <dgm:cxn modelId="{390B492F-C9C5-4070-98AD-0044486EF2C1}" srcId="{DB1D3EE1-2491-45D3-BF95-5C5AC98D703B}" destId="{513605DA-7B53-4C2D-8DBB-57FC1E0445EE}" srcOrd="10" destOrd="0" parTransId="{36C129EC-C478-4AA0-90CB-6EAD561AB076}" sibTransId="{4DF69CFE-BA0A-45EE-86E7-441A23B3DE6A}"/>
    <dgm:cxn modelId="{9DF24E31-BE41-40EC-9652-C484A5C866FC}" srcId="{DB1D3EE1-2491-45D3-BF95-5C5AC98D703B}" destId="{79DCFDDB-B1C1-47AA-8DA7-AD4C91561AA0}" srcOrd="2" destOrd="0" parTransId="{EB66AEDD-0863-4A41-90DE-0072BEE9CDD9}" sibTransId="{E44CEC57-0263-47FA-80CD-52F3171DEF6D}"/>
    <dgm:cxn modelId="{DB41E13B-41C7-4061-9C12-CBBD1C369716}" type="presOf" srcId="{645E3135-2225-44CF-BED4-EA852818DDE7}" destId="{08508889-608F-42BF-BFCE-1BAC465F3B8D}" srcOrd="0" destOrd="0" presId="urn:microsoft.com/office/officeart/2005/8/layout/chevron1"/>
    <dgm:cxn modelId="{081CAF5B-4479-4EDB-A145-EE09538C61FB}" srcId="{DB1D3EE1-2491-45D3-BF95-5C5AC98D703B}" destId="{ADF3D585-A141-42CC-BC2E-9056626744A7}" srcOrd="7" destOrd="0" parTransId="{6F8DCB1A-E4AA-45B2-A956-29A678A0386E}" sibTransId="{39B0D17E-9706-4B8F-A88F-CDF61CDC7DEB}"/>
    <dgm:cxn modelId="{1948895E-DDA2-4506-8304-B13BC60028D0}" type="presOf" srcId="{79DCFDDB-B1C1-47AA-8DA7-AD4C91561AA0}" destId="{6955E34A-4192-4100-9918-2D5EC86FC5FB}" srcOrd="0" destOrd="0" presId="urn:microsoft.com/office/officeart/2005/8/layout/chevron1"/>
    <dgm:cxn modelId="{E941E068-5C5A-4E7B-9ED6-D1CAAB7ED0EC}" type="presOf" srcId="{24A38769-1571-4C3C-ADB4-736684764814}" destId="{A780FD6C-9E64-47FA-AA8C-DA3CC7710160}" srcOrd="0" destOrd="0" presId="urn:microsoft.com/office/officeart/2005/8/layout/chevron1"/>
    <dgm:cxn modelId="{D4B1FD7B-5BB2-43F1-A9FD-55259332C6F8}" type="presOf" srcId="{ADF3D585-A141-42CC-BC2E-9056626744A7}" destId="{AAEABA2F-4F16-4EAA-9B09-2E2C836F5290}" srcOrd="0" destOrd="0" presId="urn:microsoft.com/office/officeart/2005/8/layout/chevron1"/>
    <dgm:cxn modelId="{0C2C3B7E-2C59-49C0-B501-8CF0F4DF6671}" srcId="{DB1D3EE1-2491-45D3-BF95-5C5AC98D703B}" destId="{CA0E197B-535A-4FC0-8AC7-56EB74BA8E76}" srcOrd="4" destOrd="0" parTransId="{10F1651E-8926-4C34-BF5C-C91B5970F8E1}" sibTransId="{F969E241-5604-4B44-B8F7-D744AB5C5CE0}"/>
    <dgm:cxn modelId="{344D308D-DAF6-40F2-8C1B-9A36A18C2321}" srcId="{DB1D3EE1-2491-45D3-BF95-5C5AC98D703B}" destId="{A6448E9D-E33F-48D0-8CAE-94B11FA15168}" srcOrd="8" destOrd="0" parTransId="{B91645B8-F177-4BF8-A5FA-B802DF35FE42}" sibTransId="{CD0DE098-212F-4828-B11E-8E069DDF5AD6}"/>
    <dgm:cxn modelId="{67D637A0-8025-429E-BED3-D9613F6042CA}" srcId="{DB1D3EE1-2491-45D3-BF95-5C5AC98D703B}" destId="{6B30D5D2-24CF-4A0F-9E6F-C5F5BF107D32}" srcOrd="5" destOrd="0" parTransId="{A6F6DACD-9BD9-47FA-B230-B8989FE7B8DE}" sibTransId="{33E3DF2E-578B-4BDD-82A6-D6D9DF362DF1}"/>
    <dgm:cxn modelId="{328E3CA6-BAB1-4836-8C62-37C200F84986}" type="presOf" srcId="{513605DA-7B53-4C2D-8DBB-57FC1E0445EE}" destId="{39C8ECF4-431B-4655-B825-D28C2145D216}" srcOrd="0" destOrd="0" presId="urn:microsoft.com/office/officeart/2005/8/layout/chevron1"/>
    <dgm:cxn modelId="{6B98DFA7-704F-423C-A753-3A1EB386E379}" srcId="{DB1D3EE1-2491-45D3-BF95-5C5AC98D703B}" destId="{645E3135-2225-44CF-BED4-EA852818DDE7}" srcOrd="1" destOrd="0" parTransId="{E761E8C8-28F6-4D58-AA25-D154CF8B3792}" sibTransId="{9490BB9C-67BB-4E7A-AA7D-E15C71C54200}"/>
    <dgm:cxn modelId="{B722C3A9-C795-4AB7-A233-B424B2B47C81}" srcId="{DB1D3EE1-2491-45D3-BF95-5C5AC98D703B}" destId="{019AC400-060D-4D83-BAF3-5DA2B9AF2D62}" srcOrd="9" destOrd="0" parTransId="{DC3114C4-64DA-4EAF-B0C3-4FC297F884EB}" sibTransId="{2B481CF6-FD1B-4775-AEC2-21103757506B}"/>
    <dgm:cxn modelId="{485F21AB-DC4B-4814-9314-6118B450D281}" type="presOf" srcId="{C2F5D069-6FD5-4BBA-9457-8522784EF034}" destId="{8891C939-319F-4412-8451-19CF5AC17FA5}" srcOrd="0" destOrd="0" presId="urn:microsoft.com/office/officeart/2005/8/layout/chevron1"/>
    <dgm:cxn modelId="{BD234DB5-1B83-497F-AD73-8A91116C91E6}" type="presOf" srcId="{CA0E197B-535A-4FC0-8AC7-56EB74BA8E76}" destId="{BEB79564-C29A-4C91-A4D3-436BD8386224}" srcOrd="0" destOrd="0" presId="urn:microsoft.com/office/officeart/2005/8/layout/chevron1"/>
    <dgm:cxn modelId="{27A6DEDC-50AF-4533-AE82-74F76AC8E4D4}" type="presOf" srcId="{757301D5-2078-4A0E-ADFA-567837147526}" destId="{E5EA7C5C-87F2-495D-AC54-24CB40897B76}" srcOrd="0" destOrd="0" presId="urn:microsoft.com/office/officeart/2005/8/layout/chevron1"/>
    <dgm:cxn modelId="{1DE07AE0-42A6-4401-8290-DEF1B521E2D4}" srcId="{DB1D3EE1-2491-45D3-BF95-5C5AC98D703B}" destId="{757301D5-2078-4A0E-ADFA-567837147526}" srcOrd="3" destOrd="0" parTransId="{2D1B292C-541E-4105-918C-D070313CB7AF}" sibTransId="{F9D8964C-A3BB-43BB-B40C-50BDC8CE97B8}"/>
    <dgm:cxn modelId="{2963ECE8-CF70-44D5-BD08-090E6F2074BE}" type="presOf" srcId="{DB1D3EE1-2491-45D3-BF95-5C5AC98D703B}" destId="{AC775D5B-9ABB-4EAA-8B93-CD33F4912D90}" srcOrd="0" destOrd="0" presId="urn:microsoft.com/office/officeart/2005/8/layout/chevron1"/>
    <dgm:cxn modelId="{8A8676E9-DCA9-44C9-88BA-B5007FECC4D9}" srcId="{DB1D3EE1-2491-45D3-BF95-5C5AC98D703B}" destId="{24A38769-1571-4C3C-ADB4-736684764814}" srcOrd="11" destOrd="0" parTransId="{93B7E22B-86D4-4D62-A50E-949F2F4C1FF7}" sibTransId="{F6FAEFA3-C64D-4139-B452-2BF122B359B6}"/>
    <dgm:cxn modelId="{937FCBF3-DC18-40C5-BFD1-DBA01214CCD0}" type="presOf" srcId="{6B30D5D2-24CF-4A0F-9E6F-C5F5BF107D32}" destId="{923F10D3-FD64-49E6-A49F-99ED1D3EAF91}" srcOrd="0" destOrd="0" presId="urn:microsoft.com/office/officeart/2005/8/layout/chevron1"/>
    <dgm:cxn modelId="{D55D75D0-2698-4E15-AEBB-F0E4CDA92D61}" type="presParOf" srcId="{AC775D5B-9ABB-4EAA-8B93-CD33F4912D90}" destId="{0BB80EE0-5F06-4FB9-AC67-B38172DF2DA4}" srcOrd="0" destOrd="0" presId="urn:microsoft.com/office/officeart/2005/8/layout/chevron1"/>
    <dgm:cxn modelId="{C5EADE34-3AF6-4AB1-8384-D37D6D0D51EB}" type="presParOf" srcId="{AC775D5B-9ABB-4EAA-8B93-CD33F4912D90}" destId="{FD5EEABC-10EC-4924-8004-9BB094357443}" srcOrd="1" destOrd="0" presId="urn:microsoft.com/office/officeart/2005/8/layout/chevron1"/>
    <dgm:cxn modelId="{EEA7DCA9-2DAF-49AD-AFE6-0152FC044F10}" type="presParOf" srcId="{AC775D5B-9ABB-4EAA-8B93-CD33F4912D90}" destId="{08508889-608F-42BF-BFCE-1BAC465F3B8D}" srcOrd="2" destOrd="0" presId="urn:microsoft.com/office/officeart/2005/8/layout/chevron1"/>
    <dgm:cxn modelId="{B419F583-89DF-4485-9F66-472B7A26AA76}" type="presParOf" srcId="{AC775D5B-9ABB-4EAA-8B93-CD33F4912D90}" destId="{4CA6FA6D-D489-489A-B43D-D76B8216D429}" srcOrd="3" destOrd="0" presId="urn:microsoft.com/office/officeart/2005/8/layout/chevron1"/>
    <dgm:cxn modelId="{2051670D-6B32-41F1-982D-C651B9FFBF46}" type="presParOf" srcId="{AC775D5B-9ABB-4EAA-8B93-CD33F4912D90}" destId="{6955E34A-4192-4100-9918-2D5EC86FC5FB}" srcOrd="4" destOrd="0" presId="urn:microsoft.com/office/officeart/2005/8/layout/chevron1"/>
    <dgm:cxn modelId="{5822A14D-92A9-4626-8A8C-8BDE3A0CF3AF}" type="presParOf" srcId="{AC775D5B-9ABB-4EAA-8B93-CD33F4912D90}" destId="{1BE7A0BA-393A-4DB5-B4FB-61F869E68E18}" srcOrd="5" destOrd="0" presId="urn:microsoft.com/office/officeart/2005/8/layout/chevron1"/>
    <dgm:cxn modelId="{24A43DA5-164A-469C-A7FB-EF5D0D9A22FC}" type="presParOf" srcId="{AC775D5B-9ABB-4EAA-8B93-CD33F4912D90}" destId="{E5EA7C5C-87F2-495D-AC54-24CB40897B76}" srcOrd="6" destOrd="0" presId="urn:microsoft.com/office/officeart/2005/8/layout/chevron1"/>
    <dgm:cxn modelId="{655BD07E-F50C-4842-B5FE-B7194CE9D2D1}" type="presParOf" srcId="{AC775D5B-9ABB-4EAA-8B93-CD33F4912D90}" destId="{46722D95-CCF9-4AC1-864F-4DD054DDB2B5}" srcOrd="7" destOrd="0" presId="urn:microsoft.com/office/officeart/2005/8/layout/chevron1"/>
    <dgm:cxn modelId="{E556902F-B58A-469D-BEC7-8CC50D857586}" type="presParOf" srcId="{AC775D5B-9ABB-4EAA-8B93-CD33F4912D90}" destId="{BEB79564-C29A-4C91-A4D3-436BD8386224}" srcOrd="8" destOrd="0" presId="urn:microsoft.com/office/officeart/2005/8/layout/chevron1"/>
    <dgm:cxn modelId="{7F45BB32-B05D-4D0B-8735-98D82AB33F67}" type="presParOf" srcId="{AC775D5B-9ABB-4EAA-8B93-CD33F4912D90}" destId="{4A5C3315-35F8-4F80-892E-233DD5F01D74}" srcOrd="9" destOrd="0" presId="urn:microsoft.com/office/officeart/2005/8/layout/chevron1"/>
    <dgm:cxn modelId="{BA0B1501-9C75-4CC1-B2E9-0C8E83EA27A0}" type="presParOf" srcId="{AC775D5B-9ABB-4EAA-8B93-CD33F4912D90}" destId="{923F10D3-FD64-49E6-A49F-99ED1D3EAF91}" srcOrd="10" destOrd="0" presId="urn:microsoft.com/office/officeart/2005/8/layout/chevron1"/>
    <dgm:cxn modelId="{C4930049-5E8D-457A-BC3F-03CDF12A0D66}" type="presParOf" srcId="{AC775D5B-9ABB-4EAA-8B93-CD33F4912D90}" destId="{98B5ADF1-D879-434D-AE5D-506FDF5A6280}" srcOrd="11" destOrd="0" presId="urn:microsoft.com/office/officeart/2005/8/layout/chevron1"/>
    <dgm:cxn modelId="{6DBFA055-E8EB-4BBD-AD26-24AAC9D8B4E6}" type="presParOf" srcId="{AC775D5B-9ABB-4EAA-8B93-CD33F4912D90}" destId="{8891C939-319F-4412-8451-19CF5AC17FA5}" srcOrd="12" destOrd="0" presId="urn:microsoft.com/office/officeart/2005/8/layout/chevron1"/>
    <dgm:cxn modelId="{999DBF9B-E53C-4B0D-97BC-86B496B98277}" type="presParOf" srcId="{AC775D5B-9ABB-4EAA-8B93-CD33F4912D90}" destId="{6B3D7952-5592-457E-8D3C-DEABE723E7D7}" srcOrd="13" destOrd="0" presId="urn:microsoft.com/office/officeart/2005/8/layout/chevron1"/>
    <dgm:cxn modelId="{31958DDC-A053-4041-91D9-324A9659FC18}" type="presParOf" srcId="{AC775D5B-9ABB-4EAA-8B93-CD33F4912D90}" destId="{AAEABA2F-4F16-4EAA-9B09-2E2C836F5290}" srcOrd="14" destOrd="0" presId="urn:microsoft.com/office/officeart/2005/8/layout/chevron1"/>
    <dgm:cxn modelId="{E7C958B1-84C6-4FFB-A595-F42822FCDE92}" type="presParOf" srcId="{AC775D5B-9ABB-4EAA-8B93-CD33F4912D90}" destId="{148B41BD-7888-4751-9DC4-7A79B03CE0F1}" srcOrd="15" destOrd="0" presId="urn:microsoft.com/office/officeart/2005/8/layout/chevron1"/>
    <dgm:cxn modelId="{7CA1737B-015A-4660-9411-7535FFE94285}" type="presParOf" srcId="{AC775D5B-9ABB-4EAA-8B93-CD33F4912D90}" destId="{5D35AF83-2B1E-42EC-8F5B-6B943BBB307C}" srcOrd="16" destOrd="0" presId="urn:microsoft.com/office/officeart/2005/8/layout/chevron1"/>
    <dgm:cxn modelId="{69EFFFB0-695A-4737-87B3-D7364610AB3C}" type="presParOf" srcId="{AC775D5B-9ABB-4EAA-8B93-CD33F4912D90}" destId="{4D8B9823-4F0B-4C54-A068-41D09913A50B}" srcOrd="17" destOrd="0" presId="urn:microsoft.com/office/officeart/2005/8/layout/chevron1"/>
    <dgm:cxn modelId="{5A676D9B-C934-4DED-A79E-942D074F8663}" type="presParOf" srcId="{AC775D5B-9ABB-4EAA-8B93-CD33F4912D90}" destId="{8EF574EB-424A-4073-A856-672FDDD8F5D7}" srcOrd="18" destOrd="0" presId="urn:microsoft.com/office/officeart/2005/8/layout/chevron1"/>
    <dgm:cxn modelId="{738B89CC-70EA-4F9A-900F-F30458B6BA07}" type="presParOf" srcId="{AC775D5B-9ABB-4EAA-8B93-CD33F4912D90}" destId="{C98194F8-9DD8-4861-A215-A6EB3C00DE27}" srcOrd="19" destOrd="0" presId="urn:microsoft.com/office/officeart/2005/8/layout/chevron1"/>
    <dgm:cxn modelId="{A51817EE-E228-450A-8D65-58EE9E787355}" type="presParOf" srcId="{AC775D5B-9ABB-4EAA-8B93-CD33F4912D90}" destId="{39C8ECF4-431B-4655-B825-D28C2145D216}" srcOrd="20" destOrd="0" presId="urn:microsoft.com/office/officeart/2005/8/layout/chevron1"/>
    <dgm:cxn modelId="{B550B299-6676-4A90-B5F7-AD9E3D80F201}" type="presParOf" srcId="{AC775D5B-9ABB-4EAA-8B93-CD33F4912D90}" destId="{70CB686A-BF23-4060-905A-6AB4F028F0D5}" srcOrd="21" destOrd="0" presId="urn:microsoft.com/office/officeart/2005/8/layout/chevron1"/>
    <dgm:cxn modelId="{2819ED25-35A1-49AB-8FFB-D034E9F66CB4}" type="presParOf" srcId="{AC775D5B-9ABB-4EAA-8B93-CD33F4912D90}" destId="{A780FD6C-9E64-47FA-AA8C-DA3CC7710160}" srcOrd="22" destOrd="0" presId="urn:microsoft.com/office/officeart/2005/8/layout/chevron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B80EE0-5F06-4FB9-AC67-B38172DF2DA4}">
      <dsp:nvSpPr>
        <dsp:cNvPr id="0" name=""/>
        <dsp:cNvSpPr/>
      </dsp:nvSpPr>
      <dsp:spPr>
        <a:xfrm>
          <a:off x="2873" y="277972"/>
          <a:ext cx="707600" cy="283040"/>
        </a:xfrm>
        <a:prstGeom prst="chevron">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July</a:t>
          </a:r>
        </a:p>
      </dsp:txBody>
      <dsp:txXfrm>
        <a:off x="144393" y="277972"/>
        <a:ext cx="424560" cy="283040"/>
      </dsp:txXfrm>
    </dsp:sp>
    <dsp:sp modelId="{08508889-608F-42BF-BFCE-1BAC465F3B8D}">
      <dsp:nvSpPr>
        <dsp:cNvPr id="0" name=""/>
        <dsp:cNvSpPr/>
      </dsp:nvSpPr>
      <dsp:spPr>
        <a:xfrm>
          <a:off x="639714" y="277972"/>
          <a:ext cx="707600" cy="283040"/>
        </a:xfrm>
        <a:prstGeom prst="chevron">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Aug</a:t>
          </a:r>
        </a:p>
      </dsp:txBody>
      <dsp:txXfrm>
        <a:off x="781234" y="277972"/>
        <a:ext cx="424560" cy="283040"/>
      </dsp:txXfrm>
    </dsp:sp>
    <dsp:sp modelId="{6955E34A-4192-4100-9918-2D5EC86FC5FB}">
      <dsp:nvSpPr>
        <dsp:cNvPr id="0" name=""/>
        <dsp:cNvSpPr/>
      </dsp:nvSpPr>
      <dsp:spPr>
        <a:xfrm>
          <a:off x="1276554" y="277972"/>
          <a:ext cx="707600" cy="283040"/>
        </a:xfrm>
        <a:prstGeom prst="chevron">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Sept</a:t>
          </a:r>
        </a:p>
      </dsp:txBody>
      <dsp:txXfrm>
        <a:off x="1418074" y="277972"/>
        <a:ext cx="424560" cy="283040"/>
      </dsp:txXfrm>
    </dsp:sp>
    <dsp:sp modelId="{E5EA7C5C-87F2-495D-AC54-24CB40897B76}">
      <dsp:nvSpPr>
        <dsp:cNvPr id="0" name=""/>
        <dsp:cNvSpPr/>
      </dsp:nvSpPr>
      <dsp:spPr>
        <a:xfrm>
          <a:off x="1913394" y="277972"/>
          <a:ext cx="707600" cy="283040"/>
        </a:xfrm>
        <a:prstGeom prst="chevron">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Oct</a:t>
          </a:r>
        </a:p>
      </dsp:txBody>
      <dsp:txXfrm>
        <a:off x="2054914" y="277972"/>
        <a:ext cx="424560" cy="283040"/>
      </dsp:txXfrm>
    </dsp:sp>
    <dsp:sp modelId="{BEB79564-C29A-4C91-A4D3-436BD8386224}">
      <dsp:nvSpPr>
        <dsp:cNvPr id="0" name=""/>
        <dsp:cNvSpPr/>
      </dsp:nvSpPr>
      <dsp:spPr>
        <a:xfrm>
          <a:off x="2550234" y="277972"/>
          <a:ext cx="707600" cy="283040"/>
        </a:xfrm>
        <a:prstGeom prst="chevron">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Nov</a:t>
          </a:r>
        </a:p>
      </dsp:txBody>
      <dsp:txXfrm>
        <a:off x="2691754" y="277972"/>
        <a:ext cx="424560" cy="283040"/>
      </dsp:txXfrm>
    </dsp:sp>
    <dsp:sp modelId="{923F10D3-FD64-49E6-A49F-99ED1D3EAF91}">
      <dsp:nvSpPr>
        <dsp:cNvPr id="0" name=""/>
        <dsp:cNvSpPr/>
      </dsp:nvSpPr>
      <dsp:spPr>
        <a:xfrm>
          <a:off x="3187075" y="277972"/>
          <a:ext cx="707600" cy="283040"/>
        </a:xfrm>
        <a:prstGeom prst="chevron">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Dec</a:t>
          </a:r>
        </a:p>
      </dsp:txBody>
      <dsp:txXfrm>
        <a:off x="3328595" y="277972"/>
        <a:ext cx="424560" cy="283040"/>
      </dsp:txXfrm>
    </dsp:sp>
    <dsp:sp modelId="{8891C939-319F-4412-8451-19CF5AC17FA5}">
      <dsp:nvSpPr>
        <dsp:cNvPr id="0" name=""/>
        <dsp:cNvSpPr/>
      </dsp:nvSpPr>
      <dsp:spPr>
        <a:xfrm>
          <a:off x="3823915" y="277972"/>
          <a:ext cx="707600" cy="283040"/>
        </a:xfrm>
        <a:prstGeom prst="chevron">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Jan</a:t>
          </a:r>
        </a:p>
      </dsp:txBody>
      <dsp:txXfrm>
        <a:off x="3965435" y="277972"/>
        <a:ext cx="424560" cy="283040"/>
      </dsp:txXfrm>
    </dsp:sp>
    <dsp:sp modelId="{AAEABA2F-4F16-4EAA-9B09-2E2C836F5290}">
      <dsp:nvSpPr>
        <dsp:cNvPr id="0" name=""/>
        <dsp:cNvSpPr/>
      </dsp:nvSpPr>
      <dsp:spPr>
        <a:xfrm>
          <a:off x="4460755" y="277972"/>
          <a:ext cx="707600" cy="283040"/>
        </a:xfrm>
        <a:prstGeom prst="chevron">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Feb</a:t>
          </a:r>
        </a:p>
      </dsp:txBody>
      <dsp:txXfrm>
        <a:off x="4602275" y="277972"/>
        <a:ext cx="424560" cy="283040"/>
      </dsp:txXfrm>
    </dsp:sp>
    <dsp:sp modelId="{5D35AF83-2B1E-42EC-8F5B-6B943BBB307C}">
      <dsp:nvSpPr>
        <dsp:cNvPr id="0" name=""/>
        <dsp:cNvSpPr/>
      </dsp:nvSpPr>
      <dsp:spPr>
        <a:xfrm>
          <a:off x="5097596" y="277972"/>
          <a:ext cx="707600" cy="283040"/>
        </a:xfrm>
        <a:prstGeom prst="chevron">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Mar</a:t>
          </a:r>
        </a:p>
      </dsp:txBody>
      <dsp:txXfrm>
        <a:off x="5239116" y="277972"/>
        <a:ext cx="424560" cy="283040"/>
      </dsp:txXfrm>
    </dsp:sp>
    <dsp:sp modelId="{8EF574EB-424A-4073-A856-672FDDD8F5D7}">
      <dsp:nvSpPr>
        <dsp:cNvPr id="0" name=""/>
        <dsp:cNvSpPr/>
      </dsp:nvSpPr>
      <dsp:spPr>
        <a:xfrm>
          <a:off x="5734436" y="277972"/>
          <a:ext cx="707600" cy="283040"/>
        </a:xfrm>
        <a:prstGeom prst="chevron">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Apr</a:t>
          </a:r>
        </a:p>
      </dsp:txBody>
      <dsp:txXfrm>
        <a:off x="5875956" y="277972"/>
        <a:ext cx="424560" cy="283040"/>
      </dsp:txXfrm>
    </dsp:sp>
    <dsp:sp modelId="{39C8ECF4-431B-4655-B825-D28C2145D216}">
      <dsp:nvSpPr>
        <dsp:cNvPr id="0" name=""/>
        <dsp:cNvSpPr/>
      </dsp:nvSpPr>
      <dsp:spPr>
        <a:xfrm>
          <a:off x="6371276" y="277972"/>
          <a:ext cx="707600" cy="283040"/>
        </a:xfrm>
        <a:prstGeom prst="chevron">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May</a:t>
          </a:r>
        </a:p>
      </dsp:txBody>
      <dsp:txXfrm>
        <a:off x="6512796" y="277972"/>
        <a:ext cx="424560" cy="283040"/>
      </dsp:txXfrm>
    </dsp:sp>
    <dsp:sp modelId="{A780FD6C-9E64-47FA-AA8C-DA3CC7710160}">
      <dsp:nvSpPr>
        <dsp:cNvPr id="0" name=""/>
        <dsp:cNvSpPr/>
      </dsp:nvSpPr>
      <dsp:spPr>
        <a:xfrm>
          <a:off x="7008116" y="277972"/>
          <a:ext cx="707600" cy="283040"/>
        </a:xfrm>
        <a:prstGeom prst="chevron">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June</a:t>
          </a:r>
        </a:p>
      </dsp:txBody>
      <dsp:txXfrm>
        <a:off x="7149636" y="277972"/>
        <a:ext cx="424560" cy="2830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B80EE0-5F06-4FB9-AC67-B38172DF2DA4}">
      <dsp:nvSpPr>
        <dsp:cNvPr id="0" name=""/>
        <dsp:cNvSpPr/>
      </dsp:nvSpPr>
      <dsp:spPr>
        <a:xfrm>
          <a:off x="2873"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July</a:t>
          </a:r>
        </a:p>
      </dsp:txBody>
      <dsp:txXfrm>
        <a:off x="144393" y="277972"/>
        <a:ext cx="424560" cy="283040"/>
      </dsp:txXfrm>
    </dsp:sp>
    <dsp:sp modelId="{08508889-608F-42BF-BFCE-1BAC465F3B8D}">
      <dsp:nvSpPr>
        <dsp:cNvPr id="0" name=""/>
        <dsp:cNvSpPr/>
      </dsp:nvSpPr>
      <dsp:spPr>
        <a:xfrm>
          <a:off x="639714"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Aug</a:t>
          </a:r>
        </a:p>
      </dsp:txBody>
      <dsp:txXfrm>
        <a:off x="781234" y="277972"/>
        <a:ext cx="424560" cy="283040"/>
      </dsp:txXfrm>
    </dsp:sp>
    <dsp:sp modelId="{6955E34A-4192-4100-9918-2D5EC86FC5FB}">
      <dsp:nvSpPr>
        <dsp:cNvPr id="0" name=""/>
        <dsp:cNvSpPr/>
      </dsp:nvSpPr>
      <dsp:spPr>
        <a:xfrm>
          <a:off x="1276554"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Sept</a:t>
          </a:r>
        </a:p>
      </dsp:txBody>
      <dsp:txXfrm>
        <a:off x="1418074" y="277972"/>
        <a:ext cx="424560" cy="283040"/>
      </dsp:txXfrm>
    </dsp:sp>
    <dsp:sp modelId="{E5EA7C5C-87F2-495D-AC54-24CB40897B76}">
      <dsp:nvSpPr>
        <dsp:cNvPr id="0" name=""/>
        <dsp:cNvSpPr/>
      </dsp:nvSpPr>
      <dsp:spPr>
        <a:xfrm>
          <a:off x="1913394"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Oct</a:t>
          </a:r>
        </a:p>
      </dsp:txBody>
      <dsp:txXfrm>
        <a:off x="2054914" y="277972"/>
        <a:ext cx="424560" cy="283040"/>
      </dsp:txXfrm>
    </dsp:sp>
    <dsp:sp modelId="{BEB79564-C29A-4C91-A4D3-436BD8386224}">
      <dsp:nvSpPr>
        <dsp:cNvPr id="0" name=""/>
        <dsp:cNvSpPr/>
      </dsp:nvSpPr>
      <dsp:spPr>
        <a:xfrm>
          <a:off x="2550234"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Nov</a:t>
          </a:r>
        </a:p>
      </dsp:txBody>
      <dsp:txXfrm>
        <a:off x="2691754" y="277972"/>
        <a:ext cx="424560" cy="283040"/>
      </dsp:txXfrm>
    </dsp:sp>
    <dsp:sp modelId="{923F10D3-FD64-49E6-A49F-99ED1D3EAF91}">
      <dsp:nvSpPr>
        <dsp:cNvPr id="0" name=""/>
        <dsp:cNvSpPr/>
      </dsp:nvSpPr>
      <dsp:spPr>
        <a:xfrm>
          <a:off x="3187075"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Dec</a:t>
          </a:r>
        </a:p>
      </dsp:txBody>
      <dsp:txXfrm>
        <a:off x="3328595" y="277972"/>
        <a:ext cx="424560" cy="283040"/>
      </dsp:txXfrm>
    </dsp:sp>
    <dsp:sp modelId="{8891C939-319F-4412-8451-19CF5AC17FA5}">
      <dsp:nvSpPr>
        <dsp:cNvPr id="0" name=""/>
        <dsp:cNvSpPr/>
      </dsp:nvSpPr>
      <dsp:spPr>
        <a:xfrm>
          <a:off x="3823915"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Jan</a:t>
          </a:r>
        </a:p>
      </dsp:txBody>
      <dsp:txXfrm>
        <a:off x="3965435" y="277972"/>
        <a:ext cx="424560" cy="283040"/>
      </dsp:txXfrm>
    </dsp:sp>
    <dsp:sp modelId="{AAEABA2F-4F16-4EAA-9B09-2E2C836F5290}">
      <dsp:nvSpPr>
        <dsp:cNvPr id="0" name=""/>
        <dsp:cNvSpPr/>
      </dsp:nvSpPr>
      <dsp:spPr>
        <a:xfrm>
          <a:off x="4460755"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Feb</a:t>
          </a:r>
        </a:p>
      </dsp:txBody>
      <dsp:txXfrm>
        <a:off x="4602275" y="277972"/>
        <a:ext cx="424560" cy="283040"/>
      </dsp:txXfrm>
    </dsp:sp>
    <dsp:sp modelId="{5D35AF83-2B1E-42EC-8F5B-6B943BBB307C}">
      <dsp:nvSpPr>
        <dsp:cNvPr id="0" name=""/>
        <dsp:cNvSpPr/>
      </dsp:nvSpPr>
      <dsp:spPr>
        <a:xfrm>
          <a:off x="5097596"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Mar</a:t>
          </a:r>
        </a:p>
      </dsp:txBody>
      <dsp:txXfrm>
        <a:off x="5239116" y="277972"/>
        <a:ext cx="424560" cy="283040"/>
      </dsp:txXfrm>
    </dsp:sp>
    <dsp:sp modelId="{8EF574EB-424A-4073-A856-672FDDD8F5D7}">
      <dsp:nvSpPr>
        <dsp:cNvPr id="0" name=""/>
        <dsp:cNvSpPr/>
      </dsp:nvSpPr>
      <dsp:spPr>
        <a:xfrm>
          <a:off x="5734436"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Apr</a:t>
          </a:r>
        </a:p>
      </dsp:txBody>
      <dsp:txXfrm>
        <a:off x="5875956" y="277972"/>
        <a:ext cx="424560" cy="283040"/>
      </dsp:txXfrm>
    </dsp:sp>
    <dsp:sp modelId="{39C8ECF4-431B-4655-B825-D28C2145D216}">
      <dsp:nvSpPr>
        <dsp:cNvPr id="0" name=""/>
        <dsp:cNvSpPr/>
      </dsp:nvSpPr>
      <dsp:spPr>
        <a:xfrm>
          <a:off x="6371276"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May</a:t>
          </a:r>
        </a:p>
      </dsp:txBody>
      <dsp:txXfrm>
        <a:off x="6512796" y="277972"/>
        <a:ext cx="424560" cy="283040"/>
      </dsp:txXfrm>
    </dsp:sp>
    <dsp:sp modelId="{A780FD6C-9E64-47FA-AA8C-DA3CC7710160}">
      <dsp:nvSpPr>
        <dsp:cNvPr id="0" name=""/>
        <dsp:cNvSpPr/>
      </dsp:nvSpPr>
      <dsp:spPr>
        <a:xfrm>
          <a:off x="7008116"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June</a:t>
          </a:r>
        </a:p>
      </dsp:txBody>
      <dsp:txXfrm>
        <a:off x="7149636" y="277972"/>
        <a:ext cx="424560" cy="2830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B80EE0-5F06-4FB9-AC67-B38172DF2DA4}">
      <dsp:nvSpPr>
        <dsp:cNvPr id="0" name=""/>
        <dsp:cNvSpPr/>
      </dsp:nvSpPr>
      <dsp:spPr>
        <a:xfrm>
          <a:off x="2873"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July</a:t>
          </a:r>
        </a:p>
      </dsp:txBody>
      <dsp:txXfrm>
        <a:off x="144393" y="277972"/>
        <a:ext cx="424560" cy="283040"/>
      </dsp:txXfrm>
    </dsp:sp>
    <dsp:sp modelId="{08508889-608F-42BF-BFCE-1BAC465F3B8D}">
      <dsp:nvSpPr>
        <dsp:cNvPr id="0" name=""/>
        <dsp:cNvSpPr/>
      </dsp:nvSpPr>
      <dsp:spPr>
        <a:xfrm>
          <a:off x="639714"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Aug</a:t>
          </a:r>
        </a:p>
      </dsp:txBody>
      <dsp:txXfrm>
        <a:off x="781234" y="277972"/>
        <a:ext cx="424560" cy="283040"/>
      </dsp:txXfrm>
    </dsp:sp>
    <dsp:sp modelId="{6955E34A-4192-4100-9918-2D5EC86FC5FB}">
      <dsp:nvSpPr>
        <dsp:cNvPr id="0" name=""/>
        <dsp:cNvSpPr/>
      </dsp:nvSpPr>
      <dsp:spPr>
        <a:xfrm>
          <a:off x="1276554"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Sept</a:t>
          </a:r>
        </a:p>
      </dsp:txBody>
      <dsp:txXfrm>
        <a:off x="1418074" y="277972"/>
        <a:ext cx="424560" cy="283040"/>
      </dsp:txXfrm>
    </dsp:sp>
    <dsp:sp modelId="{E5EA7C5C-87F2-495D-AC54-24CB40897B76}">
      <dsp:nvSpPr>
        <dsp:cNvPr id="0" name=""/>
        <dsp:cNvSpPr/>
      </dsp:nvSpPr>
      <dsp:spPr>
        <a:xfrm>
          <a:off x="1913394"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Oct</a:t>
          </a:r>
        </a:p>
      </dsp:txBody>
      <dsp:txXfrm>
        <a:off x="2054914" y="277972"/>
        <a:ext cx="424560" cy="283040"/>
      </dsp:txXfrm>
    </dsp:sp>
    <dsp:sp modelId="{BEB79564-C29A-4C91-A4D3-436BD8386224}">
      <dsp:nvSpPr>
        <dsp:cNvPr id="0" name=""/>
        <dsp:cNvSpPr/>
      </dsp:nvSpPr>
      <dsp:spPr>
        <a:xfrm>
          <a:off x="2550234"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Nov</a:t>
          </a:r>
        </a:p>
      </dsp:txBody>
      <dsp:txXfrm>
        <a:off x="2691754" y="277972"/>
        <a:ext cx="424560" cy="283040"/>
      </dsp:txXfrm>
    </dsp:sp>
    <dsp:sp modelId="{923F10D3-FD64-49E6-A49F-99ED1D3EAF91}">
      <dsp:nvSpPr>
        <dsp:cNvPr id="0" name=""/>
        <dsp:cNvSpPr/>
      </dsp:nvSpPr>
      <dsp:spPr>
        <a:xfrm>
          <a:off x="3187075"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Dec</a:t>
          </a:r>
        </a:p>
      </dsp:txBody>
      <dsp:txXfrm>
        <a:off x="3328595" y="277972"/>
        <a:ext cx="424560" cy="283040"/>
      </dsp:txXfrm>
    </dsp:sp>
    <dsp:sp modelId="{8891C939-319F-4412-8451-19CF5AC17FA5}">
      <dsp:nvSpPr>
        <dsp:cNvPr id="0" name=""/>
        <dsp:cNvSpPr/>
      </dsp:nvSpPr>
      <dsp:spPr>
        <a:xfrm>
          <a:off x="3823915"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Jan</a:t>
          </a:r>
        </a:p>
      </dsp:txBody>
      <dsp:txXfrm>
        <a:off x="3965435" y="277972"/>
        <a:ext cx="424560" cy="283040"/>
      </dsp:txXfrm>
    </dsp:sp>
    <dsp:sp modelId="{AAEABA2F-4F16-4EAA-9B09-2E2C836F5290}">
      <dsp:nvSpPr>
        <dsp:cNvPr id="0" name=""/>
        <dsp:cNvSpPr/>
      </dsp:nvSpPr>
      <dsp:spPr>
        <a:xfrm>
          <a:off x="4460755"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Feb</a:t>
          </a:r>
        </a:p>
      </dsp:txBody>
      <dsp:txXfrm>
        <a:off x="4602275" y="277972"/>
        <a:ext cx="424560" cy="283040"/>
      </dsp:txXfrm>
    </dsp:sp>
    <dsp:sp modelId="{5D35AF83-2B1E-42EC-8F5B-6B943BBB307C}">
      <dsp:nvSpPr>
        <dsp:cNvPr id="0" name=""/>
        <dsp:cNvSpPr/>
      </dsp:nvSpPr>
      <dsp:spPr>
        <a:xfrm>
          <a:off x="5097596"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Mar</a:t>
          </a:r>
        </a:p>
      </dsp:txBody>
      <dsp:txXfrm>
        <a:off x="5239116" y="277972"/>
        <a:ext cx="424560" cy="283040"/>
      </dsp:txXfrm>
    </dsp:sp>
    <dsp:sp modelId="{8EF574EB-424A-4073-A856-672FDDD8F5D7}">
      <dsp:nvSpPr>
        <dsp:cNvPr id="0" name=""/>
        <dsp:cNvSpPr/>
      </dsp:nvSpPr>
      <dsp:spPr>
        <a:xfrm>
          <a:off x="5734436"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Apr</a:t>
          </a:r>
        </a:p>
      </dsp:txBody>
      <dsp:txXfrm>
        <a:off x="5875956" y="277972"/>
        <a:ext cx="424560" cy="283040"/>
      </dsp:txXfrm>
    </dsp:sp>
    <dsp:sp modelId="{39C8ECF4-431B-4655-B825-D28C2145D216}">
      <dsp:nvSpPr>
        <dsp:cNvPr id="0" name=""/>
        <dsp:cNvSpPr/>
      </dsp:nvSpPr>
      <dsp:spPr>
        <a:xfrm>
          <a:off x="6371276"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May</a:t>
          </a:r>
        </a:p>
      </dsp:txBody>
      <dsp:txXfrm>
        <a:off x="6512796" y="277972"/>
        <a:ext cx="424560" cy="283040"/>
      </dsp:txXfrm>
    </dsp:sp>
    <dsp:sp modelId="{A780FD6C-9E64-47FA-AA8C-DA3CC7710160}">
      <dsp:nvSpPr>
        <dsp:cNvPr id="0" name=""/>
        <dsp:cNvSpPr/>
      </dsp:nvSpPr>
      <dsp:spPr>
        <a:xfrm>
          <a:off x="7008116" y="277972"/>
          <a:ext cx="707600" cy="283040"/>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June</a:t>
          </a:r>
        </a:p>
      </dsp:txBody>
      <dsp:txXfrm>
        <a:off x="7149636" y="277972"/>
        <a:ext cx="424560" cy="28304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F5EFD3-DCA2-4EAA-9EE0-1B81E6D38DA2}" type="datetimeFigureOut">
              <a:rPr lang="en-US" smtClean="0"/>
              <a:t>3/21/2023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01BECA-E095-4DB3-A569-547F0757AEAE}" type="slidenum">
              <a:rPr lang="en-US" smtClean="0"/>
              <a:t>‹#›</a:t>
            </a:fld>
            <a:endParaRPr lang="en-US"/>
          </a:p>
        </p:txBody>
      </p:sp>
    </p:spTree>
    <p:extLst>
      <p:ext uri="{BB962C8B-B14F-4D97-AF65-F5344CB8AC3E}">
        <p14:creationId xmlns:p14="http://schemas.microsoft.com/office/powerpoint/2010/main" val="2364523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options we can pursue.  </a:t>
            </a:r>
          </a:p>
          <a:p>
            <a:endParaRPr lang="en-US" dirty="0"/>
          </a:p>
          <a:p>
            <a:r>
              <a:rPr lang="en-US" dirty="0"/>
              <a:t>Looking at</a:t>
            </a:r>
            <a:r>
              <a:rPr lang="en-US" baseline="0" dirty="0"/>
              <a:t> acuity as a stand-alone concept for our patient population where we seek to quantify and contrast how sick our patients are. High acuity patients are more likely than low acuity patients to die, require surgery, or be medically admitted. Question: is your average behavioral health patient high or low acuity? </a:t>
            </a:r>
          </a:p>
          <a:p>
            <a:endParaRPr lang="en-US" baseline="0" dirty="0"/>
          </a:p>
          <a:p>
            <a:r>
              <a:rPr lang="en-US" baseline="0" dirty="0"/>
              <a:t>The other option is to expand this concept and incorporate additional factors that serve as indicators of how complex it is to clinically and operationally manage these patients.  This option isn’t just about how sick the patients are but how resource intensive they are and how much pressure the place on the internal system of the ED.   </a:t>
            </a:r>
            <a:endParaRPr lang="en-US" dirty="0"/>
          </a:p>
        </p:txBody>
      </p:sp>
      <p:sp>
        <p:nvSpPr>
          <p:cNvPr id="4" name="Slide Number Placeholder 3"/>
          <p:cNvSpPr>
            <a:spLocks noGrp="1"/>
          </p:cNvSpPr>
          <p:nvPr>
            <p:ph type="sldNum" sz="quarter" idx="10"/>
          </p:nvPr>
        </p:nvSpPr>
        <p:spPr/>
        <p:txBody>
          <a:bodyPr/>
          <a:lstStyle/>
          <a:p>
            <a:fld id="{419F1AFC-3A18-433E-B7D7-6F8E999AB51C}" type="slidenum">
              <a:rPr lang="en-US" smtClean="0"/>
              <a:t>34</a:t>
            </a:fld>
            <a:endParaRPr lang="en-US"/>
          </a:p>
        </p:txBody>
      </p:sp>
    </p:spTree>
    <p:extLst>
      <p:ext uri="{BB962C8B-B14F-4D97-AF65-F5344CB8AC3E}">
        <p14:creationId xmlns:p14="http://schemas.microsoft.com/office/powerpoint/2010/main" val="2411457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Number of institutions have trend in decline over five years from 55 to 49 to 42 to 48 to 45 to 40</a:t>
            </a:r>
          </a:p>
          <a:p>
            <a:r>
              <a:rPr lang="en-US" baseline="0" dirty="0"/>
              <a:t>NIH decline follows similar 44 to 43 to 37 to 41 to 37 stayed at 37</a:t>
            </a:r>
          </a:p>
          <a:p>
            <a:endParaRPr lang="en-US" dirty="0"/>
          </a:p>
        </p:txBody>
      </p:sp>
      <p:sp>
        <p:nvSpPr>
          <p:cNvPr id="4" name="Slide Number Placeholder 3"/>
          <p:cNvSpPr>
            <a:spLocks noGrp="1"/>
          </p:cNvSpPr>
          <p:nvPr>
            <p:ph type="sldNum" sz="quarter" idx="10"/>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3601BECA-E095-4DB3-A569-547F0757AEA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2281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Awarded from submissions is calculation based on submitted grants and the conversion rate for those that </a:t>
            </a:r>
            <a:r>
              <a:rPr lang="en-US"/>
              <a:t>reported conversions</a:t>
            </a:r>
            <a:endParaRPr lang="en-US" dirty="0"/>
          </a:p>
        </p:txBody>
      </p:sp>
      <p:sp>
        <p:nvSpPr>
          <p:cNvPr id="4" name="Slide Number Placeholder 3"/>
          <p:cNvSpPr>
            <a:spLocks noGrp="1"/>
          </p:cNvSpPr>
          <p:nvPr>
            <p:ph type="sldNum" sz="quarter" idx="10"/>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3601BECA-E095-4DB3-A569-547F0757AEA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2502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NIH</a:t>
            </a:r>
            <a:r>
              <a:rPr lang="en-US" baseline="0" dirty="0"/>
              <a:t> other down $18M</a:t>
            </a:r>
          </a:p>
          <a:p>
            <a:endParaRPr lang="en-US" baseline="0" dirty="0"/>
          </a:p>
          <a:p>
            <a:r>
              <a:rPr lang="en-US" baseline="0" dirty="0"/>
              <a:t>Additional $3M decline in industry</a:t>
            </a:r>
          </a:p>
          <a:p>
            <a:endParaRPr lang="en-US" baseline="0" dirty="0"/>
          </a:p>
          <a:p>
            <a:r>
              <a:rPr lang="en-US" baseline="0" dirty="0"/>
              <a:t>Those declines offset by </a:t>
            </a:r>
          </a:p>
          <a:p>
            <a:r>
              <a:rPr lang="en-US" baseline="0" dirty="0"/>
              <a:t>NIH  K and R down</a:t>
            </a:r>
          </a:p>
          <a:p>
            <a:r>
              <a:rPr lang="en-US" baseline="0" dirty="0"/>
              <a:t>Foundations and industry are down relative to FY20 but more consistent with prior year spending / awards</a:t>
            </a:r>
          </a:p>
          <a:p>
            <a:endParaRPr lang="en-US" baseline="0" dirty="0"/>
          </a:p>
          <a:p>
            <a:r>
              <a:rPr lang="en-US" baseline="0" dirty="0"/>
              <a:t>NIH awards as a percentage of total awards runs between 30% and 33% - FY21 is 32.8%</a:t>
            </a:r>
          </a:p>
          <a:p>
            <a:r>
              <a:rPr lang="en-US" baseline="0" dirty="0"/>
              <a:t>NIH spend as a percentage of total spend ran around 46% until covid and increased to 50% last year and 52% this year</a:t>
            </a:r>
            <a:endParaRPr lang="en-US" dirty="0"/>
          </a:p>
        </p:txBody>
      </p:sp>
      <p:sp>
        <p:nvSpPr>
          <p:cNvPr id="4" name="Slide Number Placeholder 3"/>
          <p:cNvSpPr>
            <a:spLocks noGrp="1"/>
          </p:cNvSpPr>
          <p:nvPr>
            <p:ph type="sldNum" sz="quarter" idx="10"/>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3601BECA-E095-4DB3-A569-547F0757AEA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021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Number of institutions</a:t>
            </a:r>
            <a:r>
              <a:rPr lang="en-US" baseline="0" dirty="0"/>
              <a:t> &gt;$5M consistent year over year, but those institutions with higher spending increased spending at higher rate than overall survey</a:t>
            </a:r>
          </a:p>
          <a:p>
            <a:endParaRPr lang="en-US" baseline="0" dirty="0"/>
          </a:p>
          <a:p>
            <a:r>
              <a:rPr lang="en-US" baseline="0" dirty="0"/>
              <a:t>Increase in spend for institutions 35 to 40.  also 10 to 20 and 20 to 30 higher spend year over year</a:t>
            </a:r>
            <a:endParaRPr lang="en-US" dirty="0"/>
          </a:p>
        </p:txBody>
      </p:sp>
      <p:sp>
        <p:nvSpPr>
          <p:cNvPr id="4" name="Slide Number Placeholder 3"/>
          <p:cNvSpPr>
            <a:spLocks noGrp="1"/>
          </p:cNvSpPr>
          <p:nvPr>
            <p:ph type="sldNum" sz="quarter" idx="10"/>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69396DE0-1D47-49F0-8D9E-2EF69A168FE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1598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Correlation</a:t>
            </a:r>
            <a:r>
              <a:rPr lang="en-US" baseline="0" dirty="0"/>
              <a:t> between the number of grants submitted and the total spending.  Could be more spending leads to submitting more grants or submitting more grants leads to more research spending.</a:t>
            </a:r>
          </a:p>
          <a:p>
            <a:endParaRPr lang="en-US" baseline="0" dirty="0"/>
          </a:p>
          <a:p>
            <a:r>
              <a:rPr lang="en-US" baseline="0" dirty="0"/>
              <a:t>Number of submissions going up – increase from 4 to 6 </a:t>
            </a:r>
            <a:r>
              <a:rPr lang="en-US" baseline="0" dirty="0" err="1"/>
              <a:t>instutitutions</a:t>
            </a:r>
            <a:r>
              <a:rPr lang="en-US" baseline="0" dirty="0"/>
              <a:t> with &gt;40 grants submitted.</a:t>
            </a:r>
          </a:p>
          <a:p>
            <a:endParaRPr lang="en-US" dirty="0"/>
          </a:p>
        </p:txBody>
      </p:sp>
      <p:sp>
        <p:nvSpPr>
          <p:cNvPr id="4" name="Slide Number Placeholder 3"/>
          <p:cNvSpPr>
            <a:spLocks noGrp="1"/>
          </p:cNvSpPr>
          <p:nvPr>
            <p:ph type="sldNum" sz="quarter" idx="10"/>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69396DE0-1D47-49F0-8D9E-2EF69A168FE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536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looked</a:t>
            </a:r>
            <a:r>
              <a:rPr lang="en-US" baseline="0" dirty="0"/>
              <a:t> at grant success rate by rank, by size of spending, number of grants submitted, all the data seems to indicate an approximate success rate of about 40% and does not appear to be dependent on any variable, </a:t>
            </a:r>
            <a:r>
              <a:rPr lang="en-US" baseline="0" dirty="0" err="1"/>
              <a:t>ie</a:t>
            </a:r>
            <a:r>
              <a:rPr lang="en-US" baseline="0" dirty="0"/>
              <a:t> the institutions with high </a:t>
            </a:r>
            <a:r>
              <a:rPr lang="en-US" baseline="0" dirty="0" err="1"/>
              <a:t>submisssions</a:t>
            </a:r>
            <a:r>
              <a:rPr lang="en-US" baseline="0" dirty="0"/>
              <a:t> and by rank all seem to have approximately the same success rate, this is consistent over a couple years.</a:t>
            </a:r>
            <a:endParaRPr lang="en-US" dirty="0"/>
          </a:p>
        </p:txBody>
      </p:sp>
      <p:sp>
        <p:nvSpPr>
          <p:cNvPr id="4" name="Slide Number Placeholder 3"/>
          <p:cNvSpPr>
            <a:spLocks noGrp="1"/>
          </p:cNvSpPr>
          <p:nvPr>
            <p:ph type="sldNum" sz="quarter" idx="10"/>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69396DE0-1D47-49F0-8D9E-2EF69A168FE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295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Success</a:t>
            </a:r>
            <a:r>
              <a:rPr lang="en-US" baseline="0" dirty="0"/>
              <a:t> rate was typically around 40% for all, will be interesting to see if the two higher sites go back up</a:t>
            </a:r>
            <a:endParaRPr lang="en-US" dirty="0"/>
          </a:p>
        </p:txBody>
      </p:sp>
      <p:sp>
        <p:nvSpPr>
          <p:cNvPr id="4" name="Slide Number Placeholder 3"/>
          <p:cNvSpPr>
            <a:spLocks noGrp="1"/>
          </p:cNvSpPr>
          <p:nvPr>
            <p:ph type="sldNum" sz="quarter" idx="10"/>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69396DE0-1D47-49F0-8D9E-2EF69A168FE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0593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sloped line</a:t>
            </a:r>
            <a:r>
              <a:rPr lang="en-US" baseline="0" dirty="0"/>
              <a:t> when doing tenured faculty vs any faculty but smaller sample size</a:t>
            </a:r>
            <a:endParaRPr lang="en-US" dirty="0"/>
          </a:p>
        </p:txBody>
      </p:sp>
      <p:sp>
        <p:nvSpPr>
          <p:cNvPr id="4" name="Slide Number Placeholder 3"/>
          <p:cNvSpPr>
            <a:spLocks noGrp="1"/>
          </p:cNvSpPr>
          <p:nvPr>
            <p:ph type="sldNum" sz="quarter" idx="10"/>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69396DE0-1D47-49F0-8D9E-2EF69A168FE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9804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does seem to be some correlation between number of active grants and the number of PhD’s.  Slope of the line same as last year but some movement from 0 </a:t>
            </a:r>
            <a:r>
              <a:rPr lang="en-US" dirty="0" err="1"/>
              <a:t>phd</a:t>
            </a:r>
            <a:r>
              <a:rPr lang="en-US" dirty="0"/>
              <a:t> to 1 and 2</a:t>
            </a:r>
          </a:p>
          <a:p>
            <a:endParaRPr lang="en-US" dirty="0"/>
          </a:p>
          <a:p>
            <a:r>
              <a:rPr lang="en-US" dirty="0"/>
              <a:t>Md/</a:t>
            </a:r>
            <a:r>
              <a:rPr lang="en-US" dirty="0" err="1"/>
              <a:t>phd</a:t>
            </a:r>
            <a:r>
              <a:rPr lang="en-US" dirty="0"/>
              <a:t> is steeper slope – 1 additional &gt;60 same 40 to 60</a:t>
            </a:r>
          </a:p>
        </p:txBody>
      </p:sp>
      <p:sp>
        <p:nvSpPr>
          <p:cNvPr id="4" name="Slide Number Placeholder 3"/>
          <p:cNvSpPr>
            <a:spLocks noGrp="1"/>
          </p:cNvSpPr>
          <p:nvPr>
            <p:ph type="sldNum" sz="quarter" idx="10"/>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69396DE0-1D47-49F0-8D9E-2EF69A168FE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38061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Amount of the grants does not seem to impact the number of publications – more grants is same slope as funding</a:t>
            </a:r>
          </a:p>
        </p:txBody>
      </p:sp>
      <p:sp>
        <p:nvSpPr>
          <p:cNvPr id="4" name="Slide Number Placeholder 3"/>
          <p:cNvSpPr>
            <a:spLocks noGrp="1"/>
          </p:cNvSpPr>
          <p:nvPr>
            <p:ph type="sldNum" sz="quarter" idx="10"/>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69396DE0-1D47-49F0-8D9E-2EF69A168FE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90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options we can pursue.  </a:t>
            </a:r>
          </a:p>
          <a:p>
            <a:endParaRPr lang="en-US" dirty="0"/>
          </a:p>
          <a:p>
            <a:r>
              <a:rPr lang="en-US" dirty="0"/>
              <a:t>Looking at</a:t>
            </a:r>
            <a:r>
              <a:rPr lang="en-US" baseline="0" dirty="0"/>
              <a:t> acuity as a stand-alone concept for our patient population where we seek to quantify and contrast how sick our patients are. High acuity patients are more likely than low acuity patients to die, require surgery, or be medically admitted. Question: is your average behavioral health patient high or low acuity? </a:t>
            </a:r>
          </a:p>
          <a:p>
            <a:endParaRPr lang="en-US" baseline="0" dirty="0"/>
          </a:p>
          <a:p>
            <a:r>
              <a:rPr lang="en-US" baseline="0" dirty="0"/>
              <a:t>The other option is to expand this concept and incorporate additional factors that serve as indicators of how complex it is to clinically and operationally manage these patients.  This option isn’t just about how sick the patients are but how resource intensive they are and how much pressure the place on the internal system of the ED.   </a:t>
            </a:r>
            <a:endParaRPr lang="en-US" dirty="0"/>
          </a:p>
        </p:txBody>
      </p:sp>
      <p:sp>
        <p:nvSpPr>
          <p:cNvPr id="4" name="Slide Number Placeholder 3"/>
          <p:cNvSpPr>
            <a:spLocks noGrp="1"/>
          </p:cNvSpPr>
          <p:nvPr>
            <p:ph type="sldNum" sz="quarter" idx="10"/>
          </p:nvPr>
        </p:nvSpPr>
        <p:spPr/>
        <p:txBody>
          <a:bodyPr/>
          <a:lstStyle/>
          <a:p>
            <a:fld id="{419F1AFC-3A18-433E-B7D7-6F8E999AB51C}" type="slidenum">
              <a:rPr lang="en-US" smtClean="0"/>
              <a:t>35</a:t>
            </a:fld>
            <a:endParaRPr lang="en-US"/>
          </a:p>
        </p:txBody>
      </p:sp>
    </p:spTree>
    <p:extLst>
      <p:ext uri="{BB962C8B-B14F-4D97-AF65-F5344CB8AC3E}">
        <p14:creationId xmlns:p14="http://schemas.microsoft.com/office/powerpoint/2010/main" val="1439670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graphs</a:t>
            </a:r>
            <a:r>
              <a:rPr lang="en-US" baseline="0" dirty="0"/>
              <a:t> show institutions that had active K awards or submitted K awards this year.  There are 7 institutions that currently do not have K awards and of those 16 institutions that do have K’s, 10 submitted new awards.</a:t>
            </a:r>
            <a:endParaRPr lang="en-US" dirty="0"/>
          </a:p>
        </p:txBody>
      </p:sp>
      <p:sp>
        <p:nvSpPr>
          <p:cNvPr id="4" name="Slide Number Placeholder 3"/>
          <p:cNvSpPr>
            <a:spLocks noGrp="1"/>
          </p:cNvSpPr>
          <p:nvPr>
            <p:ph type="sldNum" sz="quarter" idx="10"/>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69396DE0-1D47-49F0-8D9E-2EF69A168FE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2699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options we can pursue.  </a:t>
            </a:r>
          </a:p>
          <a:p>
            <a:endParaRPr lang="en-US" dirty="0"/>
          </a:p>
          <a:p>
            <a:r>
              <a:rPr lang="en-US" dirty="0"/>
              <a:t>Looking at</a:t>
            </a:r>
            <a:r>
              <a:rPr lang="en-US" baseline="0" dirty="0"/>
              <a:t> acuity as a stand-alone concept for our patient population where we seek to quantify and contrast how sick our patients are. High acuity patients are more likely than low acuity patients to die, require surgery, or be medically admitted. Question: is your average behavioral health patient high or low acuity? </a:t>
            </a:r>
          </a:p>
          <a:p>
            <a:endParaRPr lang="en-US" baseline="0" dirty="0"/>
          </a:p>
          <a:p>
            <a:r>
              <a:rPr lang="en-US" baseline="0" dirty="0"/>
              <a:t>The other option is to expand this concept and incorporate additional factors that serve as indicators of how complex it is to clinically and operationally manage these patients.  This option isn’t just about how sick the patients are but how resource intensive they are and how much pressure the place on the internal system of the ED.   </a:t>
            </a:r>
            <a:endParaRPr lang="en-US" dirty="0"/>
          </a:p>
        </p:txBody>
      </p:sp>
      <p:sp>
        <p:nvSpPr>
          <p:cNvPr id="4" name="Slide Number Placeholder 3"/>
          <p:cNvSpPr>
            <a:spLocks noGrp="1"/>
          </p:cNvSpPr>
          <p:nvPr>
            <p:ph type="sldNum" sz="quarter" idx="10"/>
          </p:nvPr>
        </p:nvSpPr>
        <p:spPr/>
        <p:txBody>
          <a:bodyPr/>
          <a:lstStyle/>
          <a:p>
            <a:fld id="{419F1AFC-3A18-433E-B7D7-6F8E999AB51C}" type="slidenum">
              <a:rPr lang="en-US" smtClean="0"/>
              <a:t>36</a:t>
            </a:fld>
            <a:endParaRPr lang="en-US"/>
          </a:p>
        </p:txBody>
      </p:sp>
    </p:spTree>
    <p:extLst>
      <p:ext uri="{BB962C8B-B14F-4D97-AF65-F5344CB8AC3E}">
        <p14:creationId xmlns:p14="http://schemas.microsoft.com/office/powerpoint/2010/main" val="835698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options we can pursue.  </a:t>
            </a:r>
          </a:p>
        </p:txBody>
      </p:sp>
      <p:sp>
        <p:nvSpPr>
          <p:cNvPr id="4" name="Slide Number Placeholder 3"/>
          <p:cNvSpPr>
            <a:spLocks noGrp="1"/>
          </p:cNvSpPr>
          <p:nvPr>
            <p:ph type="sldNum" sz="quarter" idx="10"/>
          </p:nvPr>
        </p:nvSpPr>
        <p:spPr/>
        <p:txBody>
          <a:bodyPr/>
          <a:lstStyle/>
          <a:p>
            <a:fld id="{419F1AFC-3A18-433E-B7D7-6F8E999AB51C}" type="slidenum">
              <a:rPr lang="en-US" smtClean="0"/>
              <a:t>37</a:t>
            </a:fld>
            <a:endParaRPr lang="en-US"/>
          </a:p>
        </p:txBody>
      </p:sp>
    </p:spTree>
    <p:extLst>
      <p:ext uri="{BB962C8B-B14F-4D97-AF65-F5344CB8AC3E}">
        <p14:creationId xmlns:p14="http://schemas.microsoft.com/office/powerpoint/2010/main" val="1824545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options we can pursue.  </a:t>
            </a:r>
          </a:p>
          <a:p>
            <a:endParaRPr lang="en-US" dirty="0"/>
          </a:p>
          <a:p>
            <a:r>
              <a:rPr lang="en-US" dirty="0"/>
              <a:t>Looking at</a:t>
            </a:r>
            <a:r>
              <a:rPr lang="en-US" baseline="0" dirty="0"/>
              <a:t> acuity as a stand-alone concept for our patient population where we seek to quantify and contrast how sick our patients are. High acuity patients are more likely than low acuity patients to die, require surgery, or be medically admitted. Question: is your average behavioral health patient high or low acuity? </a:t>
            </a:r>
          </a:p>
          <a:p>
            <a:endParaRPr lang="en-US" baseline="0" dirty="0"/>
          </a:p>
          <a:p>
            <a:r>
              <a:rPr lang="en-US" baseline="0" dirty="0"/>
              <a:t>The other option is to expand this concept and incorporate additional factors that serve as indicators of how complex it is to clinically and operationally manage these patients.  This option isn’t just about how sick the patients are but how resource intensive they are and how much pressure the place on the internal system of the ED.   </a:t>
            </a:r>
            <a:endParaRPr lang="en-US" dirty="0"/>
          </a:p>
        </p:txBody>
      </p:sp>
      <p:sp>
        <p:nvSpPr>
          <p:cNvPr id="4" name="Slide Number Placeholder 3"/>
          <p:cNvSpPr>
            <a:spLocks noGrp="1"/>
          </p:cNvSpPr>
          <p:nvPr>
            <p:ph type="sldNum" sz="quarter" idx="10"/>
          </p:nvPr>
        </p:nvSpPr>
        <p:spPr/>
        <p:txBody>
          <a:bodyPr/>
          <a:lstStyle/>
          <a:p>
            <a:fld id="{419F1AFC-3A18-433E-B7D7-6F8E999AB51C}" type="slidenum">
              <a:rPr lang="en-US" smtClean="0"/>
              <a:t>38</a:t>
            </a:fld>
            <a:endParaRPr lang="en-US"/>
          </a:p>
        </p:txBody>
      </p:sp>
    </p:spTree>
    <p:extLst>
      <p:ext uri="{BB962C8B-B14F-4D97-AF65-F5344CB8AC3E}">
        <p14:creationId xmlns:p14="http://schemas.microsoft.com/office/powerpoint/2010/main" val="1081714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options we can pursue.  </a:t>
            </a:r>
          </a:p>
          <a:p>
            <a:endParaRPr lang="en-US" dirty="0"/>
          </a:p>
          <a:p>
            <a:r>
              <a:rPr lang="en-US" dirty="0"/>
              <a:t>Looking at</a:t>
            </a:r>
            <a:r>
              <a:rPr lang="en-US" baseline="0" dirty="0"/>
              <a:t> acuity as a stand-alone concept for our patient population where we seek to quantify and contrast how sick our patients are. High acuity patients are more likely than low acuity patients to die, require surgery, or be medically admitted. Question: is your average behavioral health patient high or low acuity? </a:t>
            </a:r>
          </a:p>
          <a:p>
            <a:endParaRPr lang="en-US" baseline="0" dirty="0"/>
          </a:p>
          <a:p>
            <a:r>
              <a:rPr lang="en-US" baseline="0" dirty="0"/>
              <a:t>The other option is to expand this concept and incorporate additional factors that serve as indicators of how complex it is to clinically and operationally manage these patients.  This option isn’t just about how sick the patients are but how resource intensive they are and how much pressure the place on the internal system of the ED.   </a:t>
            </a:r>
            <a:endParaRPr lang="en-US" dirty="0"/>
          </a:p>
        </p:txBody>
      </p:sp>
      <p:sp>
        <p:nvSpPr>
          <p:cNvPr id="4" name="Slide Number Placeholder 3"/>
          <p:cNvSpPr>
            <a:spLocks noGrp="1"/>
          </p:cNvSpPr>
          <p:nvPr>
            <p:ph type="sldNum" sz="quarter" idx="10"/>
          </p:nvPr>
        </p:nvSpPr>
        <p:spPr/>
        <p:txBody>
          <a:bodyPr/>
          <a:lstStyle/>
          <a:p>
            <a:fld id="{419F1AFC-3A18-433E-B7D7-6F8E999AB51C}" type="slidenum">
              <a:rPr lang="en-US" smtClean="0"/>
              <a:t>39</a:t>
            </a:fld>
            <a:endParaRPr lang="en-US"/>
          </a:p>
        </p:txBody>
      </p:sp>
    </p:spTree>
    <p:extLst>
      <p:ext uri="{BB962C8B-B14F-4D97-AF65-F5344CB8AC3E}">
        <p14:creationId xmlns:p14="http://schemas.microsoft.com/office/powerpoint/2010/main" val="2661121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options we can pursue.  </a:t>
            </a:r>
          </a:p>
          <a:p>
            <a:endParaRPr lang="en-US" dirty="0"/>
          </a:p>
          <a:p>
            <a:r>
              <a:rPr lang="en-US" dirty="0"/>
              <a:t>Looking at</a:t>
            </a:r>
            <a:r>
              <a:rPr lang="en-US" baseline="0" dirty="0"/>
              <a:t> acuity as a stand-alone concept for our patient population where we seek to quantify and contrast how sick our patients are. High acuity patients are more likely than low acuity patients to die, require surgery, or be medically admitted. Question: is your average behavioral health patient high or low acuity? </a:t>
            </a:r>
          </a:p>
          <a:p>
            <a:endParaRPr lang="en-US" baseline="0" dirty="0"/>
          </a:p>
          <a:p>
            <a:r>
              <a:rPr lang="en-US" baseline="0" dirty="0"/>
              <a:t>The other option is to expand this concept and incorporate additional factors that serve as indicators of how complex it is to clinically and operationally manage these patients.  This option isn’t just about how sick the patients are but how resource intensive they are and how much pressure the place on the internal system of the ED.   </a:t>
            </a:r>
            <a:endParaRPr lang="en-US" dirty="0"/>
          </a:p>
        </p:txBody>
      </p:sp>
      <p:sp>
        <p:nvSpPr>
          <p:cNvPr id="4" name="Slide Number Placeholder 3"/>
          <p:cNvSpPr>
            <a:spLocks noGrp="1"/>
          </p:cNvSpPr>
          <p:nvPr>
            <p:ph type="sldNum" sz="quarter" idx="10"/>
          </p:nvPr>
        </p:nvSpPr>
        <p:spPr/>
        <p:txBody>
          <a:bodyPr/>
          <a:lstStyle/>
          <a:p>
            <a:fld id="{419F1AFC-3A18-433E-B7D7-6F8E999AB51C}" type="slidenum">
              <a:rPr lang="en-US" smtClean="0"/>
              <a:t>40</a:t>
            </a:fld>
            <a:endParaRPr lang="en-US"/>
          </a:p>
        </p:txBody>
      </p:sp>
    </p:spTree>
    <p:extLst>
      <p:ext uri="{BB962C8B-B14F-4D97-AF65-F5344CB8AC3E}">
        <p14:creationId xmlns:p14="http://schemas.microsoft.com/office/powerpoint/2010/main" val="734961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options we can pursue.  </a:t>
            </a:r>
          </a:p>
          <a:p>
            <a:endParaRPr lang="en-US" dirty="0"/>
          </a:p>
          <a:p>
            <a:r>
              <a:rPr lang="en-US" dirty="0"/>
              <a:t>Looking at</a:t>
            </a:r>
            <a:r>
              <a:rPr lang="en-US" baseline="0" dirty="0"/>
              <a:t> acuity as a stand-alone concept for our patient population where we seek to quantify and contrast how sick our patients are. High acuity patients are more likely than low acuity patients to die, require surgery, or be medically admitted. Question: is your average behavioral health patient high or low acuity? </a:t>
            </a:r>
          </a:p>
          <a:p>
            <a:endParaRPr lang="en-US" baseline="0" dirty="0"/>
          </a:p>
          <a:p>
            <a:r>
              <a:rPr lang="en-US" baseline="0" dirty="0"/>
              <a:t>The other option is to expand this concept and incorporate additional factors that serve as indicators of how complex it is to clinically and operationally manage these patients.  This option isn’t just about how sick the patients are but how resource intensive they are and how much pressure the place on the internal system of the ED.   </a:t>
            </a:r>
            <a:endParaRPr lang="en-US" dirty="0"/>
          </a:p>
        </p:txBody>
      </p:sp>
      <p:sp>
        <p:nvSpPr>
          <p:cNvPr id="4" name="Slide Number Placeholder 3"/>
          <p:cNvSpPr>
            <a:spLocks noGrp="1"/>
          </p:cNvSpPr>
          <p:nvPr>
            <p:ph type="sldNum" sz="quarter" idx="10"/>
          </p:nvPr>
        </p:nvSpPr>
        <p:spPr/>
        <p:txBody>
          <a:bodyPr/>
          <a:lstStyle/>
          <a:p>
            <a:fld id="{419F1AFC-3A18-433E-B7D7-6F8E999AB51C}" type="slidenum">
              <a:rPr lang="en-US" smtClean="0"/>
              <a:t>41</a:t>
            </a:fld>
            <a:endParaRPr lang="en-US"/>
          </a:p>
        </p:txBody>
      </p:sp>
    </p:spTree>
    <p:extLst>
      <p:ext uri="{BB962C8B-B14F-4D97-AF65-F5344CB8AC3E}">
        <p14:creationId xmlns:p14="http://schemas.microsoft.com/office/powerpoint/2010/main" val="3656220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options we can pursue.  </a:t>
            </a:r>
          </a:p>
          <a:p>
            <a:endParaRPr lang="en-US" dirty="0"/>
          </a:p>
          <a:p>
            <a:r>
              <a:rPr lang="en-US" dirty="0"/>
              <a:t>Looking at</a:t>
            </a:r>
            <a:r>
              <a:rPr lang="en-US" baseline="0" dirty="0"/>
              <a:t> acuity as a stand-alone concept for our patient population where we seek to quantify and contrast how sick our patients are. High acuity patients are more likely than low acuity patients to die, require surgery, or be medically admitted. Question: is your average behavioral health patient high or low acuity? </a:t>
            </a:r>
          </a:p>
          <a:p>
            <a:endParaRPr lang="en-US" baseline="0" dirty="0"/>
          </a:p>
          <a:p>
            <a:r>
              <a:rPr lang="en-US" baseline="0" dirty="0"/>
              <a:t>The other option is to expand this concept and incorporate additional factors that serve as indicators of how complex it is to clinically and operationally manage these patients.  This option isn’t just about how sick the patients are but how resource intensive they are and how much pressure the place on the internal system of the ED.   </a:t>
            </a:r>
            <a:endParaRPr lang="en-US" dirty="0"/>
          </a:p>
        </p:txBody>
      </p:sp>
      <p:sp>
        <p:nvSpPr>
          <p:cNvPr id="4" name="Slide Number Placeholder 3"/>
          <p:cNvSpPr>
            <a:spLocks noGrp="1"/>
          </p:cNvSpPr>
          <p:nvPr>
            <p:ph type="sldNum" sz="quarter" idx="10"/>
          </p:nvPr>
        </p:nvSpPr>
        <p:spPr/>
        <p:txBody>
          <a:bodyPr/>
          <a:lstStyle/>
          <a:p>
            <a:fld id="{419F1AFC-3A18-433E-B7D7-6F8E999AB51C}" type="slidenum">
              <a:rPr lang="en-US" smtClean="0"/>
              <a:t>42</a:t>
            </a:fld>
            <a:endParaRPr lang="en-US"/>
          </a:p>
        </p:txBody>
      </p:sp>
    </p:spTree>
    <p:extLst>
      <p:ext uri="{BB962C8B-B14F-4D97-AF65-F5344CB8AC3E}">
        <p14:creationId xmlns:p14="http://schemas.microsoft.com/office/powerpoint/2010/main" val="4283791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AEMF Titl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074138"/>
            <a:ext cx="7772400" cy="1470025"/>
          </a:xfrm>
        </p:spPr>
        <p:txBody>
          <a:bodyPr/>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FBC5976D-5DE2-354B-A04A-366661B73D93}"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459038" y="6356350"/>
            <a:ext cx="1253162" cy="365125"/>
          </a:xfrm>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167833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183644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94EFE-3725-40E3-9461-B5C161FE4B3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9AAC3A-B11C-4DA6-9B00-DD2B5A69ACF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300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AEMF Pg 2">
    <p:spTree>
      <p:nvGrpSpPr>
        <p:cNvPr id="1" name=""/>
        <p:cNvGrpSpPr/>
        <p:nvPr/>
      </p:nvGrpSpPr>
      <p:grpSpPr>
        <a:xfrm>
          <a:off x="0" y="0"/>
          <a:ext cx="0" cy="0"/>
          <a:chOff x="0" y="0"/>
          <a:chExt cx="0" cy="0"/>
        </a:xfrm>
      </p:grpSpPr>
      <p:pic>
        <p:nvPicPr>
          <p:cNvPr id="7" name="Picture 6"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6652"/>
          <a:stretch/>
        </p:blipFill>
        <p:spPr>
          <a:xfrm>
            <a:off x="0" y="0"/>
            <a:ext cx="9144000" cy="5716018"/>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C5976D-5DE2-354B-A04A-366661B73D93}"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115815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5880"/>
          <a:stretch/>
        </p:blipFill>
        <p:spPr>
          <a:xfrm>
            <a:off x="0" y="0"/>
            <a:ext cx="9144000" cy="5768975"/>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C5976D-5DE2-354B-A04A-366661B73D93}"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771533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7702"/>
          <a:stretch/>
        </p:blipFill>
        <p:spPr>
          <a:xfrm>
            <a:off x="0" y="0"/>
            <a:ext cx="9144000" cy="5643961"/>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BC5976D-5DE2-354B-A04A-366661B73D93}" type="datetimeFigureOut">
              <a:rPr lang="en-US" smtClean="0"/>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768048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20103"/>
          <a:stretch/>
        </p:blipFill>
        <p:spPr>
          <a:xfrm>
            <a:off x="0" y="0"/>
            <a:ext cx="9144000" cy="5479345"/>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C5976D-5DE2-354B-A04A-366661B73D93}" type="datetimeFigureOut">
              <a:rPr lang="en-US" smtClean="0"/>
              <a:t>3/21/2023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4131842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8045"/>
          <a:stretch/>
        </p:blipFill>
        <p:spPr>
          <a:xfrm>
            <a:off x="0" y="0"/>
            <a:ext cx="9144000" cy="562044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C5976D-5DE2-354B-A04A-366661B73D93}" type="datetimeFigureOut">
              <a:rPr lang="en-US" smtClean="0"/>
              <a:t>3/21/2023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198652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7017"/>
          <a:stretch/>
        </p:blipFill>
        <p:spPr>
          <a:xfrm>
            <a:off x="0" y="0"/>
            <a:ext cx="9144000" cy="5690994"/>
          </a:xfrm>
          <a:prstGeom prst="rect">
            <a:avLst/>
          </a:prstGeom>
        </p:spPr>
      </p:pic>
      <p:sp>
        <p:nvSpPr>
          <p:cNvPr id="2" name="Date Placeholder 1"/>
          <p:cNvSpPr>
            <a:spLocks noGrp="1"/>
          </p:cNvSpPr>
          <p:nvPr>
            <p:ph type="dt" sz="half" idx="10"/>
          </p:nvPr>
        </p:nvSpPr>
        <p:spPr/>
        <p:txBody>
          <a:bodyPr/>
          <a:lstStyle/>
          <a:p>
            <a:fld id="{FBC5976D-5DE2-354B-A04A-366661B73D93}" type="datetimeFigureOut">
              <a:rPr lang="en-US" smtClean="0"/>
              <a:t>3/21/2023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53629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0" name="Picture 9"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8731"/>
          <a:stretch/>
        </p:blipFill>
        <p:spPr>
          <a:xfrm>
            <a:off x="0" y="0"/>
            <a:ext cx="9144000" cy="5573411"/>
          </a:xfrm>
          <a:prstGeom prst="rect">
            <a:avLst/>
          </a:prstGeom>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C5976D-5DE2-354B-A04A-366661B73D93}" type="datetimeFigureOut">
              <a:rPr lang="en-US" smtClean="0"/>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189350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7359"/>
          <a:stretch/>
        </p:blipFill>
        <p:spPr>
          <a:xfrm>
            <a:off x="0" y="0"/>
            <a:ext cx="9144000" cy="5667477"/>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C5976D-5DE2-354B-A04A-366661B73D93}" type="datetimeFigureOut">
              <a:rPr lang="en-US" smtClean="0"/>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212888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Title 3 AEM.jpg"/>
          <p:cNvPicPr>
            <a:picLocks noChangeAspect="1"/>
          </p:cNvPicPr>
          <p:nvPr/>
        </p:nvPicPr>
        <p:blipFill rotWithShape="1">
          <a:blip r:embed="rId12">
            <a:extLst>
              <a:ext uri="{28A0092B-C50C-407E-A947-70E740481C1C}">
                <a14:useLocalDpi xmlns:a14="http://schemas.microsoft.com/office/drawing/2010/main" val="0"/>
              </a:ext>
            </a:extLst>
          </a:blip>
          <a:srcRect b="10671"/>
          <a:stretch/>
        </p:blipFill>
        <p:spPr>
          <a:xfrm>
            <a:off x="0" y="0"/>
            <a:ext cx="9144000" cy="6126163"/>
          </a:xfrm>
          <a:prstGeom prst="rect">
            <a:avLst/>
          </a:prstGeom>
        </p:spPr>
      </p:pic>
      <p:sp>
        <p:nvSpPr>
          <p:cNvPr id="2" name="Title Placeholder 1"/>
          <p:cNvSpPr>
            <a:spLocks noGrp="1"/>
          </p:cNvSpPr>
          <p:nvPr>
            <p:ph type="title"/>
          </p:nvPr>
        </p:nvSpPr>
        <p:spPr>
          <a:xfrm>
            <a:off x="457200" y="157774"/>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C5976D-5DE2-354B-A04A-366661B73D93}" type="datetimeFigureOut">
              <a:rPr lang="en-US" smtClean="0"/>
              <a:t>3/21/2023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786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A0A9E1-8368-1447-BC79-45B8A86C6384}" type="slidenum">
              <a:rPr lang="en-US" smtClean="0"/>
              <a:t>‹#›</a:t>
            </a:fld>
            <a:endParaRPr lang="en-US"/>
          </a:p>
        </p:txBody>
      </p:sp>
      <p:pic>
        <p:nvPicPr>
          <p:cNvPr id="8" name="Picture 7" descr="AAAEM.png"/>
          <p:cNvPicPr>
            <a:picLocks noChangeAspect="1"/>
          </p:cNvPicPr>
          <p:nvPr/>
        </p:nvPicPr>
        <p:blipFill rotWithShape="1">
          <a:blip r:embed="rId13">
            <a:extLst>
              <a:ext uri="{28A0092B-C50C-407E-A947-70E740481C1C}">
                <a14:useLocalDpi xmlns:a14="http://schemas.microsoft.com/office/drawing/2010/main" val="0"/>
              </a:ext>
            </a:extLst>
          </a:blip>
          <a:srcRect t="18213" r="7735" b="21315"/>
          <a:stretch/>
        </p:blipFill>
        <p:spPr>
          <a:xfrm>
            <a:off x="6553200" y="6283937"/>
            <a:ext cx="2159000" cy="452428"/>
          </a:xfrm>
          <a:prstGeom prst="rect">
            <a:avLst/>
          </a:prstGeom>
        </p:spPr>
      </p:pic>
    </p:spTree>
    <p:extLst>
      <p:ext uri="{BB962C8B-B14F-4D97-AF65-F5344CB8AC3E}">
        <p14:creationId xmlns:p14="http://schemas.microsoft.com/office/powerpoint/2010/main" val="1306244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AAAEM logo.jpg"/>
          <p:cNvPicPr>
            <a:picLocks noChangeAspect="1"/>
          </p:cNvPicPr>
          <p:nvPr/>
        </p:nvPicPr>
        <p:blipFill>
          <a:blip r:embed="rId4" cstate="print"/>
          <a:stretch>
            <a:fillRect/>
          </a:stretch>
        </p:blipFill>
        <p:spPr>
          <a:xfrm>
            <a:off x="0" y="6521303"/>
            <a:ext cx="1676400" cy="336697"/>
          </a:xfrm>
          <a:prstGeom prst="rect">
            <a:avLst/>
          </a:prstGeom>
        </p:spPr>
      </p:pic>
    </p:spTree>
    <p:extLst>
      <p:ext uri="{BB962C8B-B14F-4D97-AF65-F5344CB8AC3E}">
        <p14:creationId xmlns:p14="http://schemas.microsoft.com/office/powerpoint/2010/main" val="1094494771"/>
      </p:ext>
    </p:extLst>
  </p:cSld>
  <p:clrMap bg1="dk1" tx1="lt1" bg2="dk2" tx2="lt2" accent1="accent1" accent2="accent2" accent3="accent3" accent4="accent4" accent5="accent5" accent6="accent6" hlink="hlink" folHlink="folHlink"/>
  <p:sldLayoutIdLst>
    <p:sldLayoutId id="2147483660"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18" Type="http://schemas.openxmlformats.org/officeDocument/2006/relationships/diagramColors" Target="../diagrams/colors3.xml"/><Relationship Id="rId3" Type="http://schemas.openxmlformats.org/officeDocument/2006/relationships/image" Target="../media/image10.png"/><Relationship Id="rId7" Type="http://schemas.openxmlformats.org/officeDocument/2006/relationships/diagramQuickStyle" Target="../diagrams/quickStyle1.xml"/><Relationship Id="rId12" Type="http://schemas.openxmlformats.org/officeDocument/2006/relationships/diagramQuickStyle" Target="../diagrams/quickStyle2.xml"/><Relationship Id="rId17" Type="http://schemas.openxmlformats.org/officeDocument/2006/relationships/diagramQuickStyle" Target="../diagrams/quickStyle3.xml"/><Relationship Id="rId2" Type="http://schemas.openxmlformats.org/officeDocument/2006/relationships/image" Target="../media/image9.png"/><Relationship Id="rId16" Type="http://schemas.openxmlformats.org/officeDocument/2006/relationships/diagramLayout" Target="../diagrams/layout3.xml"/><Relationship Id="rId1" Type="http://schemas.openxmlformats.org/officeDocument/2006/relationships/slideLayout" Target="../slideLayouts/slideLayout6.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diagramData" Target="../diagrams/data3.xml"/><Relationship Id="rId10" Type="http://schemas.openxmlformats.org/officeDocument/2006/relationships/diagramData" Target="../diagrams/data2.xml"/><Relationship Id="rId19" Type="http://schemas.microsoft.com/office/2007/relationships/diagramDrawing" Target="../diagrams/drawing3.xml"/><Relationship Id="rId4" Type="http://schemas.openxmlformats.org/officeDocument/2006/relationships/image" Target="../media/image11.png"/><Relationship Id="rId9" Type="http://schemas.microsoft.com/office/2007/relationships/diagramDrawing" Target="../diagrams/drawing1.xml"/><Relationship Id="rId14" Type="http://schemas.microsoft.com/office/2007/relationships/diagramDrawing" Target="../diagrams/drawing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saem.roundtableanalytics.com/insights/" TargetMode="Externa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2.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chart" Target="../charts/chart25.xml"/><Relationship Id="rId5" Type="http://schemas.openxmlformats.org/officeDocument/2006/relationships/chart" Target="../charts/chart24.xml"/><Relationship Id="rId4" Type="http://schemas.openxmlformats.org/officeDocument/2006/relationships/chart" Target="../charts/chart2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png"/><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9212" y="1611860"/>
            <a:ext cx="7772400" cy="1470025"/>
          </a:xfrm>
        </p:spPr>
        <p:txBody>
          <a:bodyPr>
            <a:normAutofit fontScale="90000"/>
          </a:bodyPr>
          <a:lstStyle/>
          <a:p>
            <a:pPr algn="ctr"/>
            <a:r>
              <a:rPr lang="en-US" sz="4900" b="1" i="1" dirty="0"/>
              <a:t>Academy of Administrators in Academic Emergency Medicine</a:t>
            </a:r>
            <a:br>
              <a:rPr lang="en-US" b="1" dirty="0"/>
            </a:br>
            <a:br>
              <a:rPr lang="en-US" b="1" dirty="0"/>
            </a:br>
            <a:r>
              <a:rPr lang="en-US" b="1" dirty="0">
                <a:solidFill>
                  <a:srgbClr val="FFC000"/>
                </a:solidFill>
              </a:rPr>
              <a:t>Operations and Research</a:t>
            </a:r>
            <a:br>
              <a:rPr lang="en-US" b="1" dirty="0">
                <a:solidFill>
                  <a:srgbClr val="FFC000"/>
                </a:solidFill>
              </a:rPr>
            </a:br>
            <a:r>
              <a:rPr lang="en-US" b="1" dirty="0">
                <a:solidFill>
                  <a:srgbClr val="FFC000"/>
                </a:solidFill>
              </a:rPr>
              <a:t>Fiscal Year 2022</a:t>
            </a:r>
          </a:p>
        </p:txBody>
      </p:sp>
      <p:sp>
        <p:nvSpPr>
          <p:cNvPr id="3" name="TextBox 2"/>
          <p:cNvSpPr txBox="1"/>
          <p:nvPr/>
        </p:nvSpPr>
        <p:spPr>
          <a:xfrm>
            <a:off x="423081" y="5049672"/>
            <a:ext cx="2840714" cy="1323439"/>
          </a:xfrm>
          <a:prstGeom prst="rect">
            <a:avLst/>
          </a:prstGeom>
          <a:noFill/>
        </p:spPr>
        <p:txBody>
          <a:bodyPr wrap="none" rtlCol="0">
            <a:spAutoFit/>
          </a:bodyPr>
          <a:lstStyle/>
          <a:p>
            <a:r>
              <a:rPr lang="en-US" sz="1600" b="1" dirty="0"/>
              <a:t>James Scheulen</a:t>
            </a:r>
          </a:p>
          <a:p>
            <a:r>
              <a:rPr lang="en-US" sz="1600" b="1" dirty="0"/>
              <a:t>Steve Maxwell</a:t>
            </a:r>
          </a:p>
          <a:p>
            <a:r>
              <a:rPr lang="en-US" sz="1600" b="1" dirty="0"/>
              <a:t>On behalf of the</a:t>
            </a:r>
          </a:p>
          <a:p>
            <a:r>
              <a:rPr lang="en-US" sz="1600" b="1" dirty="0"/>
              <a:t>AAAEM Benchmark Committee</a:t>
            </a:r>
          </a:p>
          <a:p>
            <a:r>
              <a:rPr lang="en-US" sz="1600" b="1" dirty="0"/>
              <a:t>March, 2023</a:t>
            </a:r>
          </a:p>
        </p:txBody>
      </p:sp>
      <p:pic>
        <p:nvPicPr>
          <p:cNvPr id="4" name="Picture 3"/>
          <p:cNvPicPr>
            <a:picLocks noChangeAspect="1"/>
          </p:cNvPicPr>
          <p:nvPr/>
        </p:nvPicPr>
        <p:blipFill>
          <a:blip r:embed="rId2"/>
          <a:stretch>
            <a:fillRect/>
          </a:stretch>
        </p:blipFill>
        <p:spPr>
          <a:xfrm>
            <a:off x="4421875" y="5070765"/>
            <a:ext cx="2392252" cy="1086903"/>
          </a:xfrm>
          <a:prstGeom prst="rect">
            <a:avLst/>
          </a:prstGeom>
        </p:spPr>
      </p:pic>
    </p:spTree>
    <p:extLst>
      <p:ext uri="{BB962C8B-B14F-4D97-AF65-F5344CB8AC3E}">
        <p14:creationId xmlns:p14="http://schemas.microsoft.com/office/powerpoint/2010/main" val="2913586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858" y="276788"/>
            <a:ext cx="8229600" cy="734444"/>
          </a:xfrm>
        </p:spPr>
        <p:txBody>
          <a:bodyPr>
            <a:normAutofit fontScale="90000"/>
          </a:bodyPr>
          <a:lstStyle/>
          <a:p>
            <a:r>
              <a:rPr lang="en-US" dirty="0"/>
              <a:t>The Academic ED</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731758737"/>
              </p:ext>
            </p:extLst>
          </p:nvPr>
        </p:nvGraphicFramePr>
        <p:xfrm>
          <a:off x="160256" y="1366887"/>
          <a:ext cx="8861196" cy="5354425"/>
        </p:xfrm>
        <a:graphic>
          <a:graphicData uri="http://schemas.openxmlformats.org/drawingml/2006/table">
            <a:tbl>
              <a:tblPr firstRow="1" bandRow="1">
                <a:tableStyleId>{125E5076-3810-47DD-B79F-674D7AD40C01}</a:tableStyleId>
              </a:tblPr>
              <a:tblGrid>
                <a:gridCol w="2876278">
                  <a:extLst>
                    <a:ext uri="{9D8B030D-6E8A-4147-A177-3AD203B41FA5}">
                      <a16:colId xmlns:a16="http://schemas.microsoft.com/office/drawing/2014/main" val="20000"/>
                    </a:ext>
                  </a:extLst>
                </a:gridCol>
                <a:gridCol w="1513400">
                  <a:extLst>
                    <a:ext uri="{9D8B030D-6E8A-4147-A177-3AD203B41FA5}">
                      <a16:colId xmlns:a16="http://schemas.microsoft.com/office/drawing/2014/main" val="20001"/>
                    </a:ext>
                  </a:extLst>
                </a:gridCol>
                <a:gridCol w="1407376">
                  <a:extLst>
                    <a:ext uri="{9D8B030D-6E8A-4147-A177-3AD203B41FA5}">
                      <a16:colId xmlns:a16="http://schemas.microsoft.com/office/drawing/2014/main" val="2032942498"/>
                    </a:ext>
                  </a:extLst>
                </a:gridCol>
                <a:gridCol w="1532071">
                  <a:extLst>
                    <a:ext uri="{9D8B030D-6E8A-4147-A177-3AD203B41FA5}">
                      <a16:colId xmlns:a16="http://schemas.microsoft.com/office/drawing/2014/main" val="2767041309"/>
                    </a:ext>
                  </a:extLst>
                </a:gridCol>
                <a:gridCol w="1532071">
                  <a:extLst>
                    <a:ext uri="{9D8B030D-6E8A-4147-A177-3AD203B41FA5}">
                      <a16:colId xmlns:a16="http://schemas.microsoft.com/office/drawing/2014/main" val="1195286662"/>
                    </a:ext>
                  </a:extLst>
                </a:gridCol>
              </a:tblGrid>
              <a:tr h="734920">
                <a:tc>
                  <a:txBody>
                    <a:bodyPr/>
                    <a:lstStyle/>
                    <a:p>
                      <a:pPr algn="ctr"/>
                      <a:endParaRPr lang="en-US" dirty="0"/>
                    </a:p>
                  </a:txBody>
                  <a:tcPr marL="186331" marR="186331"/>
                </a:tc>
                <a:tc>
                  <a:txBody>
                    <a:bodyPr/>
                    <a:lstStyle/>
                    <a:p>
                      <a:pPr algn="ctr"/>
                      <a:r>
                        <a:rPr lang="en-US" dirty="0"/>
                        <a:t> 2019</a:t>
                      </a:r>
                    </a:p>
                    <a:p>
                      <a:pPr algn="ctr"/>
                      <a:r>
                        <a:rPr lang="en-US" dirty="0"/>
                        <a:t> Median</a:t>
                      </a:r>
                    </a:p>
                  </a:txBody>
                  <a:tcPr marL="186331" marR="186331"/>
                </a:tc>
                <a:tc>
                  <a:txBody>
                    <a:bodyPr/>
                    <a:lstStyle/>
                    <a:p>
                      <a:pPr algn="ctr"/>
                      <a:r>
                        <a:rPr lang="en-US" dirty="0"/>
                        <a:t>2020</a:t>
                      </a:r>
                    </a:p>
                    <a:p>
                      <a:pPr algn="ctr"/>
                      <a:r>
                        <a:rPr lang="en-US" dirty="0"/>
                        <a:t>Median</a:t>
                      </a:r>
                    </a:p>
                  </a:txBody>
                  <a:tcPr marL="186331" marR="186331"/>
                </a:tc>
                <a:tc>
                  <a:txBody>
                    <a:bodyPr/>
                    <a:lstStyle/>
                    <a:p>
                      <a:pPr algn="ctr"/>
                      <a:r>
                        <a:rPr lang="en-US" dirty="0"/>
                        <a:t>2021</a:t>
                      </a:r>
                    </a:p>
                    <a:p>
                      <a:pPr algn="ctr"/>
                      <a:r>
                        <a:rPr lang="en-US" dirty="0"/>
                        <a:t>Median</a:t>
                      </a:r>
                    </a:p>
                  </a:txBody>
                  <a:tcPr marL="186331" marR="186331"/>
                </a:tc>
                <a:tc>
                  <a:txBody>
                    <a:bodyPr/>
                    <a:lstStyle/>
                    <a:p>
                      <a:pPr algn="ctr"/>
                      <a:r>
                        <a:rPr lang="en-US" dirty="0"/>
                        <a:t>2022</a:t>
                      </a:r>
                    </a:p>
                    <a:p>
                      <a:pPr algn="ctr"/>
                      <a:r>
                        <a:rPr lang="en-US" dirty="0"/>
                        <a:t>Median</a:t>
                      </a:r>
                    </a:p>
                  </a:txBody>
                  <a:tcPr marL="186331" marR="186331"/>
                </a:tc>
                <a:extLst>
                  <a:ext uri="{0D108BD9-81ED-4DB2-BD59-A6C34878D82A}">
                    <a16:rowId xmlns:a16="http://schemas.microsoft.com/office/drawing/2014/main" val="10000"/>
                  </a:ext>
                </a:extLst>
              </a:tr>
              <a:tr h="419955">
                <a:tc>
                  <a:txBody>
                    <a:bodyPr/>
                    <a:lstStyle/>
                    <a:p>
                      <a:pPr algn="l"/>
                      <a:r>
                        <a:rPr lang="en-US" b="1" dirty="0"/>
                        <a:t>Hospital Beds</a:t>
                      </a:r>
                    </a:p>
                  </a:txBody>
                  <a:tcPr marL="186331" marR="186331"/>
                </a:tc>
                <a:tc>
                  <a:txBody>
                    <a:bodyPr/>
                    <a:lstStyle/>
                    <a:p>
                      <a:pPr algn="ctr"/>
                      <a:r>
                        <a:rPr lang="en-US" b="1" dirty="0">
                          <a:solidFill>
                            <a:schemeClr val="bg1"/>
                          </a:solidFill>
                        </a:rPr>
                        <a:t>632</a:t>
                      </a:r>
                    </a:p>
                  </a:txBody>
                  <a:tcPr marL="186331" marR="186331"/>
                </a:tc>
                <a:tc>
                  <a:txBody>
                    <a:bodyPr/>
                    <a:lstStyle/>
                    <a:p>
                      <a:pPr algn="ctr"/>
                      <a:r>
                        <a:rPr lang="en-US" b="1" dirty="0">
                          <a:solidFill>
                            <a:schemeClr val="bg1"/>
                          </a:solidFill>
                        </a:rPr>
                        <a:t>664</a:t>
                      </a:r>
                    </a:p>
                  </a:txBody>
                  <a:tcPr marL="186331" marR="186331"/>
                </a:tc>
                <a:tc>
                  <a:txBody>
                    <a:bodyPr/>
                    <a:lstStyle/>
                    <a:p>
                      <a:pPr algn="ctr"/>
                      <a:r>
                        <a:rPr lang="en-US" b="1" dirty="0">
                          <a:solidFill>
                            <a:schemeClr val="bg1"/>
                          </a:solidFill>
                        </a:rPr>
                        <a:t>656</a:t>
                      </a:r>
                    </a:p>
                  </a:txBody>
                  <a:tcPr marL="186331" marR="186331"/>
                </a:tc>
                <a:tc>
                  <a:txBody>
                    <a:bodyPr/>
                    <a:lstStyle/>
                    <a:p>
                      <a:pPr algn="ctr"/>
                      <a:r>
                        <a:rPr lang="en-US" b="1" dirty="0">
                          <a:solidFill>
                            <a:schemeClr val="bg1"/>
                          </a:solidFill>
                        </a:rPr>
                        <a:t>655</a:t>
                      </a:r>
                    </a:p>
                  </a:txBody>
                  <a:tcPr marL="186331" marR="186331"/>
                </a:tc>
                <a:extLst>
                  <a:ext uri="{0D108BD9-81ED-4DB2-BD59-A6C34878D82A}">
                    <a16:rowId xmlns:a16="http://schemas.microsoft.com/office/drawing/2014/main" val="10001"/>
                  </a:ext>
                </a:extLst>
              </a:tr>
              <a:tr h="419955">
                <a:tc>
                  <a:txBody>
                    <a:bodyPr/>
                    <a:lstStyle/>
                    <a:p>
                      <a:pPr algn="l"/>
                      <a:r>
                        <a:rPr lang="en-US" b="1" dirty="0"/>
                        <a:t>Licensed ED</a:t>
                      </a:r>
                      <a:r>
                        <a:rPr lang="en-US" b="1" baseline="0" dirty="0"/>
                        <a:t> Beds</a:t>
                      </a:r>
                    </a:p>
                  </a:txBody>
                  <a:tcPr marL="186331" marR="186331"/>
                </a:tc>
                <a:tc>
                  <a:txBody>
                    <a:bodyPr/>
                    <a:lstStyle/>
                    <a:p>
                      <a:pPr algn="ctr"/>
                      <a:r>
                        <a:rPr lang="en-US" b="1" dirty="0"/>
                        <a:t>52</a:t>
                      </a:r>
                    </a:p>
                  </a:txBody>
                  <a:tcPr marL="186331" marR="186331"/>
                </a:tc>
                <a:tc>
                  <a:txBody>
                    <a:bodyPr/>
                    <a:lstStyle/>
                    <a:p>
                      <a:pPr algn="ctr"/>
                      <a:r>
                        <a:rPr lang="en-US" b="1" dirty="0"/>
                        <a:t>59</a:t>
                      </a:r>
                    </a:p>
                  </a:txBody>
                  <a:tcPr marL="186331" marR="186331"/>
                </a:tc>
                <a:tc>
                  <a:txBody>
                    <a:bodyPr/>
                    <a:lstStyle/>
                    <a:p>
                      <a:pPr algn="ctr"/>
                      <a:r>
                        <a:rPr lang="en-US" b="1" dirty="0"/>
                        <a:t>58</a:t>
                      </a:r>
                    </a:p>
                  </a:txBody>
                  <a:tcPr marL="186331" marR="186331"/>
                </a:tc>
                <a:tc>
                  <a:txBody>
                    <a:bodyPr/>
                    <a:lstStyle/>
                    <a:p>
                      <a:pPr algn="ctr"/>
                      <a:r>
                        <a:rPr lang="en-US" b="1" dirty="0"/>
                        <a:t>58</a:t>
                      </a:r>
                    </a:p>
                  </a:txBody>
                  <a:tcPr marL="186331" marR="186331"/>
                </a:tc>
                <a:extLst>
                  <a:ext uri="{0D108BD9-81ED-4DB2-BD59-A6C34878D82A}">
                    <a16:rowId xmlns:a16="http://schemas.microsoft.com/office/drawing/2014/main" val="10002"/>
                  </a:ext>
                </a:extLst>
              </a:tr>
              <a:tr h="419955">
                <a:tc>
                  <a:txBody>
                    <a:bodyPr/>
                    <a:lstStyle/>
                    <a:p>
                      <a:pPr algn="l"/>
                      <a:r>
                        <a:rPr lang="en-US" b="1" i="1" baseline="0" dirty="0">
                          <a:solidFill>
                            <a:schemeClr val="bg1"/>
                          </a:solidFill>
                        </a:rPr>
                        <a:t>Total Bed Hours</a:t>
                      </a:r>
                    </a:p>
                  </a:txBody>
                  <a:tcPr marL="186331" marR="186331"/>
                </a:tc>
                <a:tc>
                  <a:txBody>
                    <a:bodyPr/>
                    <a:lstStyle/>
                    <a:p>
                      <a:pPr algn="ctr"/>
                      <a:r>
                        <a:rPr lang="en-US" b="1" i="1" dirty="0">
                          <a:solidFill>
                            <a:schemeClr val="bg1"/>
                          </a:solidFill>
                        </a:rPr>
                        <a:t>495,670</a:t>
                      </a:r>
                    </a:p>
                  </a:txBody>
                  <a:tcPr marL="186331" marR="186331"/>
                </a:tc>
                <a:tc>
                  <a:txBody>
                    <a:bodyPr/>
                    <a:lstStyle/>
                    <a:p>
                      <a:pPr algn="ctr"/>
                      <a:r>
                        <a:rPr lang="en-US" b="1" i="1" dirty="0">
                          <a:solidFill>
                            <a:schemeClr val="bg1"/>
                          </a:solidFill>
                        </a:rPr>
                        <a:t>520,689</a:t>
                      </a:r>
                    </a:p>
                  </a:txBody>
                  <a:tcPr marL="186331" marR="186331"/>
                </a:tc>
                <a:tc>
                  <a:txBody>
                    <a:bodyPr/>
                    <a:lstStyle/>
                    <a:p>
                      <a:pPr algn="ctr"/>
                      <a:r>
                        <a:rPr lang="en-US" b="1" i="1" dirty="0">
                          <a:solidFill>
                            <a:schemeClr val="bg1"/>
                          </a:solidFill>
                        </a:rPr>
                        <a:t>534,360</a:t>
                      </a:r>
                    </a:p>
                  </a:txBody>
                  <a:tcPr marL="186331" marR="186331"/>
                </a:tc>
                <a:tc>
                  <a:txBody>
                    <a:bodyPr/>
                    <a:lstStyle/>
                    <a:p>
                      <a:pPr algn="ctr"/>
                      <a:r>
                        <a:rPr lang="en-US" b="1" i="1" dirty="0">
                          <a:solidFill>
                            <a:schemeClr val="bg1"/>
                          </a:solidFill>
                        </a:rPr>
                        <a:t>525,600</a:t>
                      </a:r>
                    </a:p>
                  </a:txBody>
                  <a:tcPr marL="186331" marR="186331"/>
                </a:tc>
                <a:extLst>
                  <a:ext uri="{0D108BD9-81ED-4DB2-BD59-A6C34878D82A}">
                    <a16:rowId xmlns:a16="http://schemas.microsoft.com/office/drawing/2014/main" val="4048112593"/>
                  </a:ext>
                </a:extLst>
              </a:tr>
              <a:tr h="419955">
                <a:tc>
                  <a:txBody>
                    <a:bodyPr/>
                    <a:lstStyle/>
                    <a:p>
                      <a:pPr algn="l"/>
                      <a:r>
                        <a:rPr lang="en-US" b="1" i="1" baseline="0" dirty="0">
                          <a:solidFill>
                            <a:schemeClr val="bg1"/>
                          </a:solidFill>
                        </a:rPr>
                        <a:t>% Bed Hours to MAIN</a:t>
                      </a:r>
                    </a:p>
                  </a:txBody>
                  <a:tcPr marL="186331" marR="186331"/>
                </a:tc>
                <a:tc>
                  <a:txBody>
                    <a:bodyPr/>
                    <a:lstStyle/>
                    <a:p>
                      <a:pPr algn="ctr"/>
                      <a:r>
                        <a:rPr lang="en-US" b="1" i="1" dirty="0">
                          <a:solidFill>
                            <a:schemeClr val="bg1"/>
                          </a:solidFill>
                        </a:rPr>
                        <a:t>70%</a:t>
                      </a:r>
                    </a:p>
                  </a:txBody>
                  <a:tcPr marL="186331" marR="186331"/>
                </a:tc>
                <a:tc>
                  <a:txBody>
                    <a:bodyPr/>
                    <a:lstStyle/>
                    <a:p>
                      <a:pPr algn="ctr"/>
                      <a:r>
                        <a:rPr lang="en-US" b="1" i="1" dirty="0">
                          <a:solidFill>
                            <a:schemeClr val="bg1"/>
                          </a:solidFill>
                        </a:rPr>
                        <a:t>67%</a:t>
                      </a:r>
                    </a:p>
                  </a:txBody>
                  <a:tcPr marL="186331" marR="186331"/>
                </a:tc>
                <a:tc>
                  <a:txBody>
                    <a:bodyPr/>
                    <a:lstStyle/>
                    <a:p>
                      <a:pPr algn="ctr"/>
                      <a:r>
                        <a:rPr lang="en-US" b="1" i="1" dirty="0">
                          <a:solidFill>
                            <a:schemeClr val="bg1"/>
                          </a:solidFill>
                        </a:rPr>
                        <a:t>68%</a:t>
                      </a:r>
                    </a:p>
                  </a:txBody>
                  <a:tcPr marL="186331" marR="186331"/>
                </a:tc>
                <a:tc>
                  <a:txBody>
                    <a:bodyPr/>
                    <a:lstStyle/>
                    <a:p>
                      <a:pPr algn="ctr"/>
                      <a:r>
                        <a:rPr lang="en-US" b="1" i="1" dirty="0">
                          <a:solidFill>
                            <a:schemeClr val="bg1"/>
                          </a:solidFill>
                        </a:rPr>
                        <a:t>70%</a:t>
                      </a:r>
                    </a:p>
                  </a:txBody>
                  <a:tcPr marL="186331" marR="186331"/>
                </a:tc>
                <a:extLst>
                  <a:ext uri="{0D108BD9-81ED-4DB2-BD59-A6C34878D82A}">
                    <a16:rowId xmlns:a16="http://schemas.microsoft.com/office/drawing/2014/main" val="2824676607"/>
                  </a:ext>
                </a:extLst>
              </a:tr>
              <a:tr h="419955">
                <a:tc>
                  <a:txBody>
                    <a:bodyPr/>
                    <a:lstStyle/>
                    <a:p>
                      <a:pPr algn="l"/>
                      <a:r>
                        <a:rPr lang="en-US" b="1" dirty="0"/>
                        <a:t>ED Treat &amp; D/C</a:t>
                      </a:r>
                    </a:p>
                  </a:txBody>
                  <a:tcPr marL="186331" marR="186331"/>
                </a:tc>
                <a:tc>
                  <a:txBody>
                    <a:bodyPr/>
                    <a:lstStyle/>
                    <a:p>
                      <a:pPr algn="ctr"/>
                      <a:r>
                        <a:rPr lang="en-US" b="1" dirty="0"/>
                        <a:t>42,244</a:t>
                      </a:r>
                    </a:p>
                  </a:txBody>
                  <a:tcPr marL="186331" marR="186331"/>
                </a:tc>
                <a:tc>
                  <a:txBody>
                    <a:bodyPr/>
                    <a:lstStyle/>
                    <a:p>
                      <a:pPr algn="ctr"/>
                      <a:r>
                        <a:rPr lang="en-US" b="1" dirty="0"/>
                        <a:t>38,875</a:t>
                      </a:r>
                    </a:p>
                  </a:txBody>
                  <a:tcPr marL="186331" marR="186331"/>
                </a:tc>
                <a:tc>
                  <a:txBody>
                    <a:bodyPr/>
                    <a:lstStyle/>
                    <a:p>
                      <a:pPr algn="ctr"/>
                      <a:r>
                        <a:rPr lang="en-US" b="1" dirty="0"/>
                        <a:t>35,235</a:t>
                      </a:r>
                    </a:p>
                  </a:txBody>
                  <a:tcPr marL="186331" marR="186331"/>
                </a:tc>
                <a:tc>
                  <a:txBody>
                    <a:bodyPr/>
                    <a:lstStyle/>
                    <a:p>
                      <a:pPr algn="ctr"/>
                      <a:r>
                        <a:rPr lang="en-US" b="1" dirty="0"/>
                        <a:t>35,842</a:t>
                      </a:r>
                    </a:p>
                  </a:txBody>
                  <a:tcPr marL="186331" marR="186331"/>
                </a:tc>
                <a:extLst>
                  <a:ext uri="{0D108BD9-81ED-4DB2-BD59-A6C34878D82A}">
                    <a16:rowId xmlns:a16="http://schemas.microsoft.com/office/drawing/2014/main" val="10003"/>
                  </a:ext>
                </a:extLst>
              </a:tr>
              <a:tr h="419955">
                <a:tc>
                  <a:txBody>
                    <a:bodyPr/>
                    <a:lstStyle/>
                    <a:p>
                      <a:pPr algn="l"/>
                      <a:r>
                        <a:rPr lang="en-US" b="1" dirty="0"/>
                        <a:t>ED Admissions</a:t>
                      </a:r>
                    </a:p>
                  </a:txBody>
                  <a:tcPr marL="186331" marR="186331"/>
                </a:tc>
                <a:tc>
                  <a:txBody>
                    <a:bodyPr/>
                    <a:lstStyle/>
                    <a:p>
                      <a:pPr algn="ctr"/>
                      <a:r>
                        <a:rPr lang="en-US" b="1" dirty="0"/>
                        <a:t>14,702</a:t>
                      </a:r>
                    </a:p>
                  </a:txBody>
                  <a:tcPr marL="186331" marR="186331"/>
                </a:tc>
                <a:tc>
                  <a:txBody>
                    <a:bodyPr/>
                    <a:lstStyle/>
                    <a:p>
                      <a:pPr algn="ctr"/>
                      <a:r>
                        <a:rPr lang="en-US" b="1" dirty="0"/>
                        <a:t>14,258</a:t>
                      </a:r>
                    </a:p>
                  </a:txBody>
                  <a:tcPr marL="186331" marR="186331"/>
                </a:tc>
                <a:tc>
                  <a:txBody>
                    <a:bodyPr/>
                    <a:lstStyle/>
                    <a:p>
                      <a:pPr algn="ctr"/>
                      <a:r>
                        <a:rPr lang="en-US" b="1" dirty="0"/>
                        <a:t>14,831</a:t>
                      </a:r>
                    </a:p>
                  </a:txBody>
                  <a:tcPr marL="186331" marR="186331"/>
                </a:tc>
                <a:tc>
                  <a:txBody>
                    <a:bodyPr/>
                    <a:lstStyle/>
                    <a:p>
                      <a:pPr algn="ctr"/>
                      <a:r>
                        <a:rPr lang="en-US" b="1" dirty="0"/>
                        <a:t>15,118</a:t>
                      </a:r>
                    </a:p>
                  </a:txBody>
                  <a:tcPr marL="186331" marR="186331"/>
                </a:tc>
                <a:extLst>
                  <a:ext uri="{0D108BD9-81ED-4DB2-BD59-A6C34878D82A}">
                    <a16:rowId xmlns:a16="http://schemas.microsoft.com/office/drawing/2014/main" val="10004"/>
                  </a:ext>
                </a:extLst>
              </a:tr>
              <a:tr h="419955">
                <a:tc>
                  <a:txBody>
                    <a:bodyPr/>
                    <a:lstStyle/>
                    <a:p>
                      <a:pPr algn="l"/>
                      <a:r>
                        <a:rPr lang="en-US" b="1" dirty="0">
                          <a:solidFill>
                            <a:schemeClr val="bg1"/>
                          </a:solidFill>
                        </a:rPr>
                        <a:t>Hospital</a:t>
                      </a:r>
                      <a:r>
                        <a:rPr lang="en-US" b="1" baseline="0" dirty="0">
                          <a:solidFill>
                            <a:schemeClr val="bg1"/>
                          </a:solidFill>
                        </a:rPr>
                        <a:t> Observation</a:t>
                      </a:r>
                      <a:endParaRPr lang="en-US" b="1" dirty="0">
                        <a:solidFill>
                          <a:schemeClr val="bg1"/>
                        </a:solidFill>
                      </a:endParaRPr>
                    </a:p>
                  </a:txBody>
                  <a:tcPr marL="186331" marR="186331"/>
                </a:tc>
                <a:tc>
                  <a:txBody>
                    <a:bodyPr/>
                    <a:lstStyle/>
                    <a:p>
                      <a:pPr algn="ctr"/>
                      <a:r>
                        <a:rPr lang="en-US" b="1" dirty="0">
                          <a:solidFill>
                            <a:schemeClr val="bg1"/>
                          </a:solidFill>
                        </a:rPr>
                        <a:t>3,262</a:t>
                      </a:r>
                    </a:p>
                  </a:txBody>
                  <a:tcPr marL="186331" marR="186331"/>
                </a:tc>
                <a:tc>
                  <a:txBody>
                    <a:bodyPr/>
                    <a:lstStyle/>
                    <a:p>
                      <a:pPr algn="ctr"/>
                      <a:r>
                        <a:rPr lang="en-US" b="1" dirty="0">
                          <a:solidFill>
                            <a:schemeClr val="bg1"/>
                          </a:solidFill>
                        </a:rPr>
                        <a:t>3,215</a:t>
                      </a:r>
                    </a:p>
                  </a:txBody>
                  <a:tcPr marL="186331" marR="186331"/>
                </a:tc>
                <a:tc>
                  <a:txBody>
                    <a:bodyPr/>
                    <a:lstStyle/>
                    <a:p>
                      <a:pPr algn="ctr"/>
                      <a:r>
                        <a:rPr lang="en-US" b="1" dirty="0">
                          <a:solidFill>
                            <a:schemeClr val="bg1"/>
                          </a:solidFill>
                        </a:rPr>
                        <a:t>2,868</a:t>
                      </a:r>
                    </a:p>
                  </a:txBody>
                  <a:tcPr marL="186331" marR="186331"/>
                </a:tc>
                <a:tc>
                  <a:txBody>
                    <a:bodyPr/>
                    <a:lstStyle/>
                    <a:p>
                      <a:pPr algn="ctr"/>
                      <a:r>
                        <a:rPr lang="en-US" b="1" dirty="0">
                          <a:solidFill>
                            <a:schemeClr val="bg1"/>
                          </a:solidFill>
                        </a:rPr>
                        <a:t>2,867</a:t>
                      </a:r>
                    </a:p>
                  </a:txBody>
                  <a:tcPr marL="186331" marR="186331"/>
                </a:tc>
                <a:extLst>
                  <a:ext uri="{0D108BD9-81ED-4DB2-BD59-A6C34878D82A}">
                    <a16:rowId xmlns:a16="http://schemas.microsoft.com/office/drawing/2014/main" val="10005"/>
                  </a:ext>
                </a:extLst>
              </a:tr>
              <a:tr h="419955">
                <a:tc>
                  <a:txBody>
                    <a:bodyPr/>
                    <a:lstStyle/>
                    <a:p>
                      <a:pPr algn="l"/>
                      <a:r>
                        <a:rPr lang="en-US" b="1" dirty="0">
                          <a:solidFill>
                            <a:schemeClr val="bg1"/>
                          </a:solidFill>
                        </a:rPr>
                        <a:t>Hospitalized Patients</a:t>
                      </a:r>
                    </a:p>
                  </a:txBody>
                  <a:tcPr marL="186331" marR="186331"/>
                </a:tc>
                <a:tc>
                  <a:txBody>
                    <a:bodyPr/>
                    <a:lstStyle/>
                    <a:p>
                      <a:pPr algn="ctr"/>
                      <a:r>
                        <a:rPr lang="en-US" b="1" dirty="0">
                          <a:solidFill>
                            <a:schemeClr val="bg1"/>
                          </a:solidFill>
                        </a:rPr>
                        <a:t>17,964</a:t>
                      </a:r>
                    </a:p>
                  </a:txBody>
                  <a:tcPr marL="186331" marR="186331"/>
                </a:tc>
                <a:tc>
                  <a:txBody>
                    <a:bodyPr/>
                    <a:lstStyle/>
                    <a:p>
                      <a:pPr algn="ctr"/>
                      <a:r>
                        <a:rPr lang="en-US" b="1" dirty="0">
                          <a:solidFill>
                            <a:schemeClr val="bg1"/>
                          </a:solidFill>
                        </a:rPr>
                        <a:t>17,473</a:t>
                      </a:r>
                    </a:p>
                  </a:txBody>
                  <a:tcPr marL="186331" marR="186331"/>
                </a:tc>
                <a:tc>
                  <a:txBody>
                    <a:bodyPr/>
                    <a:lstStyle/>
                    <a:p>
                      <a:pPr algn="ctr"/>
                      <a:r>
                        <a:rPr lang="en-US" b="1" dirty="0">
                          <a:solidFill>
                            <a:schemeClr val="bg1"/>
                          </a:solidFill>
                        </a:rPr>
                        <a:t>17,699</a:t>
                      </a:r>
                    </a:p>
                  </a:txBody>
                  <a:tcPr marL="186331" marR="186331"/>
                </a:tc>
                <a:tc>
                  <a:txBody>
                    <a:bodyPr/>
                    <a:lstStyle/>
                    <a:p>
                      <a:pPr algn="ctr"/>
                      <a:r>
                        <a:rPr lang="en-US" b="1" dirty="0">
                          <a:solidFill>
                            <a:schemeClr val="bg1"/>
                          </a:solidFill>
                        </a:rPr>
                        <a:t>17,985</a:t>
                      </a:r>
                    </a:p>
                  </a:txBody>
                  <a:tcPr marL="186331" marR="186331"/>
                </a:tc>
                <a:extLst>
                  <a:ext uri="{0D108BD9-81ED-4DB2-BD59-A6C34878D82A}">
                    <a16:rowId xmlns:a16="http://schemas.microsoft.com/office/drawing/2014/main" val="4243774140"/>
                  </a:ext>
                </a:extLst>
              </a:tr>
              <a:tr h="419955">
                <a:tc>
                  <a:txBody>
                    <a:bodyPr/>
                    <a:lstStyle/>
                    <a:p>
                      <a:pPr algn="l"/>
                      <a:r>
                        <a:rPr lang="en-US" b="1" dirty="0">
                          <a:solidFill>
                            <a:srgbClr val="FFFA18"/>
                          </a:solidFill>
                        </a:rPr>
                        <a:t>Total Visits</a:t>
                      </a:r>
                    </a:p>
                  </a:txBody>
                  <a:tcPr marL="186331" marR="186331"/>
                </a:tc>
                <a:tc>
                  <a:txBody>
                    <a:bodyPr/>
                    <a:lstStyle/>
                    <a:p>
                      <a:pPr algn="ctr"/>
                      <a:r>
                        <a:rPr lang="en-US" b="1" dirty="0">
                          <a:solidFill>
                            <a:srgbClr val="FFFA18"/>
                          </a:solidFill>
                        </a:rPr>
                        <a:t>64,326</a:t>
                      </a:r>
                    </a:p>
                  </a:txBody>
                  <a:tcPr marL="186331" marR="186331"/>
                </a:tc>
                <a:tc>
                  <a:txBody>
                    <a:bodyPr/>
                    <a:lstStyle/>
                    <a:p>
                      <a:pPr algn="ctr"/>
                      <a:r>
                        <a:rPr lang="en-US" b="1" dirty="0">
                          <a:solidFill>
                            <a:srgbClr val="FFFA18"/>
                          </a:solidFill>
                        </a:rPr>
                        <a:t>59,417</a:t>
                      </a:r>
                    </a:p>
                  </a:txBody>
                  <a:tcPr marL="186331" marR="186331"/>
                </a:tc>
                <a:tc>
                  <a:txBody>
                    <a:bodyPr/>
                    <a:lstStyle/>
                    <a:p>
                      <a:pPr algn="ctr"/>
                      <a:r>
                        <a:rPr lang="en-US" b="1" dirty="0">
                          <a:solidFill>
                            <a:srgbClr val="FFFA18"/>
                          </a:solidFill>
                        </a:rPr>
                        <a:t>56,235</a:t>
                      </a:r>
                    </a:p>
                  </a:txBody>
                  <a:tcPr marL="186331" marR="186331"/>
                </a:tc>
                <a:tc>
                  <a:txBody>
                    <a:bodyPr/>
                    <a:lstStyle/>
                    <a:p>
                      <a:pPr algn="ctr"/>
                      <a:r>
                        <a:rPr lang="en-US" b="1" dirty="0">
                          <a:solidFill>
                            <a:srgbClr val="FFFA18"/>
                          </a:solidFill>
                        </a:rPr>
                        <a:t>62,483</a:t>
                      </a:r>
                    </a:p>
                  </a:txBody>
                  <a:tcPr marL="186331" marR="186331"/>
                </a:tc>
                <a:extLst>
                  <a:ext uri="{0D108BD9-81ED-4DB2-BD59-A6C34878D82A}">
                    <a16:rowId xmlns:a16="http://schemas.microsoft.com/office/drawing/2014/main" val="10006"/>
                  </a:ext>
                </a:extLst>
              </a:tr>
              <a:tr h="419955">
                <a:tc>
                  <a:txBody>
                    <a:bodyPr/>
                    <a:lstStyle/>
                    <a:p>
                      <a:pPr algn="l"/>
                      <a:r>
                        <a:rPr lang="en-US" b="1" dirty="0">
                          <a:solidFill>
                            <a:schemeClr val="bg1"/>
                          </a:solidFill>
                        </a:rPr>
                        <a:t>Hospitalized Rate (</a:t>
                      </a:r>
                      <a:r>
                        <a:rPr lang="en-US" b="1" dirty="0" err="1">
                          <a:solidFill>
                            <a:schemeClr val="bg1"/>
                          </a:solidFill>
                        </a:rPr>
                        <a:t>Calc</a:t>
                      </a:r>
                      <a:r>
                        <a:rPr lang="en-US" b="1" dirty="0">
                          <a:solidFill>
                            <a:schemeClr val="bg1"/>
                          </a:solidFill>
                        </a:rPr>
                        <a:t>)</a:t>
                      </a:r>
                    </a:p>
                  </a:txBody>
                  <a:tcPr marL="186331" marR="186331"/>
                </a:tc>
                <a:tc>
                  <a:txBody>
                    <a:bodyPr/>
                    <a:lstStyle/>
                    <a:p>
                      <a:pPr algn="ctr"/>
                      <a:r>
                        <a:rPr lang="en-US" b="1" dirty="0">
                          <a:solidFill>
                            <a:schemeClr val="bg1"/>
                          </a:solidFill>
                        </a:rPr>
                        <a:t>27.9%</a:t>
                      </a:r>
                    </a:p>
                  </a:txBody>
                  <a:tcPr marL="186331" marR="186331"/>
                </a:tc>
                <a:tc>
                  <a:txBody>
                    <a:bodyPr/>
                    <a:lstStyle/>
                    <a:p>
                      <a:pPr algn="ctr"/>
                      <a:r>
                        <a:rPr lang="en-US" b="1" dirty="0">
                          <a:solidFill>
                            <a:schemeClr val="bg1"/>
                          </a:solidFill>
                        </a:rPr>
                        <a:t>29.4%</a:t>
                      </a:r>
                    </a:p>
                  </a:txBody>
                  <a:tcPr marL="186331" marR="186331"/>
                </a:tc>
                <a:tc>
                  <a:txBody>
                    <a:bodyPr/>
                    <a:lstStyle/>
                    <a:p>
                      <a:pPr algn="ctr"/>
                      <a:r>
                        <a:rPr lang="en-US" b="1" dirty="0">
                          <a:solidFill>
                            <a:schemeClr val="bg1"/>
                          </a:solidFill>
                        </a:rPr>
                        <a:t>31.4%</a:t>
                      </a:r>
                    </a:p>
                  </a:txBody>
                  <a:tcPr marL="186331" marR="186331"/>
                </a:tc>
                <a:tc>
                  <a:txBody>
                    <a:bodyPr/>
                    <a:lstStyle/>
                    <a:p>
                      <a:pPr algn="ctr"/>
                      <a:r>
                        <a:rPr lang="en-US" b="1" dirty="0">
                          <a:solidFill>
                            <a:schemeClr val="bg1"/>
                          </a:solidFill>
                        </a:rPr>
                        <a:t>28.8%</a:t>
                      </a:r>
                    </a:p>
                  </a:txBody>
                  <a:tcPr marL="186331" marR="186331"/>
                </a:tc>
                <a:extLst>
                  <a:ext uri="{0D108BD9-81ED-4DB2-BD59-A6C34878D82A}">
                    <a16:rowId xmlns:a16="http://schemas.microsoft.com/office/drawing/2014/main" val="10008"/>
                  </a:ext>
                </a:extLst>
              </a:tr>
              <a:tr h="419955">
                <a:tc>
                  <a:txBody>
                    <a:bodyPr/>
                    <a:lstStyle/>
                    <a:p>
                      <a:pPr algn="l"/>
                      <a:r>
                        <a:rPr lang="en-US" b="1" i="0" dirty="0">
                          <a:solidFill>
                            <a:schemeClr val="bg1"/>
                          </a:solidFill>
                        </a:rPr>
                        <a:t>Unique Visits (65%)</a:t>
                      </a:r>
                    </a:p>
                  </a:txBody>
                  <a:tcPr marL="186331" marR="186331"/>
                </a:tc>
                <a:tc>
                  <a:txBody>
                    <a:bodyPr/>
                    <a:lstStyle/>
                    <a:p>
                      <a:pPr algn="ctr"/>
                      <a:r>
                        <a:rPr lang="en-US" b="1" i="0" dirty="0">
                          <a:solidFill>
                            <a:schemeClr val="bg1"/>
                          </a:solidFill>
                        </a:rPr>
                        <a:t>65%</a:t>
                      </a:r>
                    </a:p>
                  </a:txBody>
                  <a:tcPr marL="186331" marR="186331"/>
                </a:tc>
                <a:tc>
                  <a:txBody>
                    <a:bodyPr/>
                    <a:lstStyle/>
                    <a:p>
                      <a:pPr algn="ctr"/>
                      <a:r>
                        <a:rPr lang="en-US" b="1" i="0" dirty="0">
                          <a:solidFill>
                            <a:schemeClr val="bg1"/>
                          </a:solidFill>
                        </a:rPr>
                        <a:t>65%</a:t>
                      </a:r>
                    </a:p>
                  </a:txBody>
                  <a:tcPr marL="186331" marR="186331"/>
                </a:tc>
                <a:tc>
                  <a:txBody>
                    <a:bodyPr/>
                    <a:lstStyle/>
                    <a:p>
                      <a:pPr algn="ctr"/>
                      <a:r>
                        <a:rPr lang="en-US" b="1" i="0" dirty="0">
                          <a:solidFill>
                            <a:schemeClr val="bg1"/>
                          </a:solidFill>
                        </a:rPr>
                        <a:t>66.4%</a:t>
                      </a:r>
                    </a:p>
                  </a:txBody>
                  <a:tcPr marL="186331" marR="186331"/>
                </a:tc>
                <a:tc>
                  <a:txBody>
                    <a:bodyPr/>
                    <a:lstStyle/>
                    <a:p>
                      <a:pPr algn="ctr"/>
                      <a:r>
                        <a:rPr lang="en-US" b="1" i="0" dirty="0">
                          <a:solidFill>
                            <a:schemeClr val="bg1"/>
                          </a:solidFill>
                        </a:rPr>
                        <a:t>66.8%</a:t>
                      </a:r>
                    </a:p>
                  </a:txBody>
                  <a:tcPr marL="186331" marR="186331"/>
                </a:tc>
                <a:extLst>
                  <a:ext uri="{0D108BD9-81ED-4DB2-BD59-A6C34878D82A}">
                    <a16:rowId xmlns:a16="http://schemas.microsoft.com/office/drawing/2014/main" val="2659426895"/>
                  </a:ext>
                </a:extLst>
              </a:tr>
            </a:tbl>
          </a:graphicData>
        </a:graphic>
      </p:graphicFrame>
      <p:grpSp>
        <p:nvGrpSpPr>
          <p:cNvPr id="22" name="Group 21">
            <a:extLst>
              <a:ext uri="{FF2B5EF4-FFF2-40B4-BE49-F238E27FC236}">
                <a16:creationId xmlns:a16="http://schemas.microsoft.com/office/drawing/2014/main" id="{3064BF67-777B-4840-AD8F-44F894F0F04A}"/>
              </a:ext>
            </a:extLst>
          </p:cNvPr>
          <p:cNvGrpSpPr/>
          <p:nvPr/>
        </p:nvGrpSpPr>
        <p:grpSpPr>
          <a:xfrm>
            <a:off x="3219161" y="3730185"/>
            <a:ext cx="5634181" cy="484690"/>
            <a:chOff x="3209734" y="3730185"/>
            <a:chExt cx="5634181" cy="484690"/>
          </a:xfrm>
        </p:grpSpPr>
        <p:sp>
          <p:nvSpPr>
            <p:cNvPr id="16" name="Rectangle 15">
              <a:extLst>
                <a:ext uri="{FF2B5EF4-FFF2-40B4-BE49-F238E27FC236}">
                  <a16:creationId xmlns:a16="http://schemas.microsoft.com/office/drawing/2014/main" id="{EC9E3703-E312-4DA7-A0FD-2D6E81EF31DB}"/>
                </a:ext>
              </a:extLst>
            </p:cNvPr>
            <p:cNvSpPr/>
            <p:nvPr/>
          </p:nvSpPr>
          <p:spPr>
            <a:xfrm>
              <a:off x="3209734" y="3730185"/>
              <a:ext cx="1168924" cy="484690"/>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F1709DA-5267-40EC-BB34-4B26A1D53C8D}"/>
                </a:ext>
              </a:extLst>
            </p:cNvPr>
            <p:cNvSpPr/>
            <p:nvPr/>
          </p:nvSpPr>
          <p:spPr>
            <a:xfrm>
              <a:off x="7674991" y="3730185"/>
              <a:ext cx="1168924" cy="484690"/>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8FF8CFE2-310B-46F9-8B71-7A44F9E2B326}"/>
                </a:ext>
              </a:extLst>
            </p:cNvPr>
            <p:cNvSpPr/>
            <p:nvPr/>
          </p:nvSpPr>
          <p:spPr>
            <a:xfrm>
              <a:off x="4406939" y="3730185"/>
              <a:ext cx="3202063" cy="484690"/>
            </a:xfrm>
            <a:prstGeom prst="rightArrow">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398B622-5C04-406C-BBF6-A0A65F42F938}"/>
              </a:ext>
            </a:extLst>
          </p:cNvPr>
          <p:cNvGrpSpPr/>
          <p:nvPr/>
        </p:nvGrpSpPr>
        <p:grpSpPr>
          <a:xfrm>
            <a:off x="3238015" y="4979236"/>
            <a:ext cx="5605900" cy="514000"/>
            <a:chOff x="3238015" y="4979236"/>
            <a:chExt cx="5605900" cy="514000"/>
          </a:xfrm>
        </p:grpSpPr>
        <p:sp>
          <p:nvSpPr>
            <p:cNvPr id="13" name="Rectangle 12">
              <a:extLst>
                <a:ext uri="{FF2B5EF4-FFF2-40B4-BE49-F238E27FC236}">
                  <a16:creationId xmlns:a16="http://schemas.microsoft.com/office/drawing/2014/main" id="{D6850420-E769-4E4E-9FD7-EEF2C745F8EC}"/>
                </a:ext>
              </a:extLst>
            </p:cNvPr>
            <p:cNvSpPr/>
            <p:nvPr/>
          </p:nvSpPr>
          <p:spPr>
            <a:xfrm>
              <a:off x="3238015" y="5006423"/>
              <a:ext cx="1168924" cy="484690"/>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C72E463-CFA9-493B-8945-CD59675E290A}"/>
                </a:ext>
              </a:extLst>
            </p:cNvPr>
            <p:cNvSpPr/>
            <p:nvPr/>
          </p:nvSpPr>
          <p:spPr>
            <a:xfrm>
              <a:off x="7674991" y="5008546"/>
              <a:ext cx="1168924" cy="484690"/>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7BF27C3B-89F3-419B-8DFE-DB700440C4A4}"/>
                </a:ext>
              </a:extLst>
            </p:cNvPr>
            <p:cNvSpPr/>
            <p:nvPr/>
          </p:nvSpPr>
          <p:spPr>
            <a:xfrm>
              <a:off x="4406939" y="4979236"/>
              <a:ext cx="3202063" cy="484690"/>
            </a:xfrm>
            <a:prstGeom prst="rightArrow">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82263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858" y="276788"/>
            <a:ext cx="8229600" cy="734444"/>
          </a:xfrm>
        </p:spPr>
        <p:txBody>
          <a:bodyPr>
            <a:normAutofit fontScale="90000"/>
          </a:bodyPr>
          <a:lstStyle/>
          <a:p>
            <a:r>
              <a:rPr lang="en-US" dirty="0"/>
              <a:t>Patient Populations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90459500"/>
              </p:ext>
            </p:extLst>
          </p:nvPr>
        </p:nvGraphicFramePr>
        <p:xfrm>
          <a:off x="197965" y="1894788"/>
          <a:ext cx="8729220" cy="4094560"/>
        </p:xfrm>
        <a:graphic>
          <a:graphicData uri="http://schemas.openxmlformats.org/drawingml/2006/table">
            <a:tbl>
              <a:tblPr firstRow="1" bandRow="1">
                <a:tableStyleId>{125E5076-3810-47DD-B79F-674D7AD40C01}</a:tableStyleId>
              </a:tblPr>
              <a:tblGrid>
                <a:gridCol w="2833439">
                  <a:extLst>
                    <a:ext uri="{9D8B030D-6E8A-4147-A177-3AD203B41FA5}">
                      <a16:colId xmlns:a16="http://schemas.microsoft.com/office/drawing/2014/main" val="20000"/>
                    </a:ext>
                  </a:extLst>
                </a:gridCol>
                <a:gridCol w="1483180">
                  <a:extLst>
                    <a:ext uri="{9D8B030D-6E8A-4147-A177-3AD203B41FA5}">
                      <a16:colId xmlns:a16="http://schemas.microsoft.com/office/drawing/2014/main" val="20001"/>
                    </a:ext>
                  </a:extLst>
                </a:gridCol>
                <a:gridCol w="1394095">
                  <a:extLst>
                    <a:ext uri="{9D8B030D-6E8A-4147-A177-3AD203B41FA5}">
                      <a16:colId xmlns:a16="http://schemas.microsoft.com/office/drawing/2014/main" val="2032942498"/>
                    </a:ext>
                  </a:extLst>
                </a:gridCol>
                <a:gridCol w="1509253">
                  <a:extLst>
                    <a:ext uri="{9D8B030D-6E8A-4147-A177-3AD203B41FA5}">
                      <a16:colId xmlns:a16="http://schemas.microsoft.com/office/drawing/2014/main" val="2767041309"/>
                    </a:ext>
                  </a:extLst>
                </a:gridCol>
                <a:gridCol w="1509253">
                  <a:extLst>
                    <a:ext uri="{9D8B030D-6E8A-4147-A177-3AD203B41FA5}">
                      <a16:colId xmlns:a16="http://schemas.microsoft.com/office/drawing/2014/main" val="2752740760"/>
                    </a:ext>
                  </a:extLst>
                </a:gridCol>
              </a:tblGrid>
              <a:tr h="734920">
                <a:tc>
                  <a:txBody>
                    <a:bodyPr/>
                    <a:lstStyle/>
                    <a:p>
                      <a:pPr algn="ctr"/>
                      <a:endParaRPr lang="en-US" dirty="0"/>
                    </a:p>
                  </a:txBody>
                  <a:tcPr marL="186331" marR="186331"/>
                </a:tc>
                <a:tc>
                  <a:txBody>
                    <a:bodyPr/>
                    <a:lstStyle/>
                    <a:p>
                      <a:pPr algn="ctr"/>
                      <a:r>
                        <a:rPr lang="en-US" dirty="0"/>
                        <a:t> 2019</a:t>
                      </a:r>
                    </a:p>
                    <a:p>
                      <a:pPr algn="ctr"/>
                      <a:r>
                        <a:rPr lang="en-US" dirty="0"/>
                        <a:t> Median</a:t>
                      </a:r>
                    </a:p>
                  </a:txBody>
                  <a:tcPr marL="186331" marR="186331"/>
                </a:tc>
                <a:tc>
                  <a:txBody>
                    <a:bodyPr/>
                    <a:lstStyle/>
                    <a:p>
                      <a:pPr algn="ctr"/>
                      <a:r>
                        <a:rPr lang="en-US" dirty="0"/>
                        <a:t>2020</a:t>
                      </a:r>
                    </a:p>
                    <a:p>
                      <a:pPr algn="ctr"/>
                      <a:r>
                        <a:rPr lang="en-US" dirty="0"/>
                        <a:t>Median</a:t>
                      </a:r>
                    </a:p>
                  </a:txBody>
                  <a:tcPr marL="186331" marR="186331"/>
                </a:tc>
                <a:tc>
                  <a:txBody>
                    <a:bodyPr/>
                    <a:lstStyle/>
                    <a:p>
                      <a:pPr algn="ctr"/>
                      <a:r>
                        <a:rPr lang="en-US" dirty="0"/>
                        <a:t>2021</a:t>
                      </a:r>
                    </a:p>
                    <a:p>
                      <a:pPr algn="ctr"/>
                      <a:r>
                        <a:rPr lang="en-US" dirty="0"/>
                        <a:t>Median</a:t>
                      </a:r>
                    </a:p>
                  </a:txBody>
                  <a:tcPr marL="186331" marR="186331"/>
                </a:tc>
                <a:tc>
                  <a:txBody>
                    <a:bodyPr/>
                    <a:lstStyle/>
                    <a:p>
                      <a:pPr algn="ctr"/>
                      <a:r>
                        <a:rPr lang="en-US" dirty="0"/>
                        <a:t>2022</a:t>
                      </a:r>
                    </a:p>
                    <a:p>
                      <a:pPr algn="ctr"/>
                      <a:r>
                        <a:rPr lang="en-US" dirty="0"/>
                        <a:t>Median</a:t>
                      </a:r>
                    </a:p>
                  </a:txBody>
                  <a:tcPr marL="186331" marR="186331"/>
                </a:tc>
                <a:extLst>
                  <a:ext uri="{0D108BD9-81ED-4DB2-BD59-A6C34878D82A}">
                    <a16:rowId xmlns:a16="http://schemas.microsoft.com/office/drawing/2014/main" val="10000"/>
                  </a:ext>
                </a:extLst>
              </a:tr>
              <a:tr h="4199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effectLst/>
                        </a:rPr>
                        <a:t>Total</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effectLst/>
                        </a:rPr>
                        <a:t>64,326</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u="none" strike="noStrike" cap="none" normalizeH="0" baseline="0" dirty="0">
                          <a:ln>
                            <a:noFill/>
                          </a:ln>
                          <a:effectLst/>
                        </a:rPr>
                        <a:t>59,417</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algn="ctr"/>
                      <a:r>
                        <a:rPr lang="en-US" sz="2000" b="1" dirty="0">
                          <a:solidFill>
                            <a:schemeClr val="bg1"/>
                          </a:solidFill>
                        </a:rPr>
                        <a:t>56,235</a:t>
                      </a:r>
                    </a:p>
                  </a:txBody>
                  <a:tcPr marL="186331" marR="186331"/>
                </a:tc>
                <a:tc>
                  <a:txBody>
                    <a:bodyPr/>
                    <a:lstStyle/>
                    <a:p>
                      <a:pPr algn="ctr"/>
                      <a:r>
                        <a:rPr lang="en-US" sz="2000" b="1" dirty="0">
                          <a:solidFill>
                            <a:schemeClr val="bg1"/>
                          </a:solidFill>
                        </a:rPr>
                        <a:t>62.483</a:t>
                      </a:r>
                    </a:p>
                  </a:txBody>
                  <a:tcPr marL="186331" marR="186331"/>
                </a:tc>
                <a:extLst>
                  <a:ext uri="{0D108BD9-81ED-4DB2-BD59-A6C34878D82A}">
                    <a16:rowId xmlns:a16="http://schemas.microsoft.com/office/drawing/2014/main" val="10001"/>
                  </a:ext>
                </a:extLst>
              </a:tr>
              <a:tr h="4199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effectLst/>
                        </a:rPr>
                        <a:t>EMS Arrivals</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effectLst/>
                        </a:rPr>
                        <a:t>18,005</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r>
                        <a:rPr kumimoji="0" lang="en-US" sz="2000" b="1" u="none" strike="noStrike" cap="none" normalizeH="0" baseline="0" dirty="0">
                          <a:ln>
                            <a:noFill/>
                          </a:ln>
                          <a:effectLst/>
                        </a:rPr>
                        <a:t>15,876</a:t>
                      </a:r>
                      <a:endParaRPr lang="en-US" sz="2000" dirty="0"/>
                    </a:p>
                  </a:txBody>
                  <a:tcPr anchor="ctr" anchorCtr="1" horzOverflow="overflow"/>
                </a:tc>
                <a:tc>
                  <a:txBody>
                    <a:bodyPr/>
                    <a:lstStyle/>
                    <a:p>
                      <a:pPr algn="ctr"/>
                      <a:r>
                        <a:rPr lang="en-US" sz="2000" b="1" dirty="0">
                          <a:solidFill>
                            <a:schemeClr val="bg1"/>
                          </a:solidFill>
                        </a:rPr>
                        <a:t>16,515</a:t>
                      </a:r>
                    </a:p>
                  </a:txBody>
                  <a:tcPr marL="186331" marR="186331"/>
                </a:tc>
                <a:tc>
                  <a:txBody>
                    <a:bodyPr/>
                    <a:lstStyle/>
                    <a:p>
                      <a:pPr algn="ctr"/>
                      <a:r>
                        <a:rPr lang="en-US" sz="2000" b="1" dirty="0">
                          <a:solidFill>
                            <a:schemeClr val="bg1"/>
                          </a:solidFill>
                        </a:rPr>
                        <a:t>18,333</a:t>
                      </a:r>
                    </a:p>
                  </a:txBody>
                  <a:tcPr marL="186331" marR="186331"/>
                </a:tc>
                <a:extLst>
                  <a:ext uri="{0D108BD9-81ED-4DB2-BD59-A6C34878D82A}">
                    <a16:rowId xmlns:a16="http://schemas.microsoft.com/office/drawing/2014/main" val="10002"/>
                  </a:ext>
                </a:extLst>
              </a:tr>
              <a:tr h="4199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EMS Percent</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26.2%</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25.9%</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algn="ctr"/>
                      <a:r>
                        <a:rPr lang="en-US" sz="2000" b="1" i="0" dirty="0">
                          <a:solidFill>
                            <a:schemeClr val="bg1"/>
                          </a:solidFill>
                        </a:rPr>
                        <a:t>28.1%</a:t>
                      </a:r>
                    </a:p>
                  </a:txBody>
                  <a:tcPr marL="186331" marR="186331"/>
                </a:tc>
                <a:tc>
                  <a:txBody>
                    <a:bodyPr/>
                    <a:lstStyle/>
                    <a:p>
                      <a:pPr algn="ctr"/>
                      <a:r>
                        <a:rPr lang="en-US" sz="2000" b="1" i="0" dirty="0">
                          <a:solidFill>
                            <a:schemeClr val="bg1"/>
                          </a:solidFill>
                        </a:rPr>
                        <a:t>27.6%</a:t>
                      </a:r>
                    </a:p>
                  </a:txBody>
                  <a:tcPr marL="186331" marR="186331"/>
                </a:tc>
                <a:extLst>
                  <a:ext uri="{0D108BD9-81ED-4DB2-BD59-A6C34878D82A}">
                    <a16:rowId xmlns:a16="http://schemas.microsoft.com/office/drawing/2014/main" val="4048112593"/>
                  </a:ext>
                </a:extLst>
              </a:tr>
              <a:tr h="4199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EMS Admit Rate</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42.9%</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42.6%</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algn="ctr"/>
                      <a:r>
                        <a:rPr lang="en-US" sz="2000" b="1" i="0" dirty="0">
                          <a:solidFill>
                            <a:schemeClr val="bg1"/>
                          </a:solidFill>
                        </a:rPr>
                        <a:t>45%</a:t>
                      </a:r>
                    </a:p>
                  </a:txBody>
                  <a:tcPr marL="186331" marR="186331"/>
                </a:tc>
                <a:tc>
                  <a:txBody>
                    <a:bodyPr/>
                    <a:lstStyle/>
                    <a:p>
                      <a:pPr algn="ctr"/>
                      <a:r>
                        <a:rPr lang="en-US" sz="2000" b="1" i="0" dirty="0">
                          <a:solidFill>
                            <a:schemeClr val="bg1"/>
                          </a:solidFill>
                        </a:rPr>
                        <a:t>41.3%</a:t>
                      </a:r>
                    </a:p>
                  </a:txBody>
                  <a:tcPr marL="186331" marR="186331"/>
                </a:tc>
                <a:extLst>
                  <a:ext uri="{0D108BD9-81ED-4DB2-BD59-A6C34878D82A}">
                    <a16:rowId xmlns:a16="http://schemas.microsoft.com/office/drawing/2014/main" val="2824676607"/>
                  </a:ext>
                </a:extLst>
              </a:tr>
              <a:tr h="4199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Behavioral Health</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5.5%</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4.9%</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algn="ctr"/>
                      <a:r>
                        <a:rPr lang="en-US" sz="2000" b="1" dirty="0">
                          <a:solidFill>
                            <a:schemeClr val="bg1"/>
                          </a:solidFill>
                        </a:rPr>
                        <a:t>5.0%</a:t>
                      </a:r>
                    </a:p>
                  </a:txBody>
                  <a:tcPr marL="186331" marR="186331"/>
                </a:tc>
                <a:tc>
                  <a:txBody>
                    <a:bodyPr/>
                    <a:lstStyle/>
                    <a:p>
                      <a:pPr algn="ctr"/>
                      <a:r>
                        <a:rPr lang="en-US" sz="2000" b="1" dirty="0">
                          <a:solidFill>
                            <a:schemeClr val="bg1"/>
                          </a:solidFill>
                        </a:rPr>
                        <a:t>5.0%</a:t>
                      </a:r>
                    </a:p>
                  </a:txBody>
                  <a:tcPr marL="186331" marR="186331"/>
                </a:tc>
                <a:extLst>
                  <a:ext uri="{0D108BD9-81ED-4DB2-BD59-A6C34878D82A}">
                    <a16:rowId xmlns:a16="http://schemas.microsoft.com/office/drawing/2014/main" val="10003"/>
                  </a:ext>
                </a:extLst>
              </a:tr>
              <a:tr h="4199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Patients &gt; 65 Years</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20.7%</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21.0%</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algn="ctr"/>
                      <a:r>
                        <a:rPr lang="en-US" sz="2000" b="1" dirty="0"/>
                        <a:t>21.5%</a:t>
                      </a:r>
                    </a:p>
                  </a:txBody>
                  <a:tcPr marL="186331" marR="186331"/>
                </a:tc>
                <a:tc>
                  <a:txBody>
                    <a:bodyPr/>
                    <a:lstStyle/>
                    <a:p>
                      <a:pPr algn="ctr"/>
                      <a:r>
                        <a:rPr lang="en-US" sz="2000" b="1" dirty="0"/>
                        <a:t>21.6%</a:t>
                      </a:r>
                    </a:p>
                  </a:txBody>
                  <a:tcPr marL="186331" marR="186331"/>
                </a:tc>
                <a:extLst>
                  <a:ext uri="{0D108BD9-81ED-4DB2-BD59-A6C34878D82A}">
                    <a16:rowId xmlns:a16="http://schemas.microsoft.com/office/drawing/2014/main" val="10004"/>
                  </a:ext>
                </a:extLst>
              </a:tr>
              <a:tr h="4199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effectLst/>
                        </a:rPr>
                        <a:t>Pediatric Visits</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effectLst/>
                        </a:rPr>
                        <a:t>2.1%</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effectLst/>
                        </a:rPr>
                        <a:t>1.7%</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algn="ctr"/>
                      <a:r>
                        <a:rPr lang="en-US" sz="2000" b="1" dirty="0">
                          <a:solidFill>
                            <a:schemeClr val="bg1"/>
                          </a:solidFill>
                        </a:rPr>
                        <a:t>0.8%</a:t>
                      </a:r>
                    </a:p>
                  </a:txBody>
                  <a:tcPr marL="186331" marR="186331"/>
                </a:tc>
                <a:tc>
                  <a:txBody>
                    <a:bodyPr/>
                    <a:lstStyle/>
                    <a:p>
                      <a:pPr algn="ctr"/>
                      <a:r>
                        <a:rPr lang="en-US" sz="2000" b="1" dirty="0">
                          <a:solidFill>
                            <a:schemeClr val="bg1"/>
                          </a:solidFill>
                        </a:rPr>
                        <a:t>1.2%</a:t>
                      </a:r>
                    </a:p>
                  </a:txBody>
                  <a:tcPr marL="186331" marR="186331"/>
                </a:tc>
                <a:extLst>
                  <a:ext uri="{0D108BD9-81ED-4DB2-BD59-A6C34878D82A}">
                    <a16:rowId xmlns:a16="http://schemas.microsoft.com/office/drawing/2014/main" val="10005"/>
                  </a:ext>
                </a:extLst>
              </a:tr>
              <a:tr h="4199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effectLst/>
                        </a:rPr>
                        <a:t>Dedicated Pediatrics</a:t>
                      </a:r>
                      <a:endParaRPr kumimoji="0" lang="en-US" sz="2000" b="1" i="0" u="none" strike="noStrike" cap="none" normalizeH="0" baseline="0" dirty="0">
                        <a:ln>
                          <a:noFill/>
                        </a:ln>
                        <a:solidFill>
                          <a:srgbClr val="FFC000"/>
                        </a:solidFill>
                        <a:effectLst/>
                        <a:latin typeface="+mn-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mn-lt"/>
                        </a:rPr>
                        <a:t>24,921</a:t>
                      </a:r>
                    </a:p>
                  </a:txBody>
                  <a:tcPr anchor="ctr" anchorCtr="1" horzOverflow="overflow"/>
                </a:tc>
                <a:tc>
                  <a:txBody>
                    <a:bodyPr/>
                    <a:lstStyle/>
                    <a:p>
                      <a:pPr algn="ctr"/>
                      <a:r>
                        <a:rPr kumimoji="0" lang="en-US" sz="2000" b="1" i="0" u="none" strike="noStrike" cap="none" normalizeH="0" baseline="0" dirty="0">
                          <a:ln>
                            <a:noFill/>
                          </a:ln>
                          <a:solidFill>
                            <a:schemeClr val="bg1"/>
                          </a:solidFill>
                          <a:effectLst/>
                          <a:latin typeface="+mn-lt"/>
                        </a:rPr>
                        <a:t>22,160 </a:t>
                      </a:r>
                      <a:endParaRPr lang="en-US" sz="2000" b="1" dirty="0">
                        <a:solidFill>
                          <a:schemeClr val="bg1"/>
                        </a:solidFill>
                      </a:endParaRPr>
                    </a:p>
                  </a:txBody>
                  <a:tcPr marL="186331" marR="186331"/>
                </a:tc>
                <a:tc>
                  <a:txBody>
                    <a:bodyPr/>
                    <a:lstStyle/>
                    <a:p>
                      <a:pPr algn="ctr"/>
                      <a:r>
                        <a:rPr lang="en-US" sz="2000" b="1" dirty="0">
                          <a:solidFill>
                            <a:schemeClr val="bg1"/>
                          </a:solidFill>
                        </a:rPr>
                        <a:t>19,766</a:t>
                      </a:r>
                    </a:p>
                  </a:txBody>
                  <a:tcPr marL="186331" marR="186331"/>
                </a:tc>
                <a:tc>
                  <a:txBody>
                    <a:bodyPr/>
                    <a:lstStyle/>
                    <a:p>
                      <a:pPr algn="ctr"/>
                      <a:r>
                        <a:rPr lang="en-US" sz="2000" b="1" dirty="0">
                          <a:solidFill>
                            <a:schemeClr val="bg1"/>
                          </a:solidFill>
                        </a:rPr>
                        <a:t>26,929</a:t>
                      </a:r>
                    </a:p>
                  </a:txBody>
                  <a:tcPr marL="186331" marR="186331"/>
                </a:tc>
                <a:extLst>
                  <a:ext uri="{0D108BD9-81ED-4DB2-BD59-A6C34878D82A}">
                    <a16:rowId xmlns:a16="http://schemas.microsoft.com/office/drawing/2014/main" val="4243774140"/>
                  </a:ext>
                </a:extLst>
              </a:tr>
            </a:tbl>
          </a:graphicData>
        </a:graphic>
      </p:graphicFrame>
      <p:sp>
        <p:nvSpPr>
          <p:cNvPr id="11" name="Rectangle 10">
            <a:extLst>
              <a:ext uri="{FF2B5EF4-FFF2-40B4-BE49-F238E27FC236}">
                <a16:creationId xmlns:a16="http://schemas.microsoft.com/office/drawing/2014/main" id="{A641E0B0-E89A-42F4-AD19-8EB1231F546D}"/>
              </a:ext>
            </a:extLst>
          </p:cNvPr>
          <p:cNvSpPr/>
          <p:nvPr/>
        </p:nvSpPr>
        <p:spPr>
          <a:xfrm>
            <a:off x="3227015" y="3070309"/>
            <a:ext cx="1168924" cy="377545"/>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02C8E2FF-B23C-42AE-B911-A2429ADBD599}"/>
              </a:ext>
            </a:extLst>
          </p:cNvPr>
          <p:cNvSpPr/>
          <p:nvPr/>
        </p:nvSpPr>
        <p:spPr>
          <a:xfrm>
            <a:off x="4395940" y="2997881"/>
            <a:ext cx="3192636" cy="484690"/>
          </a:xfrm>
          <a:prstGeom prst="rightArrow">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6FB84A2-9745-4B8D-98CC-6F126A6068E7}"/>
              </a:ext>
            </a:extLst>
          </p:cNvPr>
          <p:cNvSpPr/>
          <p:nvPr/>
        </p:nvSpPr>
        <p:spPr>
          <a:xfrm>
            <a:off x="7588575" y="3051454"/>
            <a:ext cx="1168924" cy="377545"/>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0188A44-78D4-4AF3-8E8D-07C91676A418}"/>
              </a:ext>
            </a:extLst>
          </p:cNvPr>
          <p:cNvSpPr/>
          <p:nvPr/>
        </p:nvSpPr>
        <p:spPr>
          <a:xfrm>
            <a:off x="3227015" y="5594445"/>
            <a:ext cx="1168924" cy="377545"/>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B270398C-784E-4000-A3D1-F995B2BF7594}"/>
              </a:ext>
            </a:extLst>
          </p:cNvPr>
          <p:cNvSpPr/>
          <p:nvPr/>
        </p:nvSpPr>
        <p:spPr>
          <a:xfrm>
            <a:off x="4395940" y="5522017"/>
            <a:ext cx="3164358" cy="484690"/>
          </a:xfrm>
          <a:prstGeom prst="rightArrow">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ED879A7-7288-4664-B1B1-4E61421800B8}"/>
              </a:ext>
            </a:extLst>
          </p:cNvPr>
          <p:cNvSpPr/>
          <p:nvPr/>
        </p:nvSpPr>
        <p:spPr>
          <a:xfrm>
            <a:off x="7588575" y="5575590"/>
            <a:ext cx="1168924" cy="377545"/>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5401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779" y="157774"/>
            <a:ext cx="8229600" cy="1143000"/>
          </a:xfrm>
        </p:spPr>
        <p:txBody>
          <a:bodyPr/>
          <a:lstStyle/>
          <a:p>
            <a:r>
              <a:rPr lang="en-US" dirty="0"/>
              <a:t>Patient Volume Trend: Median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70066861"/>
              </p:ext>
            </p:extLst>
          </p:nvPr>
        </p:nvGraphicFramePr>
        <p:xfrm>
          <a:off x="386361" y="1955867"/>
          <a:ext cx="8348205" cy="4226569"/>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86361" y="1397488"/>
            <a:ext cx="6099042" cy="461665"/>
          </a:xfrm>
          <a:prstGeom prst="rect">
            <a:avLst/>
          </a:prstGeom>
          <a:noFill/>
        </p:spPr>
        <p:txBody>
          <a:bodyPr wrap="none" rtlCol="0">
            <a:spAutoFit/>
          </a:bodyPr>
          <a:lstStyle/>
          <a:p>
            <a:r>
              <a:rPr lang="en-US" sz="2400" b="1" dirty="0">
                <a:solidFill>
                  <a:schemeClr val="accent1">
                    <a:lumMod val="75000"/>
                  </a:schemeClr>
                </a:solidFill>
                <a:effectLst>
                  <a:outerShdw blurRad="50800" dist="38100" dir="2700000" algn="tl" rotWithShape="0">
                    <a:prstClr val="black">
                      <a:alpha val="40000"/>
                    </a:prstClr>
                  </a:outerShdw>
                </a:effectLst>
              </a:rPr>
              <a:t>Patient Volume </a:t>
            </a:r>
            <a:r>
              <a:rPr lang="en-US" sz="2400" b="1" dirty="0">
                <a:solidFill>
                  <a:schemeClr val="accent1">
                    <a:lumMod val="75000"/>
                  </a:schemeClr>
                </a:solidFill>
                <a:effectLst>
                  <a:outerShdw blurRad="50800" dist="38100" dir="4200000" algn="tl" rotWithShape="0">
                    <a:prstClr val="black">
                      <a:alpha val="36000"/>
                    </a:prstClr>
                  </a:outerShdw>
                </a:effectLst>
              </a:rPr>
              <a:t>Trend—All Responders FY 21</a:t>
            </a:r>
          </a:p>
        </p:txBody>
      </p:sp>
    </p:spTree>
    <p:extLst>
      <p:ext uri="{BB962C8B-B14F-4D97-AF65-F5344CB8AC3E}">
        <p14:creationId xmlns:p14="http://schemas.microsoft.com/office/powerpoint/2010/main" val="161016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237" y="157774"/>
            <a:ext cx="8229600" cy="1143000"/>
          </a:xfrm>
        </p:spPr>
        <p:txBody>
          <a:bodyPr>
            <a:normAutofit/>
          </a:bodyPr>
          <a:lstStyle/>
          <a:p>
            <a:r>
              <a:rPr lang="en-US" sz="4000" dirty="0"/>
              <a:t>Left Before Treatment Complete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30377745"/>
              </p:ext>
            </p:extLst>
          </p:nvPr>
        </p:nvGraphicFramePr>
        <p:xfrm>
          <a:off x="122550" y="1900492"/>
          <a:ext cx="8917756" cy="479030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rot="16200000">
            <a:off x="100809" y="3404047"/>
            <a:ext cx="624915" cy="307777"/>
          </a:xfrm>
          <a:prstGeom prst="rect">
            <a:avLst/>
          </a:prstGeom>
          <a:noFill/>
        </p:spPr>
        <p:txBody>
          <a:bodyPr wrap="none" rtlCol="0">
            <a:spAutoFit/>
          </a:bodyPr>
          <a:lstStyle/>
          <a:p>
            <a:r>
              <a:rPr lang="en-US" sz="1400" b="1" dirty="0"/>
              <a:t>Hours</a:t>
            </a:r>
            <a:endParaRPr lang="en-US" b="1" dirty="0"/>
          </a:p>
        </p:txBody>
      </p:sp>
      <p:sp>
        <p:nvSpPr>
          <p:cNvPr id="6" name="TextBox 5"/>
          <p:cNvSpPr txBox="1"/>
          <p:nvPr/>
        </p:nvSpPr>
        <p:spPr>
          <a:xfrm>
            <a:off x="282237" y="1401119"/>
            <a:ext cx="4309321" cy="461665"/>
          </a:xfrm>
          <a:prstGeom prst="rect">
            <a:avLst/>
          </a:prstGeom>
          <a:noFill/>
        </p:spPr>
        <p:txBody>
          <a:bodyPr wrap="none" rtlCol="0">
            <a:spAutoFit/>
          </a:bodyPr>
          <a:lstStyle/>
          <a:p>
            <a:r>
              <a:rPr lang="en-US" sz="2400" b="1" dirty="0"/>
              <a:t>Where are the missing patients?</a:t>
            </a:r>
          </a:p>
        </p:txBody>
      </p:sp>
      <p:sp>
        <p:nvSpPr>
          <p:cNvPr id="10" name="TextBox 9">
            <a:extLst>
              <a:ext uri="{FF2B5EF4-FFF2-40B4-BE49-F238E27FC236}">
                <a16:creationId xmlns:a16="http://schemas.microsoft.com/office/drawing/2014/main" id="{8302F4A6-FF44-4DF9-9D67-5BE0B382FEDA}"/>
              </a:ext>
            </a:extLst>
          </p:cNvPr>
          <p:cNvSpPr txBox="1"/>
          <p:nvPr/>
        </p:nvSpPr>
        <p:spPr>
          <a:xfrm>
            <a:off x="2436897" y="6278252"/>
            <a:ext cx="667170" cy="338554"/>
          </a:xfrm>
          <a:prstGeom prst="rect">
            <a:avLst/>
          </a:prstGeom>
          <a:noFill/>
        </p:spPr>
        <p:txBody>
          <a:bodyPr wrap="none" rtlCol="0">
            <a:spAutoFit/>
          </a:bodyPr>
          <a:lstStyle/>
          <a:p>
            <a:r>
              <a:rPr lang="en-US" sz="1600" dirty="0">
                <a:solidFill>
                  <a:schemeClr val="bg1"/>
                </a:solidFill>
              </a:rPr>
              <a:t>Mean</a:t>
            </a:r>
          </a:p>
        </p:txBody>
      </p:sp>
    </p:spTree>
    <p:extLst>
      <p:ext uri="{BB962C8B-B14F-4D97-AF65-F5344CB8AC3E}">
        <p14:creationId xmlns:p14="http://schemas.microsoft.com/office/powerpoint/2010/main" val="200114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237" y="157774"/>
            <a:ext cx="8229600" cy="1143000"/>
          </a:xfrm>
        </p:spPr>
        <p:txBody>
          <a:bodyPr>
            <a:normAutofit/>
          </a:bodyPr>
          <a:lstStyle/>
          <a:p>
            <a:r>
              <a:rPr lang="en-US" sz="4000" dirty="0"/>
              <a:t>Left Before Treatment Complete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58228525"/>
              </p:ext>
            </p:extLst>
          </p:nvPr>
        </p:nvGraphicFramePr>
        <p:xfrm>
          <a:off x="122550" y="1900492"/>
          <a:ext cx="8917756" cy="479030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rot="16200000">
            <a:off x="100809" y="3404047"/>
            <a:ext cx="624915" cy="307777"/>
          </a:xfrm>
          <a:prstGeom prst="rect">
            <a:avLst/>
          </a:prstGeom>
          <a:noFill/>
        </p:spPr>
        <p:txBody>
          <a:bodyPr wrap="none" rtlCol="0">
            <a:spAutoFit/>
          </a:bodyPr>
          <a:lstStyle/>
          <a:p>
            <a:r>
              <a:rPr lang="en-US" sz="1400" b="1" dirty="0"/>
              <a:t>Hours</a:t>
            </a:r>
            <a:endParaRPr lang="en-US" b="1" dirty="0"/>
          </a:p>
        </p:txBody>
      </p:sp>
      <p:sp>
        <p:nvSpPr>
          <p:cNvPr id="6" name="TextBox 5"/>
          <p:cNvSpPr txBox="1"/>
          <p:nvPr/>
        </p:nvSpPr>
        <p:spPr>
          <a:xfrm>
            <a:off x="282237" y="1401119"/>
            <a:ext cx="4309321" cy="461665"/>
          </a:xfrm>
          <a:prstGeom prst="rect">
            <a:avLst/>
          </a:prstGeom>
          <a:noFill/>
        </p:spPr>
        <p:txBody>
          <a:bodyPr wrap="none" rtlCol="0">
            <a:spAutoFit/>
          </a:bodyPr>
          <a:lstStyle/>
          <a:p>
            <a:r>
              <a:rPr lang="en-US" sz="2400" b="1" dirty="0"/>
              <a:t>Where are the missing patients?</a:t>
            </a:r>
          </a:p>
        </p:txBody>
      </p:sp>
      <p:sp>
        <p:nvSpPr>
          <p:cNvPr id="10" name="TextBox 9">
            <a:extLst>
              <a:ext uri="{FF2B5EF4-FFF2-40B4-BE49-F238E27FC236}">
                <a16:creationId xmlns:a16="http://schemas.microsoft.com/office/drawing/2014/main" id="{8302F4A6-FF44-4DF9-9D67-5BE0B382FEDA}"/>
              </a:ext>
            </a:extLst>
          </p:cNvPr>
          <p:cNvSpPr txBox="1"/>
          <p:nvPr/>
        </p:nvSpPr>
        <p:spPr>
          <a:xfrm>
            <a:off x="2436897" y="6278252"/>
            <a:ext cx="667170" cy="338554"/>
          </a:xfrm>
          <a:prstGeom prst="rect">
            <a:avLst/>
          </a:prstGeom>
          <a:noFill/>
        </p:spPr>
        <p:txBody>
          <a:bodyPr wrap="none" rtlCol="0">
            <a:spAutoFit/>
          </a:bodyPr>
          <a:lstStyle/>
          <a:p>
            <a:r>
              <a:rPr lang="en-US" sz="1600" dirty="0">
                <a:solidFill>
                  <a:schemeClr val="bg1"/>
                </a:solidFill>
              </a:rPr>
              <a:t>Mean</a:t>
            </a:r>
          </a:p>
        </p:txBody>
      </p:sp>
    </p:spTree>
    <p:extLst>
      <p:ext uri="{BB962C8B-B14F-4D97-AF65-F5344CB8AC3E}">
        <p14:creationId xmlns:p14="http://schemas.microsoft.com/office/powerpoint/2010/main" val="348813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237" y="157774"/>
            <a:ext cx="8229600" cy="1143000"/>
          </a:xfrm>
        </p:spPr>
        <p:txBody>
          <a:bodyPr>
            <a:normAutofit/>
          </a:bodyPr>
          <a:lstStyle/>
          <a:p>
            <a:r>
              <a:rPr lang="en-US" sz="4000" dirty="0"/>
              <a:t>Left Before Treatment Complete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20591558"/>
              </p:ext>
            </p:extLst>
          </p:nvPr>
        </p:nvGraphicFramePr>
        <p:xfrm>
          <a:off x="122550" y="1900492"/>
          <a:ext cx="8917756" cy="479030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rot="16200000">
            <a:off x="100809" y="3404047"/>
            <a:ext cx="624915" cy="307777"/>
          </a:xfrm>
          <a:prstGeom prst="rect">
            <a:avLst/>
          </a:prstGeom>
          <a:noFill/>
        </p:spPr>
        <p:txBody>
          <a:bodyPr wrap="none" rtlCol="0">
            <a:spAutoFit/>
          </a:bodyPr>
          <a:lstStyle/>
          <a:p>
            <a:r>
              <a:rPr lang="en-US" sz="1400" b="1" dirty="0"/>
              <a:t>Hours</a:t>
            </a:r>
            <a:endParaRPr lang="en-US" b="1" dirty="0"/>
          </a:p>
        </p:txBody>
      </p:sp>
      <p:sp>
        <p:nvSpPr>
          <p:cNvPr id="6" name="TextBox 5"/>
          <p:cNvSpPr txBox="1"/>
          <p:nvPr/>
        </p:nvSpPr>
        <p:spPr>
          <a:xfrm>
            <a:off x="282237" y="1401119"/>
            <a:ext cx="4309321" cy="461665"/>
          </a:xfrm>
          <a:prstGeom prst="rect">
            <a:avLst/>
          </a:prstGeom>
          <a:noFill/>
        </p:spPr>
        <p:txBody>
          <a:bodyPr wrap="none" rtlCol="0">
            <a:spAutoFit/>
          </a:bodyPr>
          <a:lstStyle/>
          <a:p>
            <a:r>
              <a:rPr lang="en-US" sz="2400" b="1" dirty="0"/>
              <a:t>Where are the missing patients?</a:t>
            </a:r>
          </a:p>
        </p:txBody>
      </p:sp>
      <p:sp>
        <p:nvSpPr>
          <p:cNvPr id="10" name="TextBox 9">
            <a:extLst>
              <a:ext uri="{FF2B5EF4-FFF2-40B4-BE49-F238E27FC236}">
                <a16:creationId xmlns:a16="http://schemas.microsoft.com/office/drawing/2014/main" id="{8302F4A6-FF44-4DF9-9D67-5BE0B382FEDA}"/>
              </a:ext>
            </a:extLst>
          </p:cNvPr>
          <p:cNvSpPr txBox="1"/>
          <p:nvPr/>
        </p:nvSpPr>
        <p:spPr>
          <a:xfrm>
            <a:off x="2436897" y="6278252"/>
            <a:ext cx="667170" cy="338554"/>
          </a:xfrm>
          <a:prstGeom prst="rect">
            <a:avLst/>
          </a:prstGeom>
          <a:noFill/>
        </p:spPr>
        <p:txBody>
          <a:bodyPr wrap="none" rtlCol="0">
            <a:spAutoFit/>
          </a:bodyPr>
          <a:lstStyle/>
          <a:p>
            <a:r>
              <a:rPr lang="en-US" sz="1600" dirty="0">
                <a:solidFill>
                  <a:schemeClr val="bg1"/>
                </a:solidFill>
              </a:rPr>
              <a:t>Mean</a:t>
            </a:r>
          </a:p>
        </p:txBody>
      </p:sp>
    </p:spTree>
    <p:extLst>
      <p:ext uri="{BB962C8B-B14F-4D97-AF65-F5344CB8AC3E}">
        <p14:creationId xmlns:p14="http://schemas.microsoft.com/office/powerpoint/2010/main" val="259489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237" y="157774"/>
            <a:ext cx="8229600" cy="1143000"/>
          </a:xfrm>
        </p:spPr>
        <p:txBody>
          <a:bodyPr>
            <a:normAutofit/>
          </a:bodyPr>
          <a:lstStyle/>
          <a:p>
            <a:r>
              <a:rPr lang="en-US" sz="4000" dirty="0"/>
              <a:t>Left Before Treatment Complete </a:t>
            </a:r>
          </a:p>
        </p:txBody>
      </p:sp>
      <p:graphicFrame>
        <p:nvGraphicFramePr>
          <p:cNvPr id="4" name="Content Placeholder 3"/>
          <p:cNvGraphicFramePr>
            <a:graphicFrameLocks noGrp="1"/>
          </p:cNvGraphicFramePr>
          <p:nvPr>
            <p:ph idx="1"/>
            <p:extLst/>
          </p:nvPr>
        </p:nvGraphicFramePr>
        <p:xfrm>
          <a:off x="122550" y="1900492"/>
          <a:ext cx="8917756" cy="479030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rot="16200000">
            <a:off x="100809" y="3404047"/>
            <a:ext cx="624915" cy="307777"/>
          </a:xfrm>
          <a:prstGeom prst="rect">
            <a:avLst/>
          </a:prstGeom>
          <a:noFill/>
        </p:spPr>
        <p:txBody>
          <a:bodyPr wrap="none" rtlCol="0">
            <a:spAutoFit/>
          </a:bodyPr>
          <a:lstStyle/>
          <a:p>
            <a:r>
              <a:rPr lang="en-US" sz="1400" b="1" dirty="0"/>
              <a:t>Hours</a:t>
            </a:r>
            <a:endParaRPr lang="en-US" b="1" dirty="0"/>
          </a:p>
        </p:txBody>
      </p:sp>
      <p:sp>
        <p:nvSpPr>
          <p:cNvPr id="6" name="TextBox 5"/>
          <p:cNvSpPr txBox="1"/>
          <p:nvPr/>
        </p:nvSpPr>
        <p:spPr>
          <a:xfrm>
            <a:off x="282237" y="1401119"/>
            <a:ext cx="4309321" cy="461665"/>
          </a:xfrm>
          <a:prstGeom prst="rect">
            <a:avLst/>
          </a:prstGeom>
          <a:noFill/>
        </p:spPr>
        <p:txBody>
          <a:bodyPr wrap="none" rtlCol="0">
            <a:spAutoFit/>
          </a:bodyPr>
          <a:lstStyle/>
          <a:p>
            <a:r>
              <a:rPr lang="en-US" sz="2400" b="1" dirty="0"/>
              <a:t>Where are the missing patients?</a:t>
            </a:r>
          </a:p>
        </p:txBody>
      </p:sp>
      <p:sp>
        <p:nvSpPr>
          <p:cNvPr id="7" name="TextBox 6">
            <a:extLst>
              <a:ext uri="{FF2B5EF4-FFF2-40B4-BE49-F238E27FC236}">
                <a16:creationId xmlns:a16="http://schemas.microsoft.com/office/drawing/2014/main" id="{70EB18F9-EA99-43C4-A14F-5DEF94C308B8}"/>
              </a:ext>
            </a:extLst>
          </p:cNvPr>
          <p:cNvSpPr txBox="1"/>
          <p:nvPr/>
        </p:nvSpPr>
        <p:spPr>
          <a:xfrm>
            <a:off x="7653348" y="2743199"/>
            <a:ext cx="959815" cy="646331"/>
          </a:xfrm>
          <a:prstGeom prst="rect">
            <a:avLst/>
          </a:prstGeom>
          <a:noFill/>
        </p:spPr>
        <p:txBody>
          <a:bodyPr wrap="none" rtlCol="0">
            <a:spAutoFit/>
          </a:bodyPr>
          <a:lstStyle/>
          <a:p>
            <a:pPr algn="ctr"/>
            <a:r>
              <a:rPr lang="en-US" b="1" dirty="0">
                <a:solidFill>
                  <a:srgbClr val="FFFF00"/>
                </a:solidFill>
              </a:rPr>
              <a:t>5,311</a:t>
            </a:r>
          </a:p>
          <a:p>
            <a:pPr algn="ctr"/>
            <a:r>
              <a:rPr lang="en-US" b="1" dirty="0">
                <a:solidFill>
                  <a:srgbClr val="FFFF00"/>
                </a:solidFill>
              </a:rPr>
              <a:t>Patients</a:t>
            </a:r>
          </a:p>
        </p:txBody>
      </p:sp>
      <p:sp>
        <p:nvSpPr>
          <p:cNvPr id="10" name="TextBox 9">
            <a:extLst>
              <a:ext uri="{FF2B5EF4-FFF2-40B4-BE49-F238E27FC236}">
                <a16:creationId xmlns:a16="http://schemas.microsoft.com/office/drawing/2014/main" id="{8302F4A6-FF44-4DF9-9D67-5BE0B382FEDA}"/>
              </a:ext>
            </a:extLst>
          </p:cNvPr>
          <p:cNvSpPr txBox="1"/>
          <p:nvPr/>
        </p:nvSpPr>
        <p:spPr>
          <a:xfrm>
            <a:off x="2436897" y="6278252"/>
            <a:ext cx="667170" cy="338554"/>
          </a:xfrm>
          <a:prstGeom prst="rect">
            <a:avLst/>
          </a:prstGeom>
          <a:noFill/>
        </p:spPr>
        <p:txBody>
          <a:bodyPr wrap="none" rtlCol="0">
            <a:spAutoFit/>
          </a:bodyPr>
          <a:lstStyle/>
          <a:p>
            <a:r>
              <a:rPr lang="en-US" sz="1600" dirty="0">
                <a:solidFill>
                  <a:schemeClr val="bg1"/>
                </a:solidFill>
              </a:rPr>
              <a:t>Mean</a:t>
            </a:r>
          </a:p>
        </p:txBody>
      </p:sp>
      <p:sp>
        <p:nvSpPr>
          <p:cNvPr id="3" name="TextBox 2">
            <a:extLst>
              <a:ext uri="{FF2B5EF4-FFF2-40B4-BE49-F238E27FC236}">
                <a16:creationId xmlns:a16="http://schemas.microsoft.com/office/drawing/2014/main" id="{EE28CCA5-0690-47C3-98EE-EC2AC0C18DBE}"/>
              </a:ext>
            </a:extLst>
          </p:cNvPr>
          <p:cNvSpPr txBox="1"/>
          <p:nvPr/>
        </p:nvSpPr>
        <p:spPr>
          <a:xfrm>
            <a:off x="5615855" y="2035313"/>
            <a:ext cx="1752403" cy="707886"/>
          </a:xfrm>
          <a:prstGeom prst="rect">
            <a:avLst/>
          </a:prstGeom>
          <a:noFill/>
        </p:spPr>
        <p:txBody>
          <a:bodyPr wrap="none" rtlCol="0">
            <a:spAutoFit/>
          </a:bodyPr>
          <a:lstStyle/>
          <a:p>
            <a:pPr algn="ctr"/>
            <a:r>
              <a:rPr lang="en-US" sz="2000" b="1" dirty="0">
                <a:solidFill>
                  <a:schemeClr val="bg1"/>
                </a:solidFill>
              </a:rPr>
              <a:t>50% &gt; 8.5%</a:t>
            </a:r>
          </a:p>
          <a:p>
            <a:pPr algn="ctr"/>
            <a:r>
              <a:rPr lang="en-US" sz="2000" b="1" dirty="0">
                <a:solidFill>
                  <a:schemeClr val="bg1"/>
                </a:solidFill>
              </a:rPr>
              <a:t>As high as 21%</a:t>
            </a:r>
          </a:p>
        </p:txBody>
      </p:sp>
    </p:spTree>
    <p:extLst>
      <p:ext uri="{BB962C8B-B14F-4D97-AF65-F5344CB8AC3E}">
        <p14:creationId xmlns:p14="http://schemas.microsoft.com/office/powerpoint/2010/main" val="29214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B972635-220C-45A6-835C-352F143C7425}"/>
              </a:ext>
            </a:extLst>
          </p:cNvPr>
          <p:cNvPicPr>
            <a:picLocks noChangeAspect="1"/>
          </p:cNvPicPr>
          <p:nvPr/>
        </p:nvPicPr>
        <p:blipFill>
          <a:blip r:embed="rId2"/>
          <a:stretch>
            <a:fillRect/>
          </a:stretch>
        </p:blipFill>
        <p:spPr>
          <a:xfrm>
            <a:off x="-1" y="0"/>
            <a:ext cx="9144001" cy="5995447"/>
          </a:xfrm>
          <a:prstGeom prst="rect">
            <a:avLst/>
          </a:prstGeom>
        </p:spPr>
      </p:pic>
      <p:pic>
        <p:nvPicPr>
          <p:cNvPr id="7" name="Picture 6">
            <a:extLst>
              <a:ext uri="{FF2B5EF4-FFF2-40B4-BE49-F238E27FC236}">
                <a16:creationId xmlns:a16="http://schemas.microsoft.com/office/drawing/2014/main" id="{5F3AEB4F-26AA-4205-9FD4-53C17DB0EABC}"/>
              </a:ext>
            </a:extLst>
          </p:cNvPr>
          <p:cNvPicPr>
            <a:picLocks noChangeAspect="1"/>
          </p:cNvPicPr>
          <p:nvPr/>
        </p:nvPicPr>
        <p:blipFill>
          <a:blip r:embed="rId3"/>
          <a:stretch>
            <a:fillRect/>
          </a:stretch>
        </p:blipFill>
        <p:spPr>
          <a:xfrm>
            <a:off x="2935463" y="292231"/>
            <a:ext cx="3268778" cy="3268778"/>
          </a:xfrm>
          <a:prstGeom prst="rect">
            <a:avLst/>
          </a:prstGeom>
        </p:spPr>
      </p:pic>
      <p:pic>
        <p:nvPicPr>
          <p:cNvPr id="14" name="Picture 13">
            <a:extLst>
              <a:ext uri="{FF2B5EF4-FFF2-40B4-BE49-F238E27FC236}">
                <a16:creationId xmlns:a16="http://schemas.microsoft.com/office/drawing/2014/main" id="{DEAADD8C-44A0-44E6-97F4-9D791249B591}"/>
              </a:ext>
            </a:extLst>
          </p:cNvPr>
          <p:cNvPicPr>
            <a:picLocks noChangeAspect="1"/>
          </p:cNvPicPr>
          <p:nvPr/>
        </p:nvPicPr>
        <p:blipFill>
          <a:blip r:embed="rId4"/>
          <a:stretch>
            <a:fillRect/>
          </a:stretch>
        </p:blipFill>
        <p:spPr>
          <a:xfrm>
            <a:off x="2556846" y="3561009"/>
            <a:ext cx="4026011" cy="2679127"/>
          </a:xfrm>
          <a:prstGeom prst="rect">
            <a:avLst/>
          </a:prstGeom>
        </p:spPr>
      </p:pic>
    </p:spTree>
    <p:extLst>
      <p:ext uri="{BB962C8B-B14F-4D97-AF65-F5344CB8AC3E}">
        <p14:creationId xmlns:p14="http://schemas.microsoft.com/office/powerpoint/2010/main" val="307492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F9E40DD-D763-4923-8FA4-E5AD9A1F90F4}"/>
              </a:ext>
            </a:extLst>
          </p:cNvPr>
          <p:cNvSpPr txBox="1">
            <a:spLocks/>
          </p:cNvSpPr>
          <p:nvPr/>
        </p:nvSpPr>
        <p:spPr>
          <a:xfrm>
            <a:off x="305103" y="151763"/>
            <a:ext cx="11201400" cy="9144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bg1"/>
                </a:solidFill>
                <a:latin typeface="+mj-lt"/>
                <a:ea typeface="+mj-ea"/>
                <a:cs typeface="+mj-cs"/>
              </a:defRPr>
            </a:lvl1pPr>
          </a:lstStyle>
          <a:p>
            <a:r>
              <a:rPr lang="en-US" dirty="0"/>
              <a:t>Drivers of Operations</a:t>
            </a:r>
          </a:p>
        </p:txBody>
      </p:sp>
      <p:sp>
        <p:nvSpPr>
          <p:cNvPr id="7" name="Slide Number Placeholder 4">
            <a:extLst>
              <a:ext uri="{FF2B5EF4-FFF2-40B4-BE49-F238E27FC236}">
                <a16:creationId xmlns:a16="http://schemas.microsoft.com/office/drawing/2014/main" id="{94E22E5C-E327-4769-B4DE-0C71B03DEF95}"/>
              </a:ext>
            </a:extLst>
          </p:cNvPr>
          <p:cNvSpPr txBox="1">
            <a:spLocks/>
          </p:cNvSpPr>
          <p:nvPr/>
        </p:nvSpPr>
        <p:spPr>
          <a:xfrm>
            <a:off x="11371032" y="6432462"/>
            <a:ext cx="329636" cy="1828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F4D1C26-90DF-4B90-B3F9-1C3C4DCC744E}" type="slidenum">
              <a:rPr lang="en-US" smtClean="0"/>
              <a:pPr/>
              <a:t>18</a:t>
            </a:fld>
            <a:endParaRPr lang="en-US" dirty="0"/>
          </a:p>
        </p:txBody>
      </p:sp>
      <p:sp>
        <p:nvSpPr>
          <p:cNvPr id="8" name="TextBox 7">
            <a:extLst>
              <a:ext uri="{FF2B5EF4-FFF2-40B4-BE49-F238E27FC236}">
                <a16:creationId xmlns:a16="http://schemas.microsoft.com/office/drawing/2014/main" id="{F963EB6E-501D-43C7-A379-E8872543B6A3}"/>
              </a:ext>
            </a:extLst>
          </p:cNvPr>
          <p:cNvSpPr txBox="1"/>
          <p:nvPr/>
        </p:nvSpPr>
        <p:spPr>
          <a:xfrm>
            <a:off x="2136167" y="5386272"/>
            <a:ext cx="4871664" cy="461665"/>
          </a:xfrm>
          <a:prstGeom prst="rect">
            <a:avLst/>
          </a:prstGeom>
          <a:noFill/>
        </p:spPr>
        <p:txBody>
          <a:bodyPr wrap="square" rtlCol="0">
            <a:spAutoFit/>
          </a:bodyPr>
          <a:lstStyle/>
          <a:p>
            <a:pPr algn="ctr"/>
            <a:r>
              <a:rPr lang="en-US" sz="2400" b="1" dirty="0">
                <a:solidFill>
                  <a:schemeClr val="tx2"/>
                </a:solidFill>
                <a:latin typeface="+mj-lt"/>
              </a:rPr>
              <a:t>Minimal inpatient change</a:t>
            </a:r>
          </a:p>
        </p:txBody>
      </p:sp>
      <p:graphicFrame>
        <p:nvGraphicFramePr>
          <p:cNvPr id="12" name="Chart Placeholder 7">
            <a:extLst>
              <a:ext uri="{FF2B5EF4-FFF2-40B4-BE49-F238E27FC236}">
                <a16:creationId xmlns:a16="http://schemas.microsoft.com/office/drawing/2014/main" id="{5EACE8A5-64AC-416E-92BF-545EEFDBC2D7}"/>
              </a:ext>
            </a:extLst>
          </p:cNvPr>
          <p:cNvGraphicFramePr>
            <a:graphicFrameLocks/>
          </p:cNvGraphicFramePr>
          <p:nvPr>
            <p:extLst>
              <p:ext uri="{D42A27DB-BD31-4B8C-83A1-F6EECF244321}">
                <p14:modId xmlns:p14="http://schemas.microsoft.com/office/powerpoint/2010/main" val="322473289"/>
              </p:ext>
            </p:extLst>
          </p:nvPr>
        </p:nvGraphicFramePr>
        <p:xfrm>
          <a:off x="1917200" y="1677301"/>
          <a:ext cx="5309599" cy="3750067"/>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a:extLst>
              <a:ext uri="{FF2B5EF4-FFF2-40B4-BE49-F238E27FC236}">
                <a16:creationId xmlns:a16="http://schemas.microsoft.com/office/drawing/2014/main" id="{BF746C75-4917-40E6-8D77-BCBBFE65D880}"/>
              </a:ext>
            </a:extLst>
          </p:cNvPr>
          <p:cNvSpPr txBox="1"/>
          <p:nvPr/>
        </p:nvSpPr>
        <p:spPr>
          <a:xfrm>
            <a:off x="5091915" y="2664684"/>
            <a:ext cx="1015002" cy="430887"/>
          </a:xfrm>
          <a:prstGeom prst="rect">
            <a:avLst/>
          </a:prstGeom>
          <a:noFill/>
        </p:spPr>
        <p:txBody>
          <a:bodyPr wrap="square" rtlCol="0">
            <a:spAutoFit/>
          </a:bodyPr>
          <a:lstStyle/>
          <a:p>
            <a:pPr algn="ctr"/>
            <a:r>
              <a:rPr lang="en-US" sz="2200" dirty="0">
                <a:solidFill>
                  <a:schemeClr val="bg1"/>
                </a:solidFill>
                <a:latin typeface="+mj-lt"/>
              </a:rPr>
              <a:t>Time</a:t>
            </a:r>
          </a:p>
        </p:txBody>
      </p:sp>
      <p:sp>
        <p:nvSpPr>
          <p:cNvPr id="14" name="TextBox 13">
            <a:extLst>
              <a:ext uri="{FF2B5EF4-FFF2-40B4-BE49-F238E27FC236}">
                <a16:creationId xmlns:a16="http://schemas.microsoft.com/office/drawing/2014/main" id="{20920A7B-2518-433D-B9BF-6714CF0D9CDE}"/>
              </a:ext>
            </a:extLst>
          </p:cNvPr>
          <p:cNvSpPr txBox="1"/>
          <p:nvPr/>
        </p:nvSpPr>
        <p:spPr>
          <a:xfrm>
            <a:off x="4064498" y="4544855"/>
            <a:ext cx="1015002" cy="430887"/>
          </a:xfrm>
          <a:prstGeom prst="rect">
            <a:avLst/>
          </a:prstGeom>
          <a:noFill/>
        </p:spPr>
        <p:txBody>
          <a:bodyPr wrap="square" rtlCol="0">
            <a:spAutoFit/>
          </a:bodyPr>
          <a:lstStyle/>
          <a:p>
            <a:pPr algn="ctr"/>
            <a:r>
              <a:rPr lang="en-US" sz="2200" dirty="0">
                <a:solidFill>
                  <a:schemeClr val="bg1"/>
                </a:solidFill>
                <a:latin typeface="+mj-lt"/>
              </a:rPr>
              <a:t>Space</a:t>
            </a:r>
          </a:p>
        </p:txBody>
      </p:sp>
      <p:sp>
        <p:nvSpPr>
          <p:cNvPr id="15" name="TextBox 14">
            <a:extLst>
              <a:ext uri="{FF2B5EF4-FFF2-40B4-BE49-F238E27FC236}">
                <a16:creationId xmlns:a16="http://schemas.microsoft.com/office/drawing/2014/main" id="{943972CC-AC92-4E88-B8AE-D6A10BD279CF}"/>
              </a:ext>
            </a:extLst>
          </p:cNvPr>
          <p:cNvSpPr txBox="1"/>
          <p:nvPr/>
        </p:nvSpPr>
        <p:spPr>
          <a:xfrm>
            <a:off x="2954890" y="2664684"/>
            <a:ext cx="1282130" cy="430887"/>
          </a:xfrm>
          <a:prstGeom prst="rect">
            <a:avLst/>
          </a:prstGeom>
          <a:noFill/>
        </p:spPr>
        <p:txBody>
          <a:bodyPr wrap="square" rtlCol="0">
            <a:spAutoFit/>
          </a:bodyPr>
          <a:lstStyle/>
          <a:p>
            <a:pPr algn="ctr"/>
            <a:r>
              <a:rPr lang="en-US" sz="2200" dirty="0">
                <a:solidFill>
                  <a:schemeClr val="bg1"/>
                </a:solidFill>
                <a:latin typeface="+mj-lt"/>
              </a:rPr>
              <a:t>Volume</a:t>
            </a:r>
          </a:p>
        </p:txBody>
      </p:sp>
      <p:sp>
        <p:nvSpPr>
          <p:cNvPr id="16" name="Circular Arrow 17">
            <a:extLst>
              <a:ext uri="{FF2B5EF4-FFF2-40B4-BE49-F238E27FC236}">
                <a16:creationId xmlns:a16="http://schemas.microsoft.com/office/drawing/2014/main" id="{1F60630E-2A1E-4EBB-B049-4986E4DDCA9F}"/>
              </a:ext>
            </a:extLst>
          </p:cNvPr>
          <p:cNvSpPr/>
          <p:nvPr/>
        </p:nvSpPr>
        <p:spPr>
          <a:xfrm>
            <a:off x="3964233" y="2938714"/>
            <a:ext cx="1222625" cy="1222625"/>
          </a:xfrm>
          <a:prstGeom prst="circularArrow">
            <a:avLst>
              <a:gd name="adj1" fmla="val 12500"/>
              <a:gd name="adj2" fmla="val 1142319"/>
              <a:gd name="adj3" fmla="val 20457681"/>
              <a:gd name="adj4" fmla="val 505241"/>
              <a:gd name="adj5" fmla="val 125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a:extLst>
              <a:ext uri="{FF2B5EF4-FFF2-40B4-BE49-F238E27FC236}">
                <a16:creationId xmlns:a16="http://schemas.microsoft.com/office/drawing/2014/main" id="{7134AB42-01B9-4925-8998-03DB2B377697}"/>
              </a:ext>
            </a:extLst>
          </p:cNvPr>
          <p:cNvSpPr txBox="1"/>
          <p:nvPr/>
        </p:nvSpPr>
        <p:spPr>
          <a:xfrm>
            <a:off x="924746" y="3230052"/>
            <a:ext cx="2534816" cy="461665"/>
          </a:xfrm>
          <a:prstGeom prst="rect">
            <a:avLst/>
          </a:prstGeom>
          <a:noFill/>
        </p:spPr>
        <p:txBody>
          <a:bodyPr wrap="square" rtlCol="0">
            <a:spAutoFit/>
          </a:bodyPr>
          <a:lstStyle/>
          <a:p>
            <a:pPr algn="ctr"/>
            <a:r>
              <a:rPr lang="en-US" sz="2400" b="1" dirty="0">
                <a:solidFill>
                  <a:schemeClr val="tx2"/>
                </a:solidFill>
                <a:latin typeface="+mj-lt"/>
              </a:rPr>
              <a:t>Increase</a:t>
            </a:r>
          </a:p>
        </p:txBody>
      </p:sp>
      <p:sp>
        <p:nvSpPr>
          <p:cNvPr id="23" name="TextBox 22">
            <a:extLst>
              <a:ext uri="{FF2B5EF4-FFF2-40B4-BE49-F238E27FC236}">
                <a16:creationId xmlns:a16="http://schemas.microsoft.com/office/drawing/2014/main" id="{0A9FF008-566A-44ED-8158-0A9497DF1C6E}"/>
              </a:ext>
            </a:extLst>
          </p:cNvPr>
          <p:cNvSpPr txBox="1"/>
          <p:nvPr/>
        </p:nvSpPr>
        <p:spPr>
          <a:xfrm>
            <a:off x="5751263" y="3230051"/>
            <a:ext cx="2534816" cy="461665"/>
          </a:xfrm>
          <a:prstGeom prst="rect">
            <a:avLst/>
          </a:prstGeom>
          <a:noFill/>
        </p:spPr>
        <p:txBody>
          <a:bodyPr wrap="square" rtlCol="0">
            <a:spAutoFit/>
          </a:bodyPr>
          <a:lstStyle/>
          <a:p>
            <a:pPr algn="ctr"/>
            <a:r>
              <a:rPr lang="en-US" sz="2400" b="1" dirty="0">
                <a:solidFill>
                  <a:schemeClr val="tx2"/>
                </a:solidFill>
                <a:latin typeface="+mj-lt"/>
              </a:rPr>
              <a:t>Increase</a:t>
            </a:r>
          </a:p>
        </p:txBody>
      </p:sp>
    </p:spTree>
    <p:extLst>
      <p:ext uri="{BB962C8B-B14F-4D97-AF65-F5344CB8AC3E}">
        <p14:creationId xmlns:p14="http://schemas.microsoft.com/office/powerpoint/2010/main" val="1265010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779" y="157774"/>
            <a:ext cx="8229600" cy="1143000"/>
          </a:xfrm>
        </p:spPr>
        <p:txBody>
          <a:bodyPr/>
          <a:lstStyle/>
          <a:p>
            <a:r>
              <a:rPr lang="en-US" dirty="0"/>
              <a:t>Hospitalization Data</a:t>
            </a:r>
          </a:p>
        </p:txBody>
      </p:sp>
      <p:graphicFrame>
        <p:nvGraphicFramePr>
          <p:cNvPr id="8" name="Content Placeholder 7">
            <a:extLst>
              <a:ext uri="{FF2B5EF4-FFF2-40B4-BE49-F238E27FC236}">
                <a16:creationId xmlns:a16="http://schemas.microsoft.com/office/drawing/2014/main" id="{6A15A5D4-0DF4-41F9-808C-FF5E28115C85}"/>
              </a:ext>
            </a:extLst>
          </p:cNvPr>
          <p:cNvGraphicFramePr>
            <a:graphicFrameLocks noGrp="1"/>
          </p:cNvGraphicFramePr>
          <p:nvPr>
            <p:ph idx="1"/>
            <p:extLst>
              <p:ext uri="{D42A27DB-BD31-4B8C-83A1-F6EECF244321}">
                <p14:modId xmlns:p14="http://schemas.microsoft.com/office/powerpoint/2010/main" val="4092606765"/>
              </p:ext>
            </p:extLst>
          </p:nvPr>
        </p:nvGraphicFramePr>
        <p:xfrm>
          <a:off x="457200" y="174063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04192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325C8-E9B4-47F8-829E-4322D8652B48}"/>
              </a:ext>
            </a:extLst>
          </p:cNvPr>
          <p:cNvSpPr>
            <a:spLocks noGrp="1"/>
          </p:cNvSpPr>
          <p:nvPr>
            <p:ph type="title"/>
          </p:nvPr>
        </p:nvSpPr>
        <p:spPr/>
        <p:txBody>
          <a:bodyPr/>
          <a:lstStyle/>
          <a:p>
            <a:r>
              <a:rPr lang="en-US" dirty="0"/>
              <a:t>Survey Timeline</a:t>
            </a:r>
          </a:p>
        </p:txBody>
      </p:sp>
      <p:pic>
        <p:nvPicPr>
          <p:cNvPr id="14" name="Picture 13">
            <a:extLst>
              <a:ext uri="{FF2B5EF4-FFF2-40B4-BE49-F238E27FC236}">
                <a16:creationId xmlns:a16="http://schemas.microsoft.com/office/drawing/2014/main" id="{A615484A-B269-472B-86C2-C97DEBBE4DF5}"/>
              </a:ext>
            </a:extLst>
          </p:cNvPr>
          <p:cNvPicPr>
            <a:picLocks noChangeAspect="1"/>
          </p:cNvPicPr>
          <p:nvPr/>
        </p:nvPicPr>
        <p:blipFill>
          <a:blip r:embed="rId2"/>
          <a:stretch>
            <a:fillRect/>
          </a:stretch>
        </p:blipFill>
        <p:spPr>
          <a:xfrm>
            <a:off x="3214540" y="4270087"/>
            <a:ext cx="2815973" cy="1847982"/>
          </a:xfrm>
          <a:prstGeom prst="rect">
            <a:avLst/>
          </a:prstGeom>
        </p:spPr>
      </p:pic>
      <p:pic>
        <p:nvPicPr>
          <p:cNvPr id="15" name="Picture 14">
            <a:extLst>
              <a:ext uri="{FF2B5EF4-FFF2-40B4-BE49-F238E27FC236}">
                <a16:creationId xmlns:a16="http://schemas.microsoft.com/office/drawing/2014/main" id="{6D218318-7B16-42F8-A62B-D198A5F5B126}"/>
              </a:ext>
            </a:extLst>
          </p:cNvPr>
          <p:cNvPicPr>
            <a:picLocks noChangeAspect="1"/>
          </p:cNvPicPr>
          <p:nvPr/>
        </p:nvPicPr>
        <p:blipFill>
          <a:blip r:embed="rId3"/>
          <a:stretch>
            <a:fillRect/>
          </a:stretch>
        </p:blipFill>
        <p:spPr>
          <a:xfrm>
            <a:off x="6149558" y="4273447"/>
            <a:ext cx="2771973" cy="1847982"/>
          </a:xfrm>
          <a:prstGeom prst="rect">
            <a:avLst/>
          </a:prstGeom>
        </p:spPr>
      </p:pic>
      <p:pic>
        <p:nvPicPr>
          <p:cNvPr id="16" name="Picture 15">
            <a:extLst>
              <a:ext uri="{FF2B5EF4-FFF2-40B4-BE49-F238E27FC236}">
                <a16:creationId xmlns:a16="http://schemas.microsoft.com/office/drawing/2014/main" id="{3B4E78A2-284F-418E-8475-BB92D14BF4E7}"/>
              </a:ext>
            </a:extLst>
          </p:cNvPr>
          <p:cNvPicPr>
            <a:picLocks noChangeAspect="1"/>
          </p:cNvPicPr>
          <p:nvPr/>
        </p:nvPicPr>
        <p:blipFill>
          <a:blip r:embed="rId4"/>
          <a:stretch>
            <a:fillRect/>
          </a:stretch>
        </p:blipFill>
        <p:spPr>
          <a:xfrm>
            <a:off x="162605" y="4273447"/>
            <a:ext cx="2896313" cy="1844622"/>
          </a:xfrm>
          <a:prstGeom prst="rect">
            <a:avLst/>
          </a:prstGeom>
        </p:spPr>
      </p:pic>
      <p:graphicFrame>
        <p:nvGraphicFramePr>
          <p:cNvPr id="17" name="Diagram 16">
            <a:extLst>
              <a:ext uri="{FF2B5EF4-FFF2-40B4-BE49-F238E27FC236}">
                <a16:creationId xmlns:a16="http://schemas.microsoft.com/office/drawing/2014/main" id="{4CDC336A-D55E-423A-9666-CA4338B4B13D}"/>
              </a:ext>
            </a:extLst>
          </p:cNvPr>
          <p:cNvGraphicFramePr/>
          <p:nvPr>
            <p:extLst>
              <p:ext uri="{D42A27DB-BD31-4B8C-83A1-F6EECF244321}">
                <p14:modId xmlns:p14="http://schemas.microsoft.com/office/powerpoint/2010/main" val="959947418"/>
              </p:ext>
            </p:extLst>
          </p:nvPr>
        </p:nvGraphicFramePr>
        <p:xfrm>
          <a:off x="1182026" y="1549128"/>
          <a:ext cx="7718591" cy="8389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37" name="Group 36">
            <a:extLst>
              <a:ext uri="{FF2B5EF4-FFF2-40B4-BE49-F238E27FC236}">
                <a16:creationId xmlns:a16="http://schemas.microsoft.com/office/drawing/2014/main" id="{32CE8F83-686E-40FA-B16B-4E7955CD1361}"/>
              </a:ext>
            </a:extLst>
          </p:cNvPr>
          <p:cNvGrpSpPr/>
          <p:nvPr/>
        </p:nvGrpSpPr>
        <p:grpSpPr>
          <a:xfrm>
            <a:off x="1184899" y="2419621"/>
            <a:ext cx="5165482" cy="283040"/>
            <a:chOff x="1096382" y="2466179"/>
            <a:chExt cx="5165482" cy="283040"/>
          </a:xfrm>
        </p:grpSpPr>
        <p:sp>
          <p:nvSpPr>
            <p:cNvPr id="25" name="Freeform: Shape 24">
              <a:extLst>
                <a:ext uri="{FF2B5EF4-FFF2-40B4-BE49-F238E27FC236}">
                  <a16:creationId xmlns:a16="http://schemas.microsoft.com/office/drawing/2014/main" id="{6CD8C040-AE24-471C-8691-3DB99B2F3B04}"/>
                </a:ext>
              </a:extLst>
            </p:cNvPr>
            <p:cNvSpPr/>
            <p:nvPr/>
          </p:nvSpPr>
          <p:spPr>
            <a:xfrm>
              <a:off x="1096382" y="2466179"/>
              <a:ext cx="707600" cy="283040"/>
            </a:xfrm>
            <a:custGeom>
              <a:avLst/>
              <a:gdLst>
                <a:gd name="connsiteX0" fmla="*/ 0 w 707600"/>
                <a:gd name="connsiteY0" fmla="*/ 0 h 283040"/>
                <a:gd name="connsiteX1" fmla="*/ 566080 w 707600"/>
                <a:gd name="connsiteY1" fmla="*/ 0 h 283040"/>
                <a:gd name="connsiteX2" fmla="*/ 707600 w 707600"/>
                <a:gd name="connsiteY2" fmla="*/ 141520 h 283040"/>
                <a:gd name="connsiteX3" fmla="*/ 566080 w 707600"/>
                <a:gd name="connsiteY3" fmla="*/ 283040 h 283040"/>
                <a:gd name="connsiteX4" fmla="*/ 0 w 707600"/>
                <a:gd name="connsiteY4" fmla="*/ 283040 h 283040"/>
                <a:gd name="connsiteX5" fmla="*/ 141520 w 707600"/>
                <a:gd name="connsiteY5" fmla="*/ 141520 h 283040"/>
                <a:gd name="connsiteX6" fmla="*/ 0 w 707600"/>
                <a:gd name="connsiteY6" fmla="*/ 0 h 28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600" h="283040">
                  <a:moveTo>
                    <a:pt x="0" y="0"/>
                  </a:moveTo>
                  <a:lnTo>
                    <a:pt x="566080" y="0"/>
                  </a:lnTo>
                  <a:lnTo>
                    <a:pt x="707600" y="141520"/>
                  </a:lnTo>
                  <a:lnTo>
                    <a:pt x="566080" y="283040"/>
                  </a:lnTo>
                  <a:lnTo>
                    <a:pt x="0" y="283040"/>
                  </a:lnTo>
                  <a:lnTo>
                    <a:pt x="141520" y="141520"/>
                  </a:lnTo>
                  <a:lnTo>
                    <a:pt x="0" y="0"/>
                  </a:lnTo>
                  <a:close/>
                </a:path>
              </a:pathLst>
            </a:custGeom>
            <a:solidFill>
              <a:srgbClr val="00B05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97527" tIns="18669" rIns="160189" bIns="18669" numCol="1" spcCol="1270" anchor="ctr" anchorCtr="0">
              <a:noAutofit/>
            </a:bodyPr>
            <a:lstStyle/>
            <a:p>
              <a:pPr marL="0" lvl="0" indent="0" algn="ctr" defTabSz="622300">
                <a:lnSpc>
                  <a:spcPct val="90000"/>
                </a:lnSpc>
                <a:spcBef>
                  <a:spcPct val="0"/>
                </a:spcBef>
                <a:spcAft>
                  <a:spcPct val="35000"/>
                </a:spcAft>
                <a:buNone/>
              </a:pPr>
              <a:r>
                <a:rPr lang="en-US" sz="1400" kern="1200" dirty="0"/>
                <a:t>July</a:t>
              </a:r>
            </a:p>
          </p:txBody>
        </p:sp>
        <p:sp>
          <p:nvSpPr>
            <p:cNvPr id="26" name="Freeform: Shape 25">
              <a:extLst>
                <a:ext uri="{FF2B5EF4-FFF2-40B4-BE49-F238E27FC236}">
                  <a16:creationId xmlns:a16="http://schemas.microsoft.com/office/drawing/2014/main" id="{EFB02F83-B9DC-4062-9F96-CFBFF6C83BD8}"/>
                </a:ext>
              </a:extLst>
            </p:cNvPr>
            <p:cNvSpPr/>
            <p:nvPr/>
          </p:nvSpPr>
          <p:spPr>
            <a:xfrm>
              <a:off x="1733223" y="2466179"/>
              <a:ext cx="707600" cy="283040"/>
            </a:xfrm>
            <a:custGeom>
              <a:avLst/>
              <a:gdLst>
                <a:gd name="connsiteX0" fmla="*/ 0 w 707600"/>
                <a:gd name="connsiteY0" fmla="*/ 0 h 283040"/>
                <a:gd name="connsiteX1" fmla="*/ 566080 w 707600"/>
                <a:gd name="connsiteY1" fmla="*/ 0 h 283040"/>
                <a:gd name="connsiteX2" fmla="*/ 707600 w 707600"/>
                <a:gd name="connsiteY2" fmla="*/ 141520 h 283040"/>
                <a:gd name="connsiteX3" fmla="*/ 566080 w 707600"/>
                <a:gd name="connsiteY3" fmla="*/ 283040 h 283040"/>
                <a:gd name="connsiteX4" fmla="*/ 0 w 707600"/>
                <a:gd name="connsiteY4" fmla="*/ 283040 h 283040"/>
                <a:gd name="connsiteX5" fmla="*/ 141520 w 707600"/>
                <a:gd name="connsiteY5" fmla="*/ 141520 h 283040"/>
                <a:gd name="connsiteX6" fmla="*/ 0 w 707600"/>
                <a:gd name="connsiteY6" fmla="*/ 0 h 28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600" h="283040">
                  <a:moveTo>
                    <a:pt x="0" y="0"/>
                  </a:moveTo>
                  <a:lnTo>
                    <a:pt x="566080" y="0"/>
                  </a:lnTo>
                  <a:lnTo>
                    <a:pt x="707600" y="141520"/>
                  </a:lnTo>
                  <a:lnTo>
                    <a:pt x="566080" y="283040"/>
                  </a:lnTo>
                  <a:lnTo>
                    <a:pt x="0" y="283040"/>
                  </a:lnTo>
                  <a:lnTo>
                    <a:pt x="141520" y="141520"/>
                  </a:lnTo>
                  <a:lnTo>
                    <a:pt x="0" y="0"/>
                  </a:lnTo>
                  <a:close/>
                </a:path>
              </a:pathLst>
            </a:custGeom>
            <a:solidFill>
              <a:srgbClr val="00B05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97527" tIns="18669" rIns="160189" bIns="18669" numCol="1" spcCol="1270" anchor="ctr" anchorCtr="0">
              <a:noAutofit/>
            </a:bodyPr>
            <a:lstStyle/>
            <a:p>
              <a:pPr marL="0" lvl="0" indent="0" algn="ctr" defTabSz="622300">
                <a:lnSpc>
                  <a:spcPct val="90000"/>
                </a:lnSpc>
                <a:spcBef>
                  <a:spcPct val="0"/>
                </a:spcBef>
                <a:spcAft>
                  <a:spcPct val="35000"/>
                </a:spcAft>
                <a:buNone/>
              </a:pPr>
              <a:r>
                <a:rPr lang="en-US" sz="1400" kern="1200" dirty="0"/>
                <a:t>Aug</a:t>
              </a:r>
            </a:p>
          </p:txBody>
        </p:sp>
        <p:sp>
          <p:nvSpPr>
            <p:cNvPr id="27" name="Freeform: Shape 26">
              <a:extLst>
                <a:ext uri="{FF2B5EF4-FFF2-40B4-BE49-F238E27FC236}">
                  <a16:creationId xmlns:a16="http://schemas.microsoft.com/office/drawing/2014/main" id="{14AE6129-6CC9-40CC-BBBD-81AA7DFA40C6}"/>
                </a:ext>
              </a:extLst>
            </p:cNvPr>
            <p:cNvSpPr/>
            <p:nvPr/>
          </p:nvSpPr>
          <p:spPr>
            <a:xfrm>
              <a:off x="2370063" y="2466179"/>
              <a:ext cx="707600" cy="283040"/>
            </a:xfrm>
            <a:custGeom>
              <a:avLst/>
              <a:gdLst>
                <a:gd name="connsiteX0" fmla="*/ 0 w 707600"/>
                <a:gd name="connsiteY0" fmla="*/ 0 h 283040"/>
                <a:gd name="connsiteX1" fmla="*/ 566080 w 707600"/>
                <a:gd name="connsiteY1" fmla="*/ 0 h 283040"/>
                <a:gd name="connsiteX2" fmla="*/ 707600 w 707600"/>
                <a:gd name="connsiteY2" fmla="*/ 141520 h 283040"/>
                <a:gd name="connsiteX3" fmla="*/ 566080 w 707600"/>
                <a:gd name="connsiteY3" fmla="*/ 283040 h 283040"/>
                <a:gd name="connsiteX4" fmla="*/ 0 w 707600"/>
                <a:gd name="connsiteY4" fmla="*/ 283040 h 283040"/>
                <a:gd name="connsiteX5" fmla="*/ 141520 w 707600"/>
                <a:gd name="connsiteY5" fmla="*/ 141520 h 283040"/>
                <a:gd name="connsiteX6" fmla="*/ 0 w 707600"/>
                <a:gd name="connsiteY6" fmla="*/ 0 h 28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600" h="283040">
                  <a:moveTo>
                    <a:pt x="0" y="0"/>
                  </a:moveTo>
                  <a:lnTo>
                    <a:pt x="566080" y="0"/>
                  </a:lnTo>
                  <a:lnTo>
                    <a:pt x="707600" y="141520"/>
                  </a:lnTo>
                  <a:lnTo>
                    <a:pt x="566080" y="283040"/>
                  </a:lnTo>
                  <a:lnTo>
                    <a:pt x="0" y="283040"/>
                  </a:lnTo>
                  <a:lnTo>
                    <a:pt x="141520" y="141520"/>
                  </a:lnTo>
                  <a:lnTo>
                    <a:pt x="0" y="0"/>
                  </a:lnTo>
                  <a:close/>
                </a:path>
              </a:pathLst>
            </a:custGeom>
            <a:solidFill>
              <a:srgbClr val="00B050"/>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7527" tIns="18669" rIns="160189" bIns="18669" numCol="1" spcCol="1270" anchor="ctr" anchorCtr="0">
              <a:noAutofit/>
            </a:bodyPr>
            <a:lstStyle/>
            <a:p>
              <a:pPr marL="0" lvl="0" indent="0" algn="ctr" defTabSz="622300">
                <a:lnSpc>
                  <a:spcPct val="90000"/>
                </a:lnSpc>
                <a:spcBef>
                  <a:spcPct val="0"/>
                </a:spcBef>
                <a:spcAft>
                  <a:spcPct val="35000"/>
                </a:spcAft>
                <a:buNone/>
              </a:pPr>
              <a:r>
                <a:rPr lang="en-US" sz="1400" kern="1200" dirty="0"/>
                <a:t>Sept</a:t>
              </a:r>
            </a:p>
          </p:txBody>
        </p:sp>
        <p:sp>
          <p:nvSpPr>
            <p:cNvPr id="28" name="Freeform: Shape 27">
              <a:extLst>
                <a:ext uri="{FF2B5EF4-FFF2-40B4-BE49-F238E27FC236}">
                  <a16:creationId xmlns:a16="http://schemas.microsoft.com/office/drawing/2014/main" id="{E042060F-51EF-4294-93C1-DCE3E90380BE}"/>
                </a:ext>
              </a:extLst>
            </p:cNvPr>
            <p:cNvSpPr/>
            <p:nvPr/>
          </p:nvSpPr>
          <p:spPr>
            <a:xfrm>
              <a:off x="3006903" y="2466179"/>
              <a:ext cx="707600" cy="283040"/>
            </a:xfrm>
            <a:custGeom>
              <a:avLst/>
              <a:gdLst>
                <a:gd name="connsiteX0" fmla="*/ 0 w 707600"/>
                <a:gd name="connsiteY0" fmla="*/ 0 h 283040"/>
                <a:gd name="connsiteX1" fmla="*/ 566080 w 707600"/>
                <a:gd name="connsiteY1" fmla="*/ 0 h 283040"/>
                <a:gd name="connsiteX2" fmla="*/ 707600 w 707600"/>
                <a:gd name="connsiteY2" fmla="*/ 141520 h 283040"/>
                <a:gd name="connsiteX3" fmla="*/ 566080 w 707600"/>
                <a:gd name="connsiteY3" fmla="*/ 283040 h 283040"/>
                <a:gd name="connsiteX4" fmla="*/ 0 w 707600"/>
                <a:gd name="connsiteY4" fmla="*/ 283040 h 283040"/>
                <a:gd name="connsiteX5" fmla="*/ 141520 w 707600"/>
                <a:gd name="connsiteY5" fmla="*/ 141520 h 283040"/>
                <a:gd name="connsiteX6" fmla="*/ 0 w 707600"/>
                <a:gd name="connsiteY6" fmla="*/ 0 h 28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600" h="283040">
                  <a:moveTo>
                    <a:pt x="0" y="0"/>
                  </a:moveTo>
                  <a:lnTo>
                    <a:pt x="566080" y="0"/>
                  </a:lnTo>
                  <a:lnTo>
                    <a:pt x="707600" y="141520"/>
                  </a:lnTo>
                  <a:lnTo>
                    <a:pt x="566080" y="283040"/>
                  </a:lnTo>
                  <a:lnTo>
                    <a:pt x="0" y="283040"/>
                  </a:lnTo>
                  <a:lnTo>
                    <a:pt x="141520" y="141520"/>
                  </a:lnTo>
                  <a:lnTo>
                    <a:pt x="0" y="0"/>
                  </a:lnTo>
                  <a:close/>
                </a:path>
              </a:pathLst>
            </a:custGeom>
            <a:solidFill>
              <a:srgbClr val="00B05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97527" tIns="18669" rIns="160189" bIns="18669" numCol="1" spcCol="1270" anchor="ctr" anchorCtr="0">
              <a:noAutofit/>
            </a:bodyPr>
            <a:lstStyle/>
            <a:p>
              <a:pPr marL="0" lvl="0" indent="0" algn="ctr" defTabSz="622300">
                <a:lnSpc>
                  <a:spcPct val="90000"/>
                </a:lnSpc>
                <a:spcBef>
                  <a:spcPct val="0"/>
                </a:spcBef>
                <a:spcAft>
                  <a:spcPct val="35000"/>
                </a:spcAft>
                <a:buNone/>
              </a:pPr>
              <a:r>
                <a:rPr lang="en-US" sz="1400" kern="1200" dirty="0"/>
                <a:t>Oct</a:t>
              </a:r>
            </a:p>
          </p:txBody>
        </p:sp>
        <p:sp>
          <p:nvSpPr>
            <p:cNvPr id="29" name="Freeform: Shape 28">
              <a:extLst>
                <a:ext uri="{FF2B5EF4-FFF2-40B4-BE49-F238E27FC236}">
                  <a16:creationId xmlns:a16="http://schemas.microsoft.com/office/drawing/2014/main" id="{EB97EDDA-802E-41F8-8325-91666C56A849}"/>
                </a:ext>
              </a:extLst>
            </p:cNvPr>
            <p:cNvSpPr/>
            <p:nvPr/>
          </p:nvSpPr>
          <p:spPr>
            <a:xfrm>
              <a:off x="3643743" y="2466179"/>
              <a:ext cx="707600" cy="283040"/>
            </a:xfrm>
            <a:custGeom>
              <a:avLst/>
              <a:gdLst>
                <a:gd name="connsiteX0" fmla="*/ 0 w 707600"/>
                <a:gd name="connsiteY0" fmla="*/ 0 h 283040"/>
                <a:gd name="connsiteX1" fmla="*/ 566080 w 707600"/>
                <a:gd name="connsiteY1" fmla="*/ 0 h 283040"/>
                <a:gd name="connsiteX2" fmla="*/ 707600 w 707600"/>
                <a:gd name="connsiteY2" fmla="*/ 141520 h 283040"/>
                <a:gd name="connsiteX3" fmla="*/ 566080 w 707600"/>
                <a:gd name="connsiteY3" fmla="*/ 283040 h 283040"/>
                <a:gd name="connsiteX4" fmla="*/ 0 w 707600"/>
                <a:gd name="connsiteY4" fmla="*/ 283040 h 283040"/>
                <a:gd name="connsiteX5" fmla="*/ 141520 w 707600"/>
                <a:gd name="connsiteY5" fmla="*/ 141520 h 283040"/>
                <a:gd name="connsiteX6" fmla="*/ 0 w 707600"/>
                <a:gd name="connsiteY6" fmla="*/ 0 h 28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600" h="283040">
                  <a:moveTo>
                    <a:pt x="0" y="0"/>
                  </a:moveTo>
                  <a:lnTo>
                    <a:pt x="566080" y="0"/>
                  </a:lnTo>
                  <a:lnTo>
                    <a:pt x="707600" y="141520"/>
                  </a:lnTo>
                  <a:lnTo>
                    <a:pt x="566080" y="283040"/>
                  </a:lnTo>
                  <a:lnTo>
                    <a:pt x="0" y="283040"/>
                  </a:lnTo>
                  <a:lnTo>
                    <a:pt x="141520" y="141520"/>
                  </a:lnTo>
                  <a:lnTo>
                    <a:pt x="0" y="0"/>
                  </a:lnTo>
                  <a:close/>
                </a:path>
              </a:pathLst>
            </a:custGeom>
            <a:solidFill>
              <a:srgbClr val="00B050"/>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97527" tIns="18669" rIns="160189" bIns="18669" numCol="1" spcCol="1270" anchor="ctr" anchorCtr="0">
              <a:noAutofit/>
            </a:bodyPr>
            <a:lstStyle/>
            <a:p>
              <a:pPr marL="0" lvl="0" indent="0" algn="ctr" defTabSz="622300">
                <a:lnSpc>
                  <a:spcPct val="90000"/>
                </a:lnSpc>
                <a:spcBef>
                  <a:spcPct val="0"/>
                </a:spcBef>
                <a:spcAft>
                  <a:spcPct val="35000"/>
                </a:spcAft>
                <a:buNone/>
              </a:pPr>
              <a:r>
                <a:rPr lang="en-US" sz="1400" kern="1200" dirty="0"/>
                <a:t>Nov</a:t>
              </a:r>
            </a:p>
          </p:txBody>
        </p:sp>
        <p:sp>
          <p:nvSpPr>
            <p:cNvPr id="30" name="Freeform: Shape 29">
              <a:extLst>
                <a:ext uri="{FF2B5EF4-FFF2-40B4-BE49-F238E27FC236}">
                  <a16:creationId xmlns:a16="http://schemas.microsoft.com/office/drawing/2014/main" id="{E9E7A434-09A8-4ADA-ABC7-1D9C6285171E}"/>
                </a:ext>
              </a:extLst>
            </p:cNvPr>
            <p:cNvSpPr/>
            <p:nvPr/>
          </p:nvSpPr>
          <p:spPr>
            <a:xfrm>
              <a:off x="4280584" y="2466179"/>
              <a:ext cx="707600" cy="283040"/>
            </a:xfrm>
            <a:custGeom>
              <a:avLst/>
              <a:gdLst>
                <a:gd name="connsiteX0" fmla="*/ 0 w 707600"/>
                <a:gd name="connsiteY0" fmla="*/ 0 h 283040"/>
                <a:gd name="connsiteX1" fmla="*/ 566080 w 707600"/>
                <a:gd name="connsiteY1" fmla="*/ 0 h 283040"/>
                <a:gd name="connsiteX2" fmla="*/ 707600 w 707600"/>
                <a:gd name="connsiteY2" fmla="*/ 141520 h 283040"/>
                <a:gd name="connsiteX3" fmla="*/ 566080 w 707600"/>
                <a:gd name="connsiteY3" fmla="*/ 283040 h 283040"/>
                <a:gd name="connsiteX4" fmla="*/ 0 w 707600"/>
                <a:gd name="connsiteY4" fmla="*/ 283040 h 283040"/>
                <a:gd name="connsiteX5" fmla="*/ 141520 w 707600"/>
                <a:gd name="connsiteY5" fmla="*/ 141520 h 283040"/>
                <a:gd name="connsiteX6" fmla="*/ 0 w 707600"/>
                <a:gd name="connsiteY6" fmla="*/ 0 h 28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600" h="283040">
                  <a:moveTo>
                    <a:pt x="0" y="0"/>
                  </a:moveTo>
                  <a:lnTo>
                    <a:pt x="566080" y="0"/>
                  </a:lnTo>
                  <a:lnTo>
                    <a:pt x="707600" y="141520"/>
                  </a:lnTo>
                  <a:lnTo>
                    <a:pt x="566080" y="283040"/>
                  </a:lnTo>
                  <a:lnTo>
                    <a:pt x="0" y="283040"/>
                  </a:lnTo>
                  <a:lnTo>
                    <a:pt x="141520" y="141520"/>
                  </a:lnTo>
                  <a:lnTo>
                    <a:pt x="0" y="0"/>
                  </a:lnTo>
                  <a:close/>
                </a:path>
              </a:pathLst>
            </a:custGeom>
            <a:solidFill>
              <a:srgbClr val="00B05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97527" tIns="18669" rIns="160189" bIns="18669" numCol="1" spcCol="1270" anchor="ctr" anchorCtr="0">
              <a:noAutofit/>
            </a:bodyPr>
            <a:lstStyle/>
            <a:p>
              <a:pPr marL="0" lvl="0" indent="0" algn="ctr" defTabSz="622300">
                <a:lnSpc>
                  <a:spcPct val="90000"/>
                </a:lnSpc>
                <a:spcBef>
                  <a:spcPct val="0"/>
                </a:spcBef>
                <a:spcAft>
                  <a:spcPct val="35000"/>
                </a:spcAft>
                <a:buNone/>
              </a:pPr>
              <a:r>
                <a:rPr lang="en-US" sz="1400" kern="1200" dirty="0"/>
                <a:t>Dec</a:t>
              </a:r>
            </a:p>
          </p:txBody>
        </p:sp>
        <p:sp>
          <p:nvSpPr>
            <p:cNvPr id="31" name="Freeform: Shape 30">
              <a:extLst>
                <a:ext uri="{FF2B5EF4-FFF2-40B4-BE49-F238E27FC236}">
                  <a16:creationId xmlns:a16="http://schemas.microsoft.com/office/drawing/2014/main" id="{C95E04E1-A40F-4714-93DD-6F9DB787E4A8}"/>
                </a:ext>
              </a:extLst>
            </p:cNvPr>
            <p:cNvSpPr/>
            <p:nvPr/>
          </p:nvSpPr>
          <p:spPr>
            <a:xfrm>
              <a:off x="4917424" y="2466179"/>
              <a:ext cx="707600" cy="283040"/>
            </a:xfrm>
            <a:custGeom>
              <a:avLst/>
              <a:gdLst>
                <a:gd name="connsiteX0" fmla="*/ 0 w 707600"/>
                <a:gd name="connsiteY0" fmla="*/ 0 h 283040"/>
                <a:gd name="connsiteX1" fmla="*/ 566080 w 707600"/>
                <a:gd name="connsiteY1" fmla="*/ 0 h 283040"/>
                <a:gd name="connsiteX2" fmla="*/ 707600 w 707600"/>
                <a:gd name="connsiteY2" fmla="*/ 141520 h 283040"/>
                <a:gd name="connsiteX3" fmla="*/ 566080 w 707600"/>
                <a:gd name="connsiteY3" fmla="*/ 283040 h 283040"/>
                <a:gd name="connsiteX4" fmla="*/ 0 w 707600"/>
                <a:gd name="connsiteY4" fmla="*/ 283040 h 283040"/>
                <a:gd name="connsiteX5" fmla="*/ 141520 w 707600"/>
                <a:gd name="connsiteY5" fmla="*/ 141520 h 283040"/>
                <a:gd name="connsiteX6" fmla="*/ 0 w 707600"/>
                <a:gd name="connsiteY6" fmla="*/ 0 h 28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600" h="283040">
                  <a:moveTo>
                    <a:pt x="0" y="0"/>
                  </a:moveTo>
                  <a:lnTo>
                    <a:pt x="566080" y="0"/>
                  </a:lnTo>
                  <a:lnTo>
                    <a:pt x="707600" y="141520"/>
                  </a:lnTo>
                  <a:lnTo>
                    <a:pt x="566080" y="283040"/>
                  </a:lnTo>
                  <a:lnTo>
                    <a:pt x="0" y="283040"/>
                  </a:lnTo>
                  <a:lnTo>
                    <a:pt x="141520" y="141520"/>
                  </a:lnTo>
                  <a:lnTo>
                    <a:pt x="0" y="0"/>
                  </a:lnTo>
                  <a:close/>
                </a:path>
              </a:pathLst>
            </a:custGeom>
            <a:solidFill>
              <a:srgbClr val="00B05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97527" tIns="18669" rIns="160189" bIns="18669" numCol="1" spcCol="1270" anchor="ctr" anchorCtr="0">
              <a:noAutofit/>
            </a:bodyPr>
            <a:lstStyle/>
            <a:p>
              <a:pPr marL="0" lvl="0" indent="0" algn="ctr" defTabSz="622300">
                <a:lnSpc>
                  <a:spcPct val="90000"/>
                </a:lnSpc>
                <a:spcBef>
                  <a:spcPct val="0"/>
                </a:spcBef>
                <a:spcAft>
                  <a:spcPct val="35000"/>
                </a:spcAft>
                <a:buNone/>
              </a:pPr>
              <a:r>
                <a:rPr lang="en-US" sz="1400" kern="1200" dirty="0"/>
                <a:t>Jan</a:t>
              </a:r>
            </a:p>
          </p:txBody>
        </p:sp>
        <p:sp>
          <p:nvSpPr>
            <p:cNvPr id="32" name="Freeform: Shape 31">
              <a:extLst>
                <a:ext uri="{FF2B5EF4-FFF2-40B4-BE49-F238E27FC236}">
                  <a16:creationId xmlns:a16="http://schemas.microsoft.com/office/drawing/2014/main" id="{FF15FC18-0D24-4598-8EBC-D67FD369BB75}"/>
                </a:ext>
              </a:extLst>
            </p:cNvPr>
            <p:cNvSpPr/>
            <p:nvPr/>
          </p:nvSpPr>
          <p:spPr>
            <a:xfrm>
              <a:off x="5554264" y="2466179"/>
              <a:ext cx="707600" cy="283040"/>
            </a:xfrm>
            <a:custGeom>
              <a:avLst/>
              <a:gdLst>
                <a:gd name="connsiteX0" fmla="*/ 0 w 707600"/>
                <a:gd name="connsiteY0" fmla="*/ 0 h 283040"/>
                <a:gd name="connsiteX1" fmla="*/ 566080 w 707600"/>
                <a:gd name="connsiteY1" fmla="*/ 0 h 283040"/>
                <a:gd name="connsiteX2" fmla="*/ 707600 w 707600"/>
                <a:gd name="connsiteY2" fmla="*/ 141520 h 283040"/>
                <a:gd name="connsiteX3" fmla="*/ 566080 w 707600"/>
                <a:gd name="connsiteY3" fmla="*/ 283040 h 283040"/>
                <a:gd name="connsiteX4" fmla="*/ 0 w 707600"/>
                <a:gd name="connsiteY4" fmla="*/ 283040 h 283040"/>
                <a:gd name="connsiteX5" fmla="*/ 141520 w 707600"/>
                <a:gd name="connsiteY5" fmla="*/ 141520 h 283040"/>
                <a:gd name="connsiteX6" fmla="*/ 0 w 707600"/>
                <a:gd name="connsiteY6" fmla="*/ 0 h 28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600" h="283040">
                  <a:moveTo>
                    <a:pt x="0" y="0"/>
                  </a:moveTo>
                  <a:lnTo>
                    <a:pt x="566080" y="0"/>
                  </a:lnTo>
                  <a:lnTo>
                    <a:pt x="707600" y="141520"/>
                  </a:lnTo>
                  <a:lnTo>
                    <a:pt x="566080" y="283040"/>
                  </a:lnTo>
                  <a:lnTo>
                    <a:pt x="0" y="283040"/>
                  </a:lnTo>
                  <a:lnTo>
                    <a:pt x="141520" y="141520"/>
                  </a:lnTo>
                  <a:lnTo>
                    <a:pt x="0" y="0"/>
                  </a:lnTo>
                  <a:close/>
                </a:path>
              </a:pathLst>
            </a:custGeom>
            <a:solidFill>
              <a:srgbClr val="00B050"/>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7527" tIns="18669" rIns="160189" bIns="18669" numCol="1" spcCol="1270" anchor="ctr" anchorCtr="0">
              <a:noAutofit/>
            </a:bodyPr>
            <a:lstStyle/>
            <a:p>
              <a:pPr marL="0" lvl="0" indent="0" algn="ctr" defTabSz="622300">
                <a:lnSpc>
                  <a:spcPct val="90000"/>
                </a:lnSpc>
                <a:spcBef>
                  <a:spcPct val="0"/>
                </a:spcBef>
                <a:spcAft>
                  <a:spcPct val="35000"/>
                </a:spcAft>
                <a:buNone/>
              </a:pPr>
              <a:r>
                <a:rPr lang="en-US" sz="1400" kern="1200" dirty="0"/>
                <a:t>Feb</a:t>
              </a:r>
            </a:p>
          </p:txBody>
        </p:sp>
      </p:grpSp>
      <p:sp>
        <p:nvSpPr>
          <p:cNvPr id="33" name="Freeform: Shape 32">
            <a:extLst>
              <a:ext uri="{FF2B5EF4-FFF2-40B4-BE49-F238E27FC236}">
                <a16:creationId xmlns:a16="http://schemas.microsoft.com/office/drawing/2014/main" id="{F43D4EF0-232E-4AFD-BD39-028DCC34B479}"/>
              </a:ext>
            </a:extLst>
          </p:cNvPr>
          <p:cNvSpPr/>
          <p:nvPr/>
        </p:nvSpPr>
        <p:spPr>
          <a:xfrm>
            <a:off x="6279622" y="2419621"/>
            <a:ext cx="707600" cy="283040"/>
          </a:xfrm>
          <a:custGeom>
            <a:avLst/>
            <a:gdLst>
              <a:gd name="connsiteX0" fmla="*/ 0 w 707600"/>
              <a:gd name="connsiteY0" fmla="*/ 0 h 283040"/>
              <a:gd name="connsiteX1" fmla="*/ 566080 w 707600"/>
              <a:gd name="connsiteY1" fmla="*/ 0 h 283040"/>
              <a:gd name="connsiteX2" fmla="*/ 707600 w 707600"/>
              <a:gd name="connsiteY2" fmla="*/ 141520 h 283040"/>
              <a:gd name="connsiteX3" fmla="*/ 566080 w 707600"/>
              <a:gd name="connsiteY3" fmla="*/ 283040 h 283040"/>
              <a:gd name="connsiteX4" fmla="*/ 0 w 707600"/>
              <a:gd name="connsiteY4" fmla="*/ 283040 h 283040"/>
              <a:gd name="connsiteX5" fmla="*/ 141520 w 707600"/>
              <a:gd name="connsiteY5" fmla="*/ 141520 h 283040"/>
              <a:gd name="connsiteX6" fmla="*/ 0 w 707600"/>
              <a:gd name="connsiteY6" fmla="*/ 0 h 28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600" h="283040">
                <a:moveTo>
                  <a:pt x="0" y="0"/>
                </a:moveTo>
                <a:lnTo>
                  <a:pt x="566080" y="0"/>
                </a:lnTo>
                <a:lnTo>
                  <a:pt x="707600" y="141520"/>
                </a:lnTo>
                <a:lnTo>
                  <a:pt x="566080" y="283040"/>
                </a:lnTo>
                <a:lnTo>
                  <a:pt x="0" y="283040"/>
                </a:lnTo>
                <a:lnTo>
                  <a:pt x="141520" y="141520"/>
                </a:lnTo>
                <a:lnTo>
                  <a:pt x="0" y="0"/>
                </a:lnTo>
                <a:close/>
              </a:path>
            </a:pathLst>
          </a:custGeom>
          <a:solidFill>
            <a:srgbClr val="FF0000"/>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97527" tIns="18669" rIns="160189" bIns="18669" numCol="1" spcCol="1270" anchor="ctr" anchorCtr="0">
            <a:noAutofit/>
          </a:bodyPr>
          <a:lstStyle/>
          <a:p>
            <a:pPr marL="0" lvl="0" indent="0" algn="ctr" defTabSz="622300">
              <a:lnSpc>
                <a:spcPct val="90000"/>
              </a:lnSpc>
              <a:spcBef>
                <a:spcPct val="0"/>
              </a:spcBef>
              <a:spcAft>
                <a:spcPct val="35000"/>
              </a:spcAft>
              <a:buNone/>
            </a:pPr>
            <a:r>
              <a:rPr lang="en-US" sz="1400" kern="1200" dirty="0"/>
              <a:t>Mar</a:t>
            </a:r>
          </a:p>
        </p:txBody>
      </p:sp>
      <p:sp>
        <p:nvSpPr>
          <p:cNvPr id="34" name="Freeform: Shape 33">
            <a:extLst>
              <a:ext uri="{FF2B5EF4-FFF2-40B4-BE49-F238E27FC236}">
                <a16:creationId xmlns:a16="http://schemas.microsoft.com/office/drawing/2014/main" id="{2564AF36-1275-4633-9279-2D085DB56A51}"/>
              </a:ext>
            </a:extLst>
          </p:cNvPr>
          <p:cNvSpPr/>
          <p:nvPr/>
        </p:nvSpPr>
        <p:spPr>
          <a:xfrm>
            <a:off x="6916462" y="2419621"/>
            <a:ext cx="707600" cy="283040"/>
          </a:xfrm>
          <a:custGeom>
            <a:avLst/>
            <a:gdLst>
              <a:gd name="connsiteX0" fmla="*/ 0 w 707600"/>
              <a:gd name="connsiteY0" fmla="*/ 0 h 283040"/>
              <a:gd name="connsiteX1" fmla="*/ 566080 w 707600"/>
              <a:gd name="connsiteY1" fmla="*/ 0 h 283040"/>
              <a:gd name="connsiteX2" fmla="*/ 707600 w 707600"/>
              <a:gd name="connsiteY2" fmla="*/ 141520 h 283040"/>
              <a:gd name="connsiteX3" fmla="*/ 566080 w 707600"/>
              <a:gd name="connsiteY3" fmla="*/ 283040 h 283040"/>
              <a:gd name="connsiteX4" fmla="*/ 0 w 707600"/>
              <a:gd name="connsiteY4" fmla="*/ 283040 h 283040"/>
              <a:gd name="connsiteX5" fmla="*/ 141520 w 707600"/>
              <a:gd name="connsiteY5" fmla="*/ 141520 h 283040"/>
              <a:gd name="connsiteX6" fmla="*/ 0 w 707600"/>
              <a:gd name="connsiteY6" fmla="*/ 0 h 28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600" h="283040">
                <a:moveTo>
                  <a:pt x="0" y="0"/>
                </a:moveTo>
                <a:lnTo>
                  <a:pt x="566080" y="0"/>
                </a:lnTo>
                <a:lnTo>
                  <a:pt x="707600" y="141520"/>
                </a:lnTo>
                <a:lnTo>
                  <a:pt x="566080" y="283040"/>
                </a:lnTo>
                <a:lnTo>
                  <a:pt x="0" y="283040"/>
                </a:lnTo>
                <a:lnTo>
                  <a:pt x="141520" y="141520"/>
                </a:lnTo>
                <a:lnTo>
                  <a:pt x="0" y="0"/>
                </a:lnTo>
                <a:close/>
              </a:path>
            </a:pathLst>
          </a:custGeom>
          <a:solidFill>
            <a:srgbClr val="FF0000"/>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197527" tIns="18669" rIns="160189" bIns="18669" numCol="1" spcCol="1270" anchor="ctr" anchorCtr="0">
            <a:noAutofit/>
          </a:bodyPr>
          <a:lstStyle/>
          <a:p>
            <a:pPr marL="0" lvl="0" indent="0" algn="ctr" defTabSz="622300">
              <a:lnSpc>
                <a:spcPct val="90000"/>
              </a:lnSpc>
              <a:spcBef>
                <a:spcPct val="0"/>
              </a:spcBef>
              <a:spcAft>
                <a:spcPct val="35000"/>
              </a:spcAft>
              <a:buNone/>
            </a:pPr>
            <a:r>
              <a:rPr lang="en-US" sz="1400" kern="1200" dirty="0"/>
              <a:t>Apr</a:t>
            </a:r>
          </a:p>
        </p:txBody>
      </p:sp>
      <p:sp>
        <p:nvSpPr>
          <p:cNvPr id="35" name="Freeform: Shape 34">
            <a:extLst>
              <a:ext uri="{FF2B5EF4-FFF2-40B4-BE49-F238E27FC236}">
                <a16:creationId xmlns:a16="http://schemas.microsoft.com/office/drawing/2014/main" id="{E8A45C12-8738-4E41-B02D-EDEE171670E0}"/>
              </a:ext>
            </a:extLst>
          </p:cNvPr>
          <p:cNvSpPr/>
          <p:nvPr/>
        </p:nvSpPr>
        <p:spPr>
          <a:xfrm>
            <a:off x="7553302" y="2419621"/>
            <a:ext cx="707600" cy="283040"/>
          </a:xfrm>
          <a:custGeom>
            <a:avLst/>
            <a:gdLst>
              <a:gd name="connsiteX0" fmla="*/ 0 w 707600"/>
              <a:gd name="connsiteY0" fmla="*/ 0 h 283040"/>
              <a:gd name="connsiteX1" fmla="*/ 566080 w 707600"/>
              <a:gd name="connsiteY1" fmla="*/ 0 h 283040"/>
              <a:gd name="connsiteX2" fmla="*/ 707600 w 707600"/>
              <a:gd name="connsiteY2" fmla="*/ 141520 h 283040"/>
              <a:gd name="connsiteX3" fmla="*/ 566080 w 707600"/>
              <a:gd name="connsiteY3" fmla="*/ 283040 h 283040"/>
              <a:gd name="connsiteX4" fmla="*/ 0 w 707600"/>
              <a:gd name="connsiteY4" fmla="*/ 283040 h 283040"/>
              <a:gd name="connsiteX5" fmla="*/ 141520 w 707600"/>
              <a:gd name="connsiteY5" fmla="*/ 141520 h 283040"/>
              <a:gd name="connsiteX6" fmla="*/ 0 w 707600"/>
              <a:gd name="connsiteY6" fmla="*/ 0 h 28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600" h="283040">
                <a:moveTo>
                  <a:pt x="0" y="0"/>
                </a:moveTo>
                <a:lnTo>
                  <a:pt x="566080" y="0"/>
                </a:lnTo>
                <a:lnTo>
                  <a:pt x="707600" y="141520"/>
                </a:lnTo>
                <a:lnTo>
                  <a:pt x="566080" y="283040"/>
                </a:lnTo>
                <a:lnTo>
                  <a:pt x="0" y="283040"/>
                </a:lnTo>
                <a:lnTo>
                  <a:pt x="141520" y="141520"/>
                </a:lnTo>
                <a:lnTo>
                  <a:pt x="0" y="0"/>
                </a:lnTo>
                <a:close/>
              </a:path>
            </a:pathLst>
          </a:custGeom>
          <a:solidFill>
            <a:srgbClr val="FF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97527" tIns="18669" rIns="160189" bIns="18669" numCol="1" spcCol="1270" anchor="ctr" anchorCtr="0">
            <a:noAutofit/>
          </a:bodyPr>
          <a:lstStyle/>
          <a:p>
            <a:pPr marL="0" lvl="0" indent="0" algn="ctr" defTabSz="622300">
              <a:lnSpc>
                <a:spcPct val="90000"/>
              </a:lnSpc>
              <a:spcBef>
                <a:spcPct val="0"/>
              </a:spcBef>
              <a:spcAft>
                <a:spcPct val="35000"/>
              </a:spcAft>
              <a:buNone/>
            </a:pPr>
            <a:r>
              <a:rPr lang="en-US" sz="1400" kern="1200" dirty="0"/>
              <a:t>May</a:t>
            </a:r>
          </a:p>
        </p:txBody>
      </p:sp>
      <p:sp>
        <p:nvSpPr>
          <p:cNvPr id="36" name="Freeform: Shape 35">
            <a:extLst>
              <a:ext uri="{FF2B5EF4-FFF2-40B4-BE49-F238E27FC236}">
                <a16:creationId xmlns:a16="http://schemas.microsoft.com/office/drawing/2014/main" id="{DBDF9947-EA37-4A9E-B94E-241E0D806D86}"/>
              </a:ext>
            </a:extLst>
          </p:cNvPr>
          <p:cNvSpPr/>
          <p:nvPr/>
        </p:nvSpPr>
        <p:spPr>
          <a:xfrm>
            <a:off x="8190142" y="2419621"/>
            <a:ext cx="707600" cy="283040"/>
          </a:xfrm>
          <a:custGeom>
            <a:avLst/>
            <a:gdLst>
              <a:gd name="connsiteX0" fmla="*/ 0 w 707600"/>
              <a:gd name="connsiteY0" fmla="*/ 0 h 283040"/>
              <a:gd name="connsiteX1" fmla="*/ 566080 w 707600"/>
              <a:gd name="connsiteY1" fmla="*/ 0 h 283040"/>
              <a:gd name="connsiteX2" fmla="*/ 707600 w 707600"/>
              <a:gd name="connsiteY2" fmla="*/ 141520 h 283040"/>
              <a:gd name="connsiteX3" fmla="*/ 566080 w 707600"/>
              <a:gd name="connsiteY3" fmla="*/ 283040 h 283040"/>
              <a:gd name="connsiteX4" fmla="*/ 0 w 707600"/>
              <a:gd name="connsiteY4" fmla="*/ 283040 h 283040"/>
              <a:gd name="connsiteX5" fmla="*/ 141520 w 707600"/>
              <a:gd name="connsiteY5" fmla="*/ 141520 h 283040"/>
              <a:gd name="connsiteX6" fmla="*/ 0 w 707600"/>
              <a:gd name="connsiteY6" fmla="*/ 0 h 28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600" h="283040">
                <a:moveTo>
                  <a:pt x="0" y="0"/>
                </a:moveTo>
                <a:lnTo>
                  <a:pt x="566080" y="0"/>
                </a:lnTo>
                <a:lnTo>
                  <a:pt x="707600" y="141520"/>
                </a:lnTo>
                <a:lnTo>
                  <a:pt x="566080" y="283040"/>
                </a:lnTo>
                <a:lnTo>
                  <a:pt x="0" y="283040"/>
                </a:lnTo>
                <a:lnTo>
                  <a:pt x="141520" y="141520"/>
                </a:lnTo>
                <a:lnTo>
                  <a:pt x="0" y="0"/>
                </a:lnTo>
                <a:close/>
              </a:path>
            </a:pathLst>
          </a:custGeom>
          <a:solidFill>
            <a:srgbClr val="FF0000"/>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197527" tIns="18669" rIns="160189" bIns="18669" numCol="1" spcCol="1270" anchor="ctr" anchorCtr="0">
            <a:noAutofit/>
          </a:bodyPr>
          <a:lstStyle/>
          <a:p>
            <a:pPr marL="0" lvl="0" indent="0" algn="ctr" defTabSz="622300">
              <a:lnSpc>
                <a:spcPct val="90000"/>
              </a:lnSpc>
              <a:spcBef>
                <a:spcPct val="0"/>
              </a:spcBef>
              <a:spcAft>
                <a:spcPct val="35000"/>
              </a:spcAft>
              <a:buNone/>
            </a:pPr>
            <a:r>
              <a:rPr lang="en-US" sz="1400" kern="1200" dirty="0"/>
              <a:t>June</a:t>
            </a:r>
          </a:p>
        </p:txBody>
      </p:sp>
      <p:graphicFrame>
        <p:nvGraphicFramePr>
          <p:cNvPr id="19" name="Diagram 18">
            <a:extLst>
              <a:ext uri="{FF2B5EF4-FFF2-40B4-BE49-F238E27FC236}">
                <a16:creationId xmlns:a16="http://schemas.microsoft.com/office/drawing/2014/main" id="{E702BEA8-A310-44E1-A7E0-6B2B2542BF88}"/>
              </a:ext>
            </a:extLst>
          </p:cNvPr>
          <p:cNvGraphicFramePr/>
          <p:nvPr>
            <p:extLst>
              <p:ext uri="{D42A27DB-BD31-4B8C-83A1-F6EECF244321}">
                <p14:modId xmlns:p14="http://schemas.microsoft.com/office/powerpoint/2010/main" val="2194564606"/>
              </p:ext>
            </p:extLst>
          </p:nvPr>
        </p:nvGraphicFramePr>
        <p:xfrm>
          <a:off x="1184899" y="2700160"/>
          <a:ext cx="7718591" cy="83898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0" name="TextBox 19">
            <a:extLst>
              <a:ext uri="{FF2B5EF4-FFF2-40B4-BE49-F238E27FC236}">
                <a16:creationId xmlns:a16="http://schemas.microsoft.com/office/drawing/2014/main" id="{121CDC4C-2922-4390-9B98-E9C9209BF5A8}"/>
              </a:ext>
            </a:extLst>
          </p:cNvPr>
          <p:cNvSpPr txBox="1"/>
          <p:nvPr/>
        </p:nvSpPr>
        <p:spPr>
          <a:xfrm flipH="1">
            <a:off x="251124" y="1721430"/>
            <a:ext cx="1093509" cy="584775"/>
          </a:xfrm>
          <a:prstGeom prst="rect">
            <a:avLst/>
          </a:prstGeom>
          <a:noFill/>
        </p:spPr>
        <p:txBody>
          <a:bodyPr wrap="square" rtlCol="0">
            <a:spAutoFit/>
          </a:bodyPr>
          <a:lstStyle/>
          <a:p>
            <a:r>
              <a:rPr lang="en-US" sz="1600" b="1" dirty="0"/>
              <a:t>FY 2019</a:t>
            </a:r>
          </a:p>
          <a:p>
            <a:r>
              <a:rPr lang="en-US" sz="1600" b="1" dirty="0"/>
              <a:t>Normal</a:t>
            </a:r>
          </a:p>
        </p:txBody>
      </p:sp>
      <p:sp>
        <p:nvSpPr>
          <p:cNvPr id="21" name="TextBox 20">
            <a:extLst>
              <a:ext uri="{FF2B5EF4-FFF2-40B4-BE49-F238E27FC236}">
                <a16:creationId xmlns:a16="http://schemas.microsoft.com/office/drawing/2014/main" id="{42DEC8C3-FC60-4300-9B7A-913ED4BAE480}"/>
              </a:ext>
            </a:extLst>
          </p:cNvPr>
          <p:cNvSpPr txBox="1"/>
          <p:nvPr/>
        </p:nvSpPr>
        <p:spPr>
          <a:xfrm flipH="1">
            <a:off x="251123" y="2313951"/>
            <a:ext cx="1093509" cy="584775"/>
          </a:xfrm>
          <a:prstGeom prst="rect">
            <a:avLst/>
          </a:prstGeom>
          <a:noFill/>
        </p:spPr>
        <p:txBody>
          <a:bodyPr wrap="square" rtlCol="0">
            <a:spAutoFit/>
          </a:bodyPr>
          <a:lstStyle/>
          <a:p>
            <a:r>
              <a:rPr lang="en-US" sz="1600" b="1" dirty="0"/>
              <a:t>FY 2020</a:t>
            </a:r>
          </a:p>
          <a:p>
            <a:r>
              <a:rPr lang="en-US" sz="1600" b="1" dirty="0"/>
              <a:t>COVID</a:t>
            </a:r>
          </a:p>
        </p:txBody>
      </p:sp>
      <p:sp>
        <p:nvSpPr>
          <p:cNvPr id="22" name="TextBox 21">
            <a:extLst>
              <a:ext uri="{FF2B5EF4-FFF2-40B4-BE49-F238E27FC236}">
                <a16:creationId xmlns:a16="http://schemas.microsoft.com/office/drawing/2014/main" id="{64E66E00-7095-4E5C-A97C-41BEE60F8A5B}"/>
              </a:ext>
            </a:extLst>
          </p:cNvPr>
          <p:cNvSpPr txBox="1"/>
          <p:nvPr/>
        </p:nvSpPr>
        <p:spPr>
          <a:xfrm flipH="1">
            <a:off x="251122" y="2900746"/>
            <a:ext cx="1093509" cy="584775"/>
          </a:xfrm>
          <a:prstGeom prst="rect">
            <a:avLst/>
          </a:prstGeom>
          <a:noFill/>
        </p:spPr>
        <p:txBody>
          <a:bodyPr wrap="square" rtlCol="0">
            <a:spAutoFit/>
          </a:bodyPr>
          <a:lstStyle/>
          <a:p>
            <a:r>
              <a:rPr lang="en-US" sz="1600" b="1" dirty="0"/>
              <a:t>FY 2021</a:t>
            </a:r>
          </a:p>
          <a:p>
            <a:r>
              <a:rPr lang="en-US" sz="1600" b="1" dirty="0"/>
              <a:t>Recovery</a:t>
            </a:r>
          </a:p>
        </p:txBody>
      </p:sp>
      <p:graphicFrame>
        <p:nvGraphicFramePr>
          <p:cNvPr id="24" name="Diagram 23">
            <a:extLst>
              <a:ext uri="{FF2B5EF4-FFF2-40B4-BE49-F238E27FC236}">
                <a16:creationId xmlns:a16="http://schemas.microsoft.com/office/drawing/2014/main" id="{42C394CD-467B-4648-B68F-3FA8BBADEFF6}"/>
              </a:ext>
            </a:extLst>
          </p:cNvPr>
          <p:cNvGraphicFramePr/>
          <p:nvPr>
            <p:extLst>
              <p:ext uri="{D42A27DB-BD31-4B8C-83A1-F6EECF244321}">
                <p14:modId xmlns:p14="http://schemas.microsoft.com/office/powerpoint/2010/main" val="4074621502"/>
              </p:ext>
            </p:extLst>
          </p:nvPr>
        </p:nvGraphicFramePr>
        <p:xfrm>
          <a:off x="1184901" y="3278772"/>
          <a:ext cx="7718591" cy="838985"/>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38" name="TextBox 37">
            <a:extLst>
              <a:ext uri="{FF2B5EF4-FFF2-40B4-BE49-F238E27FC236}">
                <a16:creationId xmlns:a16="http://schemas.microsoft.com/office/drawing/2014/main" id="{282802E9-C9A5-4BA6-8317-7A5386A53214}"/>
              </a:ext>
            </a:extLst>
          </p:cNvPr>
          <p:cNvSpPr txBox="1"/>
          <p:nvPr/>
        </p:nvSpPr>
        <p:spPr>
          <a:xfrm flipH="1">
            <a:off x="251123" y="3564206"/>
            <a:ext cx="1411669" cy="584775"/>
          </a:xfrm>
          <a:prstGeom prst="rect">
            <a:avLst/>
          </a:prstGeom>
          <a:noFill/>
        </p:spPr>
        <p:txBody>
          <a:bodyPr wrap="square" rtlCol="0">
            <a:spAutoFit/>
          </a:bodyPr>
          <a:lstStyle/>
          <a:p>
            <a:r>
              <a:rPr lang="en-US" sz="1600" b="1" dirty="0"/>
              <a:t>FY 2022</a:t>
            </a:r>
            <a:endParaRPr lang="en-US" sz="400" b="1" dirty="0"/>
          </a:p>
          <a:p>
            <a:r>
              <a:rPr lang="en-US" sz="1600" b="1" dirty="0"/>
              <a:t>New Normal</a:t>
            </a:r>
          </a:p>
        </p:txBody>
      </p:sp>
    </p:spTree>
    <p:extLst>
      <p:ext uri="{BB962C8B-B14F-4D97-AF65-F5344CB8AC3E}">
        <p14:creationId xmlns:p14="http://schemas.microsoft.com/office/powerpoint/2010/main" val="249614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p:bldAsOne/>
      </p:bldGraphic>
      <p:bldP spid="3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779" y="157774"/>
            <a:ext cx="8229600" cy="1143000"/>
          </a:xfrm>
        </p:spPr>
        <p:txBody>
          <a:bodyPr/>
          <a:lstStyle/>
          <a:p>
            <a:r>
              <a:rPr lang="en-US" dirty="0"/>
              <a:t>Hospitalization Data</a:t>
            </a:r>
          </a:p>
        </p:txBody>
      </p:sp>
      <p:pic>
        <p:nvPicPr>
          <p:cNvPr id="9" name="Picture 8">
            <a:extLst>
              <a:ext uri="{FF2B5EF4-FFF2-40B4-BE49-F238E27FC236}">
                <a16:creationId xmlns:a16="http://schemas.microsoft.com/office/drawing/2014/main" id="{26A843C6-F2F3-4A3D-9C0C-7B1776ADC1D1}"/>
              </a:ext>
            </a:extLst>
          </p:cNvPr>
          <p:cNvPicPr>
            <a:picLocks noChangeAspect="1"/>
          </p:cNvPicPr>
          <p:nvPr/>
        </p:nvPicPr>
        <p:blipFill>
          <a:blip r:embed="rId2"/>
          <a:stretch>
            <a:fillRect/>
          </a:stretch>
        </p:blipFill>
        <p:spPr>
          <a:xfrm>
            <a:off x="18562" y="1216058"/>
            <a:ext cx="9106875" cy="5566380"/>
          </a:xfrm>
          <a:prstGeom prst="rect">
            <a:avLst/>
          </a:prstGeom>
          <a:solidFill>
            <a:schemeClr val="bg1"/>
          </a:solidFill>
        </p:spPr>
      </p:pic>
      <p:sp>
        <p:nvSpPr>
          <p:cNvPr id="10" name="TextBox 9">
            <a:extLst>
              <a:ext uri="{FF2B5EF4-FFF2-40B4-BE49-F238E27FC236}">
                <a16:creationId xmlns:a16="http://schemas.microsoft.com/office/drawing/2014/main" id="{3A4E41D5-C178-4455-89BD-B8A70DD7D05F}"/>
              </a:ext>
            </a:extLst>
          </p:cNvPr>
          <p:cNvSpPr txBox="1"/>
          <p:nvPr/>
        </p:nvSpPr>
        <p:spPr>
          <a:xfrm>
            <a:off x="279779" y="6353892"/>
            <a:ext cx="8380428" cy="461665"/>
          </a:xfrm>
          <a:prstGeom prst="rect">
            <a:avLst/>
          </a:prstGeom>
          <a:solidFill>
            <a:schemeClr val="bg1"/>
          </a:solidFill>
        </p:spPr>
        <p:txBody>
          <a:bodyPr wrap="square" rtlCol="0">
            <a:spAutoFit/>
          </a:bodyPr>
          <a:lstStyle/>
          <a:p>
            <a:r>
              <a:rPr lang="en-US" sz="1200" i="1" dirty="0"/>
              <a:t>Source: Vizient Clinical Database (CDB)</a:t>
            </a:r>
          </a:p>
          <a:p>
            <a:r>
              <a:rPr lang="en-US" sz="1200" i="1" dirty="0"/>
              <a:t>Notes: Outliers included; Normal newborns excluded; ‘CAMC’ cohort is pre-defined each year by Vizient and  comprises 109 CAMCs </a:t>
            </a:r>
          </a:p>
        </p:txBody>
      </p:sp>
      <p:pic>
        <p:nvPicPr>
          <p:cNvPr id="11" name="Picture 10">
            <a:extLst>
              <a:ext uri="{FF2B5EF4-FFF2-40B4-BE49-F238E27FC236}">
                <a16:creationId xmlns:a16="http://schemas.microsoft.com/office/drawing/2014/main" id="{01E785CF-D246-46DB-8FCF-956D47C5E7FE}"/>
              </a:ext>
            </a:extLst>
          </p:cNvPr>
          <p:cNvPicPr>
            <a:picLocks noChangeAspect="1"/>
          </p:cNvPicPr>
          <p:nvPr/>
        </p:nvPicPr>
        <p:blipFill>
          <a:blip r:embed="rId3"/>
          <a:stretch>
            <a:fillRect/>
          </a:stretch>
        </p:blipFill>
        <p:spPr>
          <a:xfrm>
            <a:off x="7126664" y="4611568"/>
            <a:ext cx="1799030" cy="1400023"/>
          </a:xfrm>
          <a:prstGeom prst="rect">
            <a:avLst/>
          </a:prstGeom>
        </p:spPr>
      </p:pic>
      <p:pic>
        <p:nvPicPr>
          <p:cNvPr id="7" name="Picture 6">
            <a:extLst>
              <a:ext uri="{FF2B5EF4-FFF2-40B4-BE49-F238E27FC236}">
                <a16:creationId xmlns:a16="http://schemas.microsoft.com/office/drawing/2014/main" id="{294A3AF9-9C2A-4192-A642-FC1047096DB1}"/>
              </a:ext>
            </a:extLst>
          </p:cNvPr>
          <p:cNvPicPr>
            <a:picLocks noChangeAspect="1"/>
          </p:cNvPicPr>
          <p:nvPr/>
        </p:nvPicPr>
        <p:blipFill>
          <a:blip r:embed="rId4"/>
          <a:stretch>
            <a:fillRect/>
          </a:stretch>
        </p:blipFill>
        <p:spPr>
          <a:xfrm>
            <a:off x="1214853" y="1216058"/>
            <a:ext cx="6811326" cy="5641942"/>
          </a:xfrm>
          <a:prstGeom prst="rect">
            <a:avLst/>
          </a:prstGeom>
        </p:spPr>
      </p:pic>
    </p:spTree>
    <p:extLst>
      <p:ext uri="{BB962C8B-B14F-4D97-AF65-F5344CB8AC3E}">
        <p14:creationId xmlns:p14="http://schemas.microsoft.com/office/powerpoint/2010/main" val="1212542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79779" y="157774"/>
            <a:ext cx="8229600" cy="1143000"/>
          </a:xfrm>
        </p:spPr>
        <p:txBody>
          <a:bodyPr/>
          <a:lstStyle/>
          <a:p>
            <a:r>
              <a:rPr lang="en-US" dirty="0"/>
              <a:t>Hospitalization Data</a:t>
            </a:r>
          </a:p>
        </p:txBody>
      </p:sp>
      <p:graphicFrame>
        <p:nvGraphicFramePr>
          <p:cNvPr id="8" name="Content Placeholder 7">
            <a:extLst>
              <a:ext uri="{FF2B5EF4-FFF2-40B4-BE49-F238E27FC236}">
                <a16:creationId xmlns:a16="http://schemas.microsoft.com/office/drawing/2014/main" id="{6A15A5D4-0DF4-41F9-808C-FF5E28115C85}"/>
              </a:ext>
            </a:extLst>
          </p:cNvPr>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C8F0226A-1E14-48A0-86B9-D3EF29049F16}"/>
              </a:ext>
            </a:extLst>
          </p:cNvPr>
          <p:cNvSpPr/>
          <p:nvPr/>
        </p:nvSpPr>
        <p:spPr>
          <a:xfrm>
            <a:off x="1376313" y="3447855"/>
            <a:ext cx="6900420" cy="707010"/>
          </a:xfrm>
          <a:prstGeom prst="rect">
            <a:avLst/>
          </a:prstGeom>
          <a:noFill/>
          <a:ln w="28575">
            <a:solidFill>
              <a:srgbClr val="FFFA1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Increased Inpatient Volume + Increased LOS = Increased Occupancy </a:t>
            </a:r>
          </a:p>
          <a:p>
            <a:pPr algn="ctr"/>
            <a:r>
              <a:rPr lang="en-US" b="1" dirty="0"/>
              <a:t>Increased Boarding</a:t>
            </a:r>
          </a:p>
        </p:txBody>
      </p:sp>
    </p:spTree>
    <p:extLst>
      <p:ext uri="{BB962C8B-B14F-4D97-AF65-F5344CB8AC3E}">
        <p14:creationId xmlns:p14="http://schemas.microsoft.com/office/powerpoint/2010/main" val="2255292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33D0131-BC99-420A-9B9E-BF3B19965743}"/>
              </a:ext>
            </a:extLst>
          </p:cNvPr>
          <p:cNvPicPr>
            <a:picLocks noChangeAspect="1"/>
          </p:cNvPicPr>
          <p:nvPr/>
        </p:nvPicPr>
        <p:blipFill>
          <a:blip r:embed="rId2"/>
          <a:stretch>
            <a:fillRect/>
          </a:stretch>
        </p:blipFill>
        <p:spPr>
          <a:xfrm>
            <a:off x="-2" y="1366888"/>
            <a:ext cx="9144001" cy="5491111"/>
          </a:xfrm>
          <a:prstGeom prst="rect">
            <a:avLst/>
          </a:prstGeom>
          <a:solidFill>
            <a:schemeClr val="bg1"/>
          </a:solidFill>
        </p:spPr>
      </p:pic>
      <p:sp>
        <p:nvSpPr>
          <p:cNvPr id="6" name="Title 1">
            <a:extLst>
              <a:ext uri="{FF2B5EF4-FFF2-40B4-BE49-F238E27FC236}">
                <a16:creationId xmlns:a16="http://schemas.microsoft.com/office/drawing/2014/main" id="{3F9E40DD-D763-4923-8FA4-E5AD9A1F90F4}"/>
              </a:ext>
            </a:extLst>
          </p:cNvPr>
          <p:cNvSpPr txBox="1">
            <a:spLocks/>
          </p:cNvSpPr>
          <p:nvPr/>
        </p:nvSpPr>
        <p:spPr>
          <a:xfrm>
            <a:off x="305103" y="151763"/>
            <a:ext cx="11201400" cy="9144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bg1"/>
                </a:solidFill>
                <a:latin typeface="+mj-lt"/>
                <a:ea typeface="+mj-ea"/>
                <a:cs typeface="+mj-cs"/>
              </a:defRPr>
            </a:lvl1pPr>
          </a:lstStyle>
          <a:p>
            <a:r>
              <a:rPr lang="en-US" dirty="0"/>
              <a:t>Drivers of Operations</a:t>
            </a:r>
          </a:p>
        </p:txBody>
      </p:sp>
      <p:sp>
        <p:nvSpPr>
          <p:cNvPr id="7" name="Slide Number Placeholder 4">
            <a:extLst>
              <a:ext uri="{FF2B5EF4-FFF2-40B4-BE49-F238E27FC236}">
                <a16:creationId xmlns:a16="http://schemas.microsoft.com/office/drawing/2014/main" id="{94E22E5C-E327-4769-B4DE-0C71B03DEF95}"/>
              </a:ext>
            </a:extLst>
          </p:cNvPr>
          <p:cNvSpPr txBox="1">
            <a:spLocks/>
          </p:cNvSpPr>
          <p:nvPr/>
        </p:nvSpPr>
        <p:spPr>
          <a:xfrm>
            <a:off x="11371032" y="6432463"/>
            <a:ext cx="329636" cy="1828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F4D1C26-90DF-4B90-B3F9-1C3C4DCC744E}" type="slidenum">
              <a:rPr lang="en-US" smtClean="0"/>
              <a:pPr/>
              <a:t>22</a:t>
            </a:fld>
            <a:endParaRPr lang="en-US" dirty="0"/>
          </a:p>
        </p:txBody>
      </p:sp>
      <p:grpSp>
        <p:nvGrpSpPr>
          <p:cNvPr id="2" name="Group 1">
            <a:extLst>
              <a:ext uri="{FF2B5EF4-FFF2-40B4-BE49-F238E27FC236}">
                <a16:creationId xmlns:a16="http://schemas.microsoft.com/office/drawing/2014/main" id="{474EE656-51F3-4DA0-87A9-D95F17FCA137}"/>
              </a:ext>
            </a:extLst>
          </p:cNvPr>
          <p:cNvGrpSpPr/>
          <p:nvPr/>
        </p:nvGrpSpPr>
        <p:grpSpPr>
          <a:xfrm>
            <a:off x="661117" y="1441966"/>
            <a:ext cx="4774310" cy="3432027"/>
            <a:chOff x="193616" y="1583033"/>
            <a:chExt cx="5309599" cy="3750067"/>
          </a:xfrm>
        </p:grpSpPr>
        <p:graphicFrame>
          <p:nvGraphicFramePr>
            <p:cNvPr id="12" name="Chart Placeholder 7">
              <a:extLst>
                <a:ext uri="{FF2B5EF4-FFF2-40B4-BE49-F238E27FC236}">
                  <a16:creationId xmlns:a16="http://schemas.microsoft.com/office/drawing/2014/main" id="{5EACE8A5-64AC-416E-92BF-545EEFDBC2D7}"/>
                </a:ext>
              </a:extLst>
            </p:cNvPr>
            <p:cNvGraphicFramePr>
              <a:graphicFrameLocks/>
            </p:cNvGraphicFramePr>
            <p:nvPr>
              <p:extLst>
                <p:ext uri="{D42A27DB-BD31-4B8C-83A1-F6EECF244321}">
                  <p14:modId xmlns:p14="http://schemas.microsoft.com/office/powerpoint/2010/main" val="2181093206"/>
                </p:ext>
              </p:extLst>
            </p:nvPr>
          </p:nvGraphicFramePr>
          <p:xfrm>
            <a:off x="193616" y="1583033"/>
            <a:ext cx="5309599" cy="3750067"/>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BF746C75-4917-40E6-8D77-BCBBFE65D880}"/>
                </a:ext>
              </a:extLst>
            </p:cNvPr>
            <p:cNvSpPr txBox="1"/>
            <p:nvPr/>
          </p:nvSpPr>
          <p:spPr>
            <a:xfrm>
              <a:off x="3368332" y="2570416"/>
              <a:ext cx="1015002" cy="430887"/>
            </a:xfrm>
            <a:prstGeom prst="rect">
              <a:avLst/>
            </a:prstGeom>
            <a:noFill/>
          </p:spPr>
          <p:txBody>
            <a:bodyPr wrap="square" rtlCol="0">
              <a:spAutoFit/>
            </a:bodyPr>
            <a:lstStyle/>
            <a:p>
              <a:pPr algn="ctr"/>
              <a:r>
                <a:rPr lang="en-US" sz="2200" dirty="0">
                  <a:solidFill>
                    <a:schemeClr val="bg1"/>
                  </a:solidFill>
                  <a:latin typeface="+mj-lt"/>
                </a:rPr>
                <a:t>Time</a:t>
              </a:r>
            </a:p>
          </p:txBody>
        </p:sp>
        <p:sp>
          <p:nvSpPr>
            <p:cNvPr id="14" name="TextBox 13">
              <a:extLst>
                <a:ext uri="{FF2B5EF4-FFF2-40B4-BE49-F238E27FC236}">
                  <a16:creationId xmlns:a16="http://schemas.microsoft.com/office/drawing/2014/main" id="{20920A7B-2518-433D-B9BF-6714CF0D9CDE}"/>
                </a:ext>
              </a:extLst>
            </p:cNvPr>
            <p:cNvSpPr txBox="1"/>
            <p:nvPr/>
          </p:nvSpPr>
          <p:spPr>
            <a:xfrm>
              <a:off x="2340915" y="4341101"/>
              <a:ext cx="1015002" cy="430887"/>
            </a:xfrm>
            <a:prstGeom prst="rect">
              <a:avLst/>
            </a:prstGeom>
            <a:noFill/>
          </p:spPr>
          <p:txBody>
            <a:bodyPr wrap="square" rtlCol="0">
              <a:spAutoFit/>
            </a:bodyPr>
            <a:lstStyle/>
            <a:p>
              <a:pPr algn="ctr"/>
              <a:r>
                <a:rPr lang="en-US" sz="2200" dirty="0">
                  <a:solidFill>
                    <a:schemeClr val="bg1"/>
                  </a:solidFill>
                  <a:latin typeface="+mj-lt"/>
                </a:rPr>
                <a:t>Space</a:t>
              </a:r>
            </a:p>
          </p:txBody>
        </p:sp>
        <p:sp>
          <p:nvSpPr>
            <p:cNvPr id="15" name="TextBox 14">
              <a:extLst>
                <a:ext uri="{FF2B5EF4-FFF2-40B4-BE49-F238E27FC236}">
                  <a16:creationId xmlns:a16="http://schemas.microsoft.com/office/drawing/2014/main" id="{943972CC-AC92-4E88-B8AE-D6A10BD279CF}"/>
                </a:ext>
              </a:extLst>
            </p:cNvPr>
            <p:cNvSpPr txBox="1"/>
            <p:nvPr/>
          </p:nvSpPr>
          <p:spPr>
            <a:xfrm>
              <a:off x="1231307" y="2570416"/>
              <a:ext cx="1282130" cy="430887"/>
            </a:xfrm>
            <a:prstGeom prst="rect">
              <a:avLst/>
            </a:prstGeom>
            <a:noFill/>
          </p:spPr>
          <p:txBody>
            <a:bodyPr wrap="square" rtlCol="0">
              <a:spAutoFit/>
            </a:bodyPr>
            <a:lstStyle/>
            <a:p>
              <a:pPr algn="ctr"/>
              <a:r>
                <a:rPr lang="en-US" sz="2200" dirty="0">
                  <a:solidFill>
                    <a:schemeClr val="bg1"/>
                  </a:solidFill>
                  <a:latin typeface="+mj-lt"/>
                </a:rPr>
                <a:t>Volume</a:t>
              </a:r>
            </a:p>
          </p:txBody>
        </p:sp>
        <p:sp>
          <p:nvSpPr>
            <p:cNvPr id="16" name="Circular Arrow 17">
              <a:extLst>
                <a:ext uri="{FF2B5EF4-FFF2-40B4-BE49-F238E27FC236}">
                  <a16:creationId xmlns:a16="http://schemas.microsoft.com/office/drawing/2014/main" id="{1F60630E-2A1E-4EBB-B049-4986E4DDCA9F}"/>
                </a:ext>
              </a:extLst>
            </p:cNvPr>
            <p:cNvSpPr/>
            <p:nvPr/>
          </p:nvSpPr>
          <p:spPr>
            <a:xfrm>
              <a:off x="2240650" y="2844446"/>
              <a:ext cx="1222625" cy="1222625"/>
            </a:xfrm>
            <a:prstGeom prst="circularArrow">
              <a:avLst>
                <a:gd name="adj1" fmla="val 12500"/>
                <a:gd name="adj2" fmla="val 1142319"/>
                <a:gd name="adj3" fmla="val 20457681"/>
                <a:gd name="adj4" fmla="val 505241"/>
                <a:gd name="adj5" fmla="val 125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22" name="Straight Connector 21">
            <a:extLst>
              <a:ext uri="{FF2B5EF4-FFF2-40B4-BE49-F238E27FC236}">
                <a16:creationId xmlns:a16="http://schemas.microsoft.com/office/drawing/2014/main" id="{1AF5CF28-FF09-4FEF-9C68-B85010B69475}"/>
              </a:ext>
            </a:extLst>
          </p:cNvPr>
          <p:cNvCxnSpPr>
            <a:cxnSpLocks/>
          </p:cNvCxnSpPr>
          <p:nvPr/>
        </p:nvCxnSpPr>
        <p:spPr>
          <a:xfrm>
            <a:off x="7258639" y="1579269"/>
            <a:ext cx="0" cy="3756303"/>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3C953E05-9066-4F13-AA9B-06C841F987ED}"/>
              </a:ext>
            </a:extLst>
          </p:cNvPr>
          <p:cNvCxnSpPr>
            <a:cxnSpLocks/>
          </p:cNvCxnSpPr>
          <p:nvPr/>
        </p:nvCxnSpPr>
        <p:spPr>
          <a:xfrm>
            <a:off x="7258639" y="2501808"/>
            <a:ext cx="24509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5143486D-DF4D-406B-A7F7-D42B333D5811}"/>
              </a:ext>
            </a:extLst>
          </p:cNvPr>
          <p:cNvCxnSpPr/>
          <p:nvPr/>
        </p:nvCxnSpPr>
        <p:spPr>
          <a:xfrm flipV="1">
            <a:off x="7579150" y="2501808"/>
            <a:ext cx="0" cy="65617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5261C86C-2EE6-43F5-A726-25089C3E5198}"/>
              </a:ext>
            </a:extLst>
          </p:cNvPr>
          <p:cNvSpPr txBox="1"/>
          <p:nvPr/>
        </p:nvSpPr>
        <p:spPr>
          <a:xfrm>
            <a:off x="1503779" y="2856013"/>
            <a:ext cx="964303" cy="646331"/>
          </a:xfrm>
          <a:prstGeom prst="rect">
            <a:avLst/>
          </a:prstGeom>
          <a:noFill/>
        </p:spPr>
        <p:txBody>
          <a:bodyPr wrap="none" rtlCol="0">
            <a:spAutoFit/>
          </a:bodyPr>
          <a:lstStyle/>
          <a:p>
            <a:r>
              <a:rPr lang="en-US" b="1" dirty="0"/>
              <a:t>+1049</a:t>
            </a:r>
          </a:p>
          <a:p>
            <a:r>
              <a:rPr lang="en-US" b="1" dirty="0"/>
              <a:t>patients</a:t>
            </a:r>
          </a:p>
        </p:txBody>
      </p:sp>
      <p:sp>
        <p:nvSpPr>
          <p:cNvPr id="27" name="TextBox 26">
            <a:extLst>
              <a:ext uri="{FF2B5EF4-FFF2-40B4-BE49-F238E27FC236}">
                <a16:creationId xmlns:a16="http://schemas.microsoft.com/office/drawing/2014/main" id="{53701BB9-1A92-486E-9C4F-FDC401D30991}"/>
              </a:ext>
            </a:extLst>
          </p:cNvPr>
          <p:cNvSpPr txBox="1"/>
          <p:nvPr/>
        </p:nvSpPr>
        <p:spPr>
          <a:xfrm>
            <a:off x="3728520" y="2856013"/>
            <a:ext cx="616644" cy="646331"/>
          </a:xfrm>
          <a:prstGeom prst="rect">
            <a:avLst/>
          </a:prstGeom>
          <a:noFill/>
        </p:spPr>
        <p:txBody>
          <a:bodyPr wrap="none" rtlCol="0">
            <a:spAutoFit/>
          </a:bodyPr>
          <a:lstStyle/>
          <a:p>
            <a:r>
              <a:rPr lang="en-US" b="1" dirty="0">
                <a:solidFill>
                  <a:schemeClr val="bg1"/>
                </a:solidFill>
              </a:rPr>
              <a:t>+.66</a:t>
            </a:r>
          </a:p>
          <a:p>
            <a:r>
              <a:rPr lang="en-US" b="1" dirty="0">
                <a:solidFill>
                  <a:schemeClr val="bg1"/>
                </a:solidFill>
              </a:rPr>
              <a:t>days</a:t>
            </a:r>
          </a:p>
        </p:txBody>
      </p:sp>
      <p:sp>
        <p:nvSpPr>
          <p:cNvPr id="5" name="TextBox 4">
            <a:extLst>
              <a:ext uri="{FF2B5EF4-FFF2-40B4-BE49-F238E27FC236}">
                <a16:creationId xmlns:a16="http://schemas.microsoft.com/office/drawing/2014/main" id="{06C10E64-EA0F-4E27-A90E-9F6689A52625}"/>
              </a:ext>
            </a:extLst>
          </p:cNvPr>
          <p:cNvSpPr txBox="1"/>
          <p:nvPr/>
        </p:nvSpPr>
        <p:spPr>
          <a:xfrm>
            <a:off x="518474" y="4715352"/>
            <a:ext cx="5439263" cy="646331"/>
          </a:xfrm>
          <a:prstGeom prst="rect">
            <a:avLst/>
          </a:prstGeom>
          <a:solidFill>
            <a:schemeClr val="bg1"/>
          </a:solidFill>
        </p:spPr>
        <p:txBody>
          <a:bodyPr wrap="square" rtlCol="0">
            <a:spAutoFit/>
          </a:bodyPr>
          <a:lstStyle/>
          <a:p>
            <a:pPr algn="ctr"/>
            <a:r>
              <a:rPr lang="en-US" b="1" dirty="0"/>
              <a:t>Additional .66 patient days applied to 31,906</a:t>
            </a:r>
          </a:p>
          <a:p>
            <a:pPr algn="ctr"/>
            <a:r>
              <a:rPr lang="en-US" b="1" dirty="0"/>
              <a:t>Hospitalized patients = </a:t>
            </a:r>
            <a:r>
              <a:rPr lang="en-US" b="1" dirty="0">
                <a:solidFill>
                  <a:srgbClr val="FF0000"/>
                </a:solidFill>
              </a:rPr>
              <a:t>58 additional inpatient beds </a:t>
            </a:r>
          </a:p>
        </p:txBody>
      </p:sp>
    </p:spTree>
    <p:extLst>
      <p:ext uri="{BB962C8B-B14F-4D97-AF65-F5344CB8AC3E}">
        <p14:creationId xmlns:p14="http://schemas.microsoft.com/office/powerpoint/2010/main" val="92333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237" y="157774"/>
            <a:ext cx="8229600" cy="1143000"/>
          </a:xfrm>
        </p:spPr>
        <p:txBody>
          <a:bodyPr>
            <a:normAutofit/>
          </a:bodyPr>
          <a:lstStyle/>
          <a:p>
            <a:r>
              <a:rPr lang="en-US" sz="4000" dirty="0"/>
              <a:t>LOS Trend:  Median LOS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57366598"/>
              </p:ext>
            </p:extLst>
          </p:nvPr>
        </p:nvGraphicFramePr>
        <p:xfrm>
          <a:off x="626507" y="2057400"/>
          <a:ext cx="8001000" cy="36576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rot="16200000">
            <a:off x="100809" y="3404047"/>
            <a:ext cx="624915" cy="307777"/>
          </a:xfrm>
          <a:prstGeom prst="rect">
            <a:avLst/>
          </a:prstGeom>
          <a:noFill/>
        </p:spPr>
        <p:txBody>
          <a:bodyPr wrap="none" rtlCol="0">
            <a:spAutoFit/>
          </a:bodyPr>
          <a:lstStyle/>
          <a:p>
            <a:r>
              <a:rPr lang="en-US" sz="1400" b="1" dirty="0"/>
              <a:t>Hours</a:t>
            </a:r>
            <a:endParaRPr lang="en-US" b="1" dirty="0"/>
          </a:p>
        </p:txBody>
      </p:sp>
      <p:sp>
        <p:nvSpPr>
          <p:cNvPr id="6" name="TextBox 5"/>
          <p:cNvSpPr txBox="1"/>
          <p:nvPr/>
        </p:nvSpPr>
        <p:spPr>
          <a:xfrm>
            <a:off x="567155" y="1448254"/>
            <a:ext cx="6141618" cy="461665"/>
          </a:xfrm>
          <a:prstGeom prst="rect">
            <a:avLst/>
          </a:prstGeom>
          <a:noFill/>
        </p:spPr>
        <p:txBody>
          <a:bodyPr wrap="none" rtlCol="0">
            <a:spAutoFit/>
          </a:bodyPr>
          <a:lstStyle/>
          <a:p>
            <a:r>
              <a:rPr lang="en-US" sz="2400" b="1" dirty="0"/>
              <a:t>Median Emergency Department Length of Stay</a:t>
            </a:r>
          </a:p>
        </p:txBody>
      </p:sp>
      <p:sp>
        <p:nvSpPr>
          <p:cNvPr id="3" name="TextBox 2"/>
          <p:cNvSpPr txBox="1"/>
          <p:nvPr/>
        </p:nvSpPr>
        <p:spPr>
          <a:xfrm>
            <a:off x="3149591" y="5872802"/>
            <a:ext cx="2954848" cy="830997"/>
          </a:xfrm>
          <a:prstGeom prst="rect">
            <a:avLst/>
          </a:prstGeom>
          <a:noFill/>
        </p:spPr>
        <p:txBody>
          <a:bodyPr wrap="none" rtlCol="0">
            <a:spAutoFit/>
          </a:bodyPr>
          <a:lstStyle/>
          <a:p>
            <a:pPr algn="ctr"/>
            <a:r>
              <a:rPr lang="en-US" sz="1600" b="1" dirty="0"/>
              <a:t>Median times represented here</a:t>
            </a:r>
          </a:p>
          <a:p>
            <a:pPr algn="ctr"/>
            <a:r>
              <a:rPr lang="en-US" sz="1600" b="1" dirty="0"/>
              <a:t>Mean times are longer</a:t>
            </a:r>
          </a:p>
          <a:p>
            <a:pPr algn="ctr"/>
            <a:r>
              <a:rPr lang="en-US" sz="1600" b="1" dirty="0"/>
              <a:t>Distribution with a long right tail</a:t>
            </a:r>
          </a:p>
        </p:txBody>
      </p:sp>
    </p:spTree>
    <p:extLst>
      <p:ext uri="{BB962C8B-B14F-4D97-AF65-F5344CB8AC3E}">
        <p14:creationId xmlns:p14="http://schemas.microsoft.com/office/powerpoint/2010/main" val="369920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237" y="157774"/>
            <a:ext cx="8229600" cy="1143000"/>
          </a:xfrm>
        </p:spPr>
        <p:txBody>
          <a:bodyPr>
            <a:normAutofit/>
          </a:bodyPr>
          <a:lstStyle/>
          <a:p>
            <a:r>
              <a:rPr lang="en-US" sz="4000" dirty="0"/>
              <a:t>LOS Trend:  Bed to Decision Time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56140335"/>
              </p:ext>
            </p:extLst>
          </p:nvPr>
        </p:nvGraphicFramePr>
        <p:xfrm>
          <a:off x="626507" y="2057400"/>
          <a:ext cx="8001000" cy="415486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rot="16200000">
            <a:off x="100809" y="3404047"/>
            <a:ext cx="624915" cy="307777"/>
          </a:xfrm>
          <a:prstGeom prst="rect">
            <a:avLst/>
          </a:prstGeom>
          <a:noFill/>
        </p:spPr>
        <p:txBody>
          <a:bodyPr wrap="none" rtlCol="0">
            <a:spAutoFit/>
          </a:bodyPr>
          <a:lstStyle/>
          <a:p>
            <a:r>
              <a:rPr lang="en-US" sz="1400" b="1" dirty="0"/>
              <a:t>Hours</a:t>
            </a:r>
            <a:endParaRPr lang="en-US" b="1" dirty="0"/>
          </a:p>
        </p:txBody>
      </p:sp>
      <p:sp>
        <p:nvSpPr>
          <p:cNvPr id="6" name="TextBox 5"/>
          <p:cNvSpPr txBox="1"/>
          <p:nvPr/>
        </p:nvSpPr>
        <p:spPr>
          <a:xfrm>
            <a:off x="567155" y="1448254"/>
            <a:ext cx="6756273" cy="461665"/>
          </a:xfrm>
          <a:prstGeom prst="rect">
            <a:avLst/>
          </a:prstGeom>
          <a:noFill/>
        </p:spPr>
        <p:txBody>
          <a:bodyPr wrap="none" rtlCol="0">
            <a:spAutoFit/>
          </a:bodyPr>
          <a:lstStyle/>
          <a:p>
            <a:r>
              <a:rPr lang="en-US" sz="2400" b="1" dirty="0"/>
              <a:t>Median “Main” Bed to Decision Time: Admit vs D/C</a:t>
            </a:r>
          </a:p>
        </p:txBody>
      </p:sp>
    </p:spTree>
    <p:extLst>
      <p:ext uri="{BB962C8B-B14F-4D97-AF65-F5344CB8AC3E}">
        <p14:creationId xmlns:p14="http://schemas.microsoft.com/office/powerpoint/2010/main" val="2752413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7145"/>
            <a:ext cx="8229600" cy="1143000"/>
          </a:xfrm>
        </p:spPr>
        <p:txBody>
          <a:bodyPr/>
          <a:lstStyle/>
          <a:p>
            <a:r>
              <a:rPr lang="en-US" dirty="0"/>
              <a:t>Value Added Time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87944953"/>
              </p:ext>
            </p:extLst>
          </p:nvPr>
        </p:nvGraphicFramePr>
        <p:xfrm>
          <a:off x="-1" y="1698169"/>
          <a:ext cx="9144002" cy="3503382"/>
        </p:xfrm>
        <a:graphic>
          <a:graphicData uri="http://schemas.openxmlformats.org/drawingml/2006/table">
            <a:tbl>
              <a:tblPr firstRow="1" bandRow="1">
                <a:tableStyleId>{5C22544A-7EE6-4342-B048-85BDC9FD1C3A}</a:tableStyleId>
              </a:tblPr>
              <a:tblGrid>
                <a:gridCol w="871515">
                  <a:extLst>
                    <a:ext uri="{9D8B030D-6E8A-4147-A177-3AD203B41FA5}">
                      <a16:colId xmlns:a16="http://schemas.microsoft.com/office/drawing/2014/main" val="2962214432"/>
                    </a:ext>
                  </a:extLst>
                </a:gridCol>
                <a:gridCol w="1162022">
                  <a:extLst>
                    <a:ext uri="{9D8B030D-6E8A-4147-A177-3AD203B41FA5}">
                      <a16:colId xmlns:a16="http://schemas.microsoft.com/office/drawing/2014/main" val="636049751"/>
                    </a:ext>
                  </a:extLst>
                </a:gridCol>
                <a:gridCol w="866418">
                  <a:extLst>
                    <a:ext uri="{9D8B030D-6E8A-4147-A177-3AD203B41FA5}">
                      <a16:colId xmlns:a16="http://schemas.microsoft.com/office/drawing/2014/main" val="624312266"/>
                    </a:ext>
                  </a:extLst>
                </a:gridCol>
                <a:gridCol w="862149">
                  <a:extLst>
                    <a:ext uri="{9D8B030D-6E8A-4147-A177-3AD203B41FA5}">
                      <a16:colId xmlns:a16="http://schemas.microsoft.com/office/drawing/2014/main" val="492116384"/>
                    </a:ext>
                  </a:extLst>
                </a:gridCol>
                <a:gridCol w="1698171">
                  <a:extLst>
                    <a:ext uri="{9D8B030D-6E8A-4147-A177-3AD203B41FA5}">
                      <a16:colId xmlns:a16="http://schemas.microsoft.com/office/drawing/2014/main" val="2834224985"/>
                    </a:ext>
                  </a:extLst>
                </a:gridCol>
                <a:gridCol w="796835">
                  <a:extLst>
                    <a:ext uri="{9D8B030D-6E8A-4147-A177-3AD203B41FA5}">
                      <a16:colId xmlns:a16="http://schemas.microsoft.com/office/drawing/2014/main" val="1660752168"/>
                    </a:ext>
                  </a:extLst>
                </a:gridCol>
                <a:gridCol w="1097280">
                  <a:extLst>
                    <a:ext uri="{9D8B030D-6E8A-4147-A177-3AD203B41FA5}">
                      <a16:colId xmlns:a16="http://schemas.microsoft.com/office/drawing/2014/main" val="529758635"/>
                    </a:ext>
                  </a:extLst>
                </a:gridCol>
                <a:gridCol w="875211">
                  <a:extLst>
                    <a:ext uri="{9D8B030D-6E8A-4147-A177-3AD203B41FA5}">
                      <a16:colId xmlns:a16="http://schemas.microsoft.com/office/drawing/2014/main" val="2120920859"/>
                    </a:ext>
                  </a:extLst>
                </a:gridCol>
                <a:gridCol w="914401">
                  <a:extLst>
                    <a:ext uri="{9D8B030D-6E8A-4147-A177-3AD203B41FA5}">
                      <a16:colId xmlns:a16="http://schemas.microsoft.com/office/drawing/2014/main" val="1009740492"/>
                    </a:ext>
                  </a:extLst>
                </a:gridCol>
              </a:tblGrid>
              <a:tr h="1056042">
                <a:tc>
                  <a:txBody>
                    <a:bodyPr/>
                    <a:lstStyle/>
                    <a:p>
                      <a:pPr algn="ctr"/>
                      <a:r>
                        <a:rPr lang="en-US" sz="2000" dirty="0"/>
                        <a:t>Total LOS</a:t>
                      </a:r>
                    </a:p>
                  </a:txBody>
                  <a:tcPr anchor="ctr"/>
                </a:tc>
                <a:tc>
                  <a:txBody>
                    <a:bodyPr/>
                    <a:lstStyle/>
                    <a:p>
                      <a:pPr algn="ctr"/>
                      <a:r>
                        <a:rPr lang="en-US" sz="2000" dirty="0"/>
                        <a:t>Bed</a:t>
                      </a:r>
                      <a:r>
                        <a:rPr lang="en-US" sz="2000" baseline="0" dirty="0"/>
                        <a:t> to Decision</a:t>
                      </a:r>
                      <a:endParaRPr lang="en-US" sz="2000" dirty="0"/>
                    </a:p>
                  </a:txBody>
                  <a:tcPr anchor="ctr"/>
                </a:tc>
                <a:tc>
                  <a:txBody>
                    <a:bodyPr/>
                    <a:lstStyle/>
                    <a:p>
                      <a:pPr algn="ctr"/>
                      <a:r>
                        <a:rPr lang="en-US" sz="2000" dirty="0"/>
                        <a:t>Other</a:t>
                      </a:r>
                    </a:p>
                  </a:txBody>
                  <a:tcPr anchor="ctr"/>
                </a:tc>
                <a:tc>
                  <a:txBody>
                    <a:bodyPr/>
                    <a:lstStyle/>
                    <a:p>
                      <a:pPr algn="ctr"/>
                      <a:r>
                        <a:rPr lang="en-US" sz="2000" baseline="0" dirty="0"/>
                        <a:t>Value  Time %</a:t>
                      </a:r>
                    </a:p>
                  </a:txBody>
                  <a:tcPr anchor="ctr"/>
                </a:tc>
                <a:tc>
                  <a:txBody>
                    <a:bodyPr/>
                    <a:lstStyle/>
                    <a:p>
                      <a:endParaRPr lang="en-US" dirty="0"/>
                    </a:p>
                  </a:txBody>
                  <a:tcPr/>
                </a:tc>
                <a:tc>
                  <a:txBody>
                    <a:bodyPr/>
                    <a:lstStyle/>
                    <a:p>
                      <a:pPr algn="ctr"/>
                      <a:r>
                        <a:rPr lang="en-US" sz="2000" dirty="0"/>
                        <a:t>Total LOS</a:t>
                      </a:r>
                    </a:p>
                  </a:txBody>
                  <a:tcPr anchor="ctr"/>
                </a:tc>
                <a:tc>
                  <a:txBody>
                    <a:bodyPr/>
                    <a:lstStyle/>
                    <a:p>
                      <a:pPr algn="ctr"/>
                      <a:r>
                        <a:rPr lang="en-US" sz="2000" dirty="0"/>
                        <a:t>Bed</a:t>
                      </a:r>
                      <a:r>
                        <a:rPr lang="en-US" sz="2000" baseline="0" dirty="0"/>
                        <a:t> to Decision</a:t>
                      </a:r>
                      <a:endParaRPr lang="en-US" sz="2000" dirty="0"/>
                    </a:p>
                  </a:txBody>
                  <a:tcPr anchor="ctr"/>
                </a:tc>
                <a:tc>
                  <a:txBody>
                    <a:bodyPr/>
                    <a:lstStyle/>
                    <a:p>
                      <a:pPr algn="ctr"/>
                      <a:r>
                        <a:rPr lang="en-US" sz="2000" dirty="0"/>
                        <a:t>Other</a:t>
                      </a:r>
                    </a:p>
                  </a:txBody>
                  <a:tcPr anchor="ctr"/>
                </a:tc>
                <a:tc>
                  <a:txBody>
                    <a:bodyPr/>
                    <a:lstStyle/>
                    <a:p>
                      <a:pPr algn="ctr"/>
                      <a:r>
                        <a:rPr lang="en-US" sz="2000" baseline="0" dirty="0"/>
                        <a:t> Value Time %</a:t>
                      </a:r>
                    </a:p>
                  </a:txBody>
                  <a:tcPr anchor="ctr"/>
                </a:tc>
                <a:extLst>
                  <a:ext uri="{0D108BD9-81ED-4DB2-BD59-A6C34878D82A}">
                    <a16:rowId xmlns:a16="http://schemas.microsoft.com/office/drawing/2014/main" val="2808362891"/>
                  </a:ext>
                </a:extLst>
              </a:tr>
              <a:tr h="611835">
                <a:tc>
                  <a:txBody>
                    <a:bodyPr/>
                    <a:lstStyle/>
                    <a:p>
                      <a:pPr algn="ctr"/>
                      <a:r>
                        <a:rPr lang="en-US" sz="2000" b="1" dirty="0"/>
                        <a:t>4.6</a:t>
                      </a:r>
                    </a:p>
                  </a:txBody>
                  <a:tcPr anchor="ctr"/>
                </a:tc>
                <a:tc>
                  <a:txBody>
                    <a:bodyPr/>
                    <a:lstStyle/>
                    <a:p>
                      <a:pPr algn="ctr"/>
                      <a:r>
                        <a:rPr lang="en-US" sz="2000" b="1" dirty="0"/>
                        <a:t>3.1</a:t>
                      </a:r>
                    </a:p>
                  </a:txBody>
                  <a:tcPr anchor="ctr"/>
                </a:tc>
                <a:tc>
                  <a:txBody>
                    <a:bodyPr/>
                    <a:lstStyle/>
                    <a:p>
                      <a:pPr algn="ctr"/>
                      <a:r>
                        <a:rPr lang="en-US" sz="2000" b="1" dirty="0"/>
                        <a:t>1.5</a:t>
                      </a:r>
                    </a:p>
                  </a:txBody>
                  <a:tcPr anchor="ctr"/>
                </a:tc>
                <a:tc>
                  <a:txBody>
                    <a:bodyPr/>
                    <a:lstStyle/>
                    <a:p>
                      <a:pPr algn="ctr"/>
                      <a:r>
                        <a:rPr lang="en-US" sz="2000" b="1" dirty="0">
                          <a:solidFill>
                            <a:schemeClr val="accent2">
                              <a:lumMod val="75000"/>
                            </a:schemeClr>
                          </a:solidFill>
                        </a:rPr>
                        <a:t>67%</a:t>
                      </a:r>
                    </a:p>
                  </a:txBody>
                  <a:tcPr anchor="ctr"/>
                </a:tc>
                <a:tc>
                  <a:txBody>
                    <a:bodyPr/>
                    <a:lstStyle/>
                    <a:p>
                      <a:pPr algn="ctr"/>
                      <a:r>
                        <a:rPr lang="en-US" sz="2000" b="1" dirty="0"/>
                        <a:t>Academic</a:t>
                      </a:r>
                    </a:p>
                  </a:txBody>
                  <a:tcPr anchor="ctr"/>
                </a:tc>
                <a:tc>
                  <a:txBody>
                    <a:bodyPr/>
                    <a:lstStyle/>
                    <a:p>
                      <a:pPr algn="ctr"/>
                      <a:r>
                        <a:rPr lang="en-US" sz="2000" b="1" dirty="0"/>
                        <a:t>10.4</a:t>
                      </a:r>
                    </a:p>
                  </a:txBody>
                  <a:tcPr anchor="ctr"/>
                </a:tc>
                <a:tc>
                  <a:txBody>
                    <a:bodyPr/>
                    <a:lstStyle/>
                    <a:p>
                      <a:pPr algn="ctr"/>
                      <a:r>
                        <a:rPr lang="en-US" sz="2000" b="1" dirty="0"/>
                        <a:t>3.7</a:t>
                      </a:r>
                    </a:p>
                  </a:txBody>
                  <a:tcPr anchor="ctr"/>
                </a:tc>
                <a:tc>
                  <a:txBody>
                    <a:bodyPr/>
                    <a:lstStyle/>
                    <a:p>
                      <a:pPr algn="ctr"/>
                      <a:r>
                        <a:rPr lang="en-US" sz="2000" b="1" dirty="0"/>
                        <a:t>6.7</a:t>
                      </a:r>
                    </a:p>
                  </a:txBody>
                  <a:tcPr anchor="ctr"/>
                </a:tc>
                <a:tc>
                  <a:txBody>
                    <a:bodyPr/>
                    <a:lstStyle/>
                    <a:p>
                      <a:pPr algn="ctr"/>
                      <a:r>
                        <a:rPr lang="en-US" sz="2000" b="1" dirty="0">
                          <a:solidFill>
                            <a:schemeClr val="accent2">
                              <a:lumMod val="75000"/>
                            </a:schemeClr>
                          </a:solidFill>
                        </a:rPr>
                        <a:t>36%</a:t>
                      </a:r>
                    </a:p>
                  </a:txBody>
                  <a:tcPr anchor="ctr"/>
                </a:tc>
                <a:extLst>
                  <a:ext uri="{0D108BD9-81ED-4DB2-BD59-A6C34878D82A}">
                    <a16:rowId xmlns:a16="http://schemas.microsoft.com/office/drawing/2014/main" val="3773387778"/>
                  </a:ext>
                </a:extLst>
              </a:tr>
              <a:tr h="611835">
                <a:tc>
                  <a:txBody>
                    <a:bodyPr/>
                    <a:lstStyle/>
                    <a:p>
                      <a:pPr algn="ctr"/>
                      <a:r>
                        <a:rPr lang="en-US" sz="2000" b="1" dirty="0"/>
                        <a:t>3.2</a:t>
                      </a:r>
                    </a:p>
                  </a:txBody>
                  <a:tcPr anchor="ctr"/>
                </a:tc>
                <a:tc>
                  <a:txBody>
                    <a:bodyPr/>
                    <a:lstStyle/>
                    <a:p>
                      <a:pPr algn="ctr"/>
                      <a:r>
                        <a:rPr lang="en-US" sz="2000" b="1" dirty="0"/>
                        <a:t>2.6</a:t>
                      </a:r>
                    </a:p>
                  </a:txBody>
                  <a:tcPr anchor="ctr"/>
                </a:tc>
                <a:tc>
                  <a:txBody>
                    <a:bodyPr/>
                    <a:lstStyle/>
                    <a:p>
                      <a:pPr algn="ctr"/>
                      <a:r>
                        <a:rPr lang="en-US" sz="2000" b="1" dirty="0"/>
                        <a:t>0.7</a:t>
                      </a:r>
                    </a:p>
                  </a:txBody>
                  <a:tcPr anchor="ctr"/>
                </a:tc>
                <a:tc>
                  <a:txBody>
                    <a:bodyPr/>
                    <a:lstStyle/>
                    <a:p>
                      <a:pPr algn="ctr"/>
                      <a:r>
                        <a:rPr lang="en-US" sz="2000" b="1" dirty="0">
                          <a:solidFill>
                            <a:schemeClr val="accent2">
                              <a:lumMod val="75000"/>
                            </a:schemeClr>
                          </a:solidFill>
                        </a:rPr>
                        <a:t>81%</a:t>
                      </a:r>
                    </a:p>
                  </a:txBody>
                  <a:tcPr anchor="ctr"/>
                </a:tc>
                <a:tc>
                  <a:txBody>
                    <a:bodyPr/>
                    <a:lstStyle/>
                    <a:p>
                      <a:pPr algn="ctr"/>
                      <a:r>
                        <a:rPr lang="en-US" sz="2000" b="1" dirty="0"/>
                        <a:t>Community</a:t>
                      </a:r>
                    </a:p>
                  </a:txBody>
                  <a:tcPr anchor="ctr"/>
                </a:tc>
                <a:tc>
                  <a:txBody>
                    <a:bodyPr/>
                    <a:lstStyle/>
                    <a:p>
                      <a:pPr algn="ctr"/>
                      <a:r>
                        <a:rPr lang="en-US" sz="2000" b="1" dirty="0"/>
                        <a:t>6.3</a:t>
                      </a:r>
                    </a:p>
                  </a:txBody>
                  <a:tcPr anchor="ctr"/>
                </a:tc>
                <a:tc>
                  <a:txBody>
                    <a:bodyPr/>
                    <a:lstStyle/>
                    <a:p>
                      <a:pPr algn="ctr"/>
                      <a:r>
                        <a:rPr lang="en-US" sz="2000" b="1" dirty="0"/>
                        <a:t>3.1</a:t>
                      </a:r>
                    </a:p>
                  </a:txBody>
                  <a:tcPr anchor="ctr"/>
                </a:tc>
                <a:tc>
                  <a:txBody>
                    <a:bodyPr/>
                    <a:lstStyle/>
                    <a:p>
                      <a:pPr algn="ctr"/>
                      <a:r>
                        <a:rPr lang="en-US" sz="2000" b="1" dirty="0"/>
                        <a:t>3.2</a:t>
                      </a:r>
                    </a:p>
                  </a:txBody>
                  <a:tcPr anchor="ctr"/>
                </a:tc>
                <a:tc>
                  <a:txBody>
                    <a:bodyPr/>
                    <a:lstStyle/>
                    <a:p>
                      <a:pPr algn="ctr"/>
                      <a:r>
                        <a:rPr lang="en-US" sz="2000" b="1" dirty="0">
                          <a:solidFill>
                            <a:schemeClr val="accent2">
                              <a:lumMod val="75000"/>
                            </a:schemeClr>
                          </a:solidFill>
                        </a:rPr>
                        <a:t>49%</a:t>
                      </a:r>
                    </a:p>
                  </a:txBody>
                  <a:tcPr anchor="ctr"/>
                </a:tc>
                <a:extLst>
                  <a:ext uri="{0D108BD9-81ED-4DB2-BD59-A6C34878D82A}">
                    <a16:rowId xmlns:a16="http://schemas.microsoft.com/office/drawing/2014/main" val="598783290"/>
                  </a:ext>
                </a:extLst>
              </a:tr>
              <a:tr h="611835">
                <a:tc>
                  <a:txBody>
                    <a:bodyPr/>
                    <a:lstStyle/>
                    <a:p>
                      <a:pPr algn="ctr"/>
                      <a:r>
                        <a:rPr lang="en-US" sz="2000" b="1" dirty="0"/>
                        <a:t>2.8</a:t>
                      </a:r>
                    </a:p>
                  </a:txBody>
                  <a:tcPr anchor="ctr"/>
                </a:tc>
                <a:tc>
                  <a:txBody>
                    <a:bodyPr/>
                    <a:lstStyle/>
                    <a:p>
                      <a:pPr algn="ctr"/>
                      <a:r>
                        <a:rPr lang="en-US" sz="2000" b="1" dirty="0"/>
                        <a:t>2.3</a:t>
                      </a:r>
                    </a:p>
                  </a:txBody>
                  <a:tcPr anchor="ctr"/>
                </a:tc>
                <a:tc>
                  <a:txBody>
                    <a:bodyPr/>
                    <a:lstStyle/>
                    <a:p>
                      <a:pPr algn="ctr"/>
                      <a:r>
                        <a:rPr lang="en-US" sz="2000" b="1" dirty="0"/>
                        <a:t>0.5</a:t>
                      </a:r>
                    </a:p>
                  </a:txBody>
                  <a:tcPr anchor="ctr"/>
                </a:tc>
                <a:tc>
                  <a:txBody>
                    <a:bodyPr/>
                    <a:lstStyle/>
                    <a:p>
                      <a:pPr algn="ctr"/>
                      <a:r>
                        <a:rPr lang="en-US" sz="2000" b="1" dirty="0">
                          <a:solidFill>
                            <a:schemeClr val="accent2">
                              <a:lumMod val="75000"/>
                            </a:schemeClr>
                          </a:solidFill>
                        </a:rPr>
                        <a:t>82%</a:t>
                      </a:r>
                    </a:p>
                  </a:txBody>
                  <a:tcPr anchor="ctr"/>
                </a:tc>
                <a:tc>
                  <a:txBody>
                    <a:bodyPr/>
                    <a:lstStyle/>
                    <a:p>
                      <a:pPr algn="ctr"/>
                      <a:r>
                        <a:rPr lang="en-US" sz="2000" b="1" dirty="0"/>
                        <a:t>Freestanding</a:t>
                      </a:r>
                    </a:p>
                  </a:txBody>
                  <a:tcPr anchor="ctr"/>
                </a:tc>
                <a:tc>
                  <a:txBody>
                    <a:bodyPr/>
                    <a:lstStyle/>
                    <a:p>
                      <a:pPr algn="ctr"/>
                      <a:r>
                        <a:rPr lang="en-US" sz="2000" b="1" dirty="0"/>
                        <a:t>9.0</a:t>
                      </a:r>
                    </a:p>
                  </a:txBody>
                  <a:tcPr anchor="ctr"/>
                </a:tc>
                <a:tc>
                  <a:txBody>
                    <a:bodyPr/>
                    <a:lstStyle/>
                    <a:p>
                      <a:pPr algn="ctr"/>
                      <a:r>
                        <a:rPr lang="en-US" sz="2000" b="1" dirty="0"/>
                        <a:t>2.3</a:t>
                      </a:r>
                    </a:p>
                  </a:txBody>
                  <a:tcPr anchor="ctr"/>
                </a:tc>
                <a:tc>
                  <a:txBody>
                    <a:bodyPr/>
                    <a:lstStyle/>
                    <a:p>
                      <a:pPr algn="ctr"/>
                      <a:r>
                        <a:rPr lang="en-US" sz="2000" b="1" dirty="0"/>
                        <a:t>6.7</a:t>
                      </a:r>
                    </a:p>
                  </a:txBody>
                  <a:tcPr anchor="ctr"/>
                </a:tc>
                <a:tc>
                  <a:txBody>
                    <a:bodyPr/>
                    <a:lstStyle/>
                    <a:p>
                      <a:pPr algn="ctr"/>
                      <a:r>
                        <a:rPr lang="en-US" sz="2000" b="1" dirty="0">
                          <a:solidFill>
                            <a:schemeClr val="accent2">
                              <a:lumMod val="75000"/>
                            </a:schemeClr>
                          </a:solidFill>
                        </a:rPr>
                        <a:t>26%</a:t>
                      </a:r>
                    </a:p>
                  </a:txBody>
                  <a:tcPr anchor="ctr"/>
                </a:tc>
                <a:extLst>
                  <a:ext uri="{0D108BD9-81ED-4DB2-BD59-A6C34878D82A}">
                    <a16:rowId xmlns:a16="http://schemas.microsoft.com/office/drawing/2014/main" val="2403096528"/>
                  </a:ext>
                </a:extLst>
              </a:tr>
              <a:tr h="611835">
                <a:tc>
                  <a:txBody>
                    <a:bodyPr/>
                    <a:lstStyle/>
                    <a:p>
                      <a:pPr algn="ctr"/>
                      <a:r>
                        <a:rPr lang="en-US" sz="2000" b="1" dirty="0"/>
                        <a:t>3.0</a:t>
                      </a:r>
                    </a:p>
                  </a:txBody>
                  <a:tcPr anchor="ctr"/>
                </a:tc>
                <a:tc>
                  <a:txBody>
                    <a:bodyPr/>
                    <a:lstStyle/>
                    <a:p>
                      <a:pPr algn="ctr"/>
                      <a:r>
                        <a:rPr lang="en-US" sz="2000" b="1" dirty="0"/>
                        <a:t>2.1</a:t>
                      </a:r>
                    </a:p>
                  </a:txBody>
                  <a:tcPr anchor="ctr"/>
                </a:tc>
                <a:tc>
                  <a:txBody>
                    <a:bodyPr/>
                    <a:lstStyle/>
                    <a:p>
                      <a:pPr algn="ctr"/>
                      <a:r>
                        <a:rPr lang="en-US" sz="2000" b="1" dirty="0"/>
                        <a:t>0.9</a:t>
                      </a:r>
                    </a:p>
                  </a:txBody>
                  <a:tcPr anchor="ctr"/>
                </a:tc>
                <a:tc>
                  <a:txBody>
                    <a:bodyPr/>
                    <a:lstStyle/>
                    <a:p>
                      <a:pPr algn="ctr"/>
                      <a:r>
                        <a:rPr lang="en-US" sz="2000" b="1" dirty="0">
                          <a:solidFill>
                            <a:schemeClr val="accent2">
                              <a:lumMod val="75000"/>
                            </a:schemeClr>
                          </a:solidFill>
                        </a:rPr>
                        <a:t>70%</a:t>
                      </a:r>
                    </a:p>
                  </a:txBody>
                  <a:tcPr anchor="ctr"/>
                </a:tc>
                <a:tc>
                  <a:txBody>
                    <a:bodyPr/>
                    <a:lstStyle/>
                    <a:p>
                      <a:pPr algn="ctr"/>
                      <a:r>
                        <a:rPr lang="en-US" sz="2000" b="1" dirty="0"/>
                        <a:t>Pediatrics</a:t>
                      </a:r>
                    </a:p>
                  </a:txBody>
                  <a:tcPr anchor="ctr"/>
                </a:tc>
                <a:tc>
                  <a:txBody>
                    <a:bodyPr/>
                    <a:lstStyle/>
                    <a:p>
                      <a:pPr algn="ctr"/>
                      <a:r>
                        <a:rPr lang="en-US" sz="2000" b="1" dirty="0"/>
                        <a:t>6.4</a:t>
                      </a:r>
                    </a:p>
                  </a:txBody>
                  <a:tcPr anchor="ctr"/>
                </a:tc>
                <a:tc>
                  <a:txBody>
                    <a:bodyPr/>
                    <a:lstStyle/>
                    <a:p>
                      <a:pPr algn="ctr"/>
                      <a:r>
                        <a:rPr lang="en-US" sz="2000" b="1" dirty="0"/>
                        <a:t>3.0</a:t>
                      </a:r>
                    </a:p>
                  </a:txBody>
                  <a:tcPr anchor="ctr"/>
                </a:tc>
                <a:tc>
                  <a:txBody>
                    <a:bodyPr/>
                    <a:lstStyle/>
                    <a:p>
                      <a:pPr algn="ctr"/>
                      <a:r>
                        <a:rPr lang="en-US" sz="2000" b="1" dirty="0"/>
                        <a:t>3.4</a:t>
                      </a:r>
                    </a:p>
                  </a:txBody>
                  <a:tcPr anchor="ctr"/>
                </a:tc>
                <a:tc>
                  <a:txBody>
                    <a:bodyPr/>
                    <a:lstStyle/>
                    <a:p>
                      <a:pPr algn="ctr"/>
                      <a:r>
                        <a:rPr lang="en-US" sz="2000" b="1" dirty="0">
                          <a:solidFill>
                            <a:schemeClr val="accent2">
                              <a:lumMod val="75000"/>
                            </a:schemeClr>
                          </a:solidFill>
                        </a:rPr>
                        <a:t>47%</a:t>
                      </a:r>
                    </a:p>
                  </a:txBody>
                  <a:tcPr anchor="ctr"/>
                </a:tc>
                <a:extLst>
                  <a:ext uri="{0D108BD9-81ED-4DB2-BD59-A6C34878D82A}">
                    <a16:rowId xmlns:a16="http://schemas.microsoft.com/office/drawing/2014/main" val="2634249790"/>
                  </a:ext>
                </a:extLst>
              </a:tr>
            </a:tbl>
          </a:graphicData>
        </a:graphic>
      </p:graphicFrame>
      <p:pic>
        <p:nvPicPr>
          <p:cNvPr id="3" name="Picture 2"/>
          <p:cNvPicPr>
            <a:picLocks noChangeAspect="1"/>
          </p:cNvPicPr>
          <p:nvPr/>
        </p:nvPicPr>
        <p:blipFill>
          <a:blip r:embed="rId2"/>
          <a:stretch>
            <a:fillRect/>
          </a:stretch>
        </p:blipFill>
        <p:spPr>
          <a:xfrm>
            <a:off x="522513" y="5201551"/>
            <a:ext cx="4088675" cy="1656449"/>
          </a:xfrm>
          <a:prstGeom prst="rect">
            <a:avLst/>
          </a:prstGeom>
        </p:spPr>
      </p:pic>
      <p:pic>
        <p:nvPicPr>
          <p:cNvPr id="4" name="Picture 3"/>
          <p:cNvPicPr>
            <a:picLocks noChangeAspect="1"/>
          </p:cNvPicPr>
          <p:nvPr/>
        </p:nvPicPr>
        <p:blipFill>
          <a:blip r:embed="rId3"/>
          <a:stretch>
            <a:fillRect/>
          </a:stretch>
        </p:blipFill>
        <p:spPr>
          <a:xfrm>
            <a:off x="4611189" y="5201551"/>
            <a:ext cx="4193176" cy="1656449"/>
          </a:xfrm>
          <a:prstGeom prst="rect">
            <a:avLst/>
          </a:prstGeom>
        </p:spPr>
      </p:pic>
      <p:sp>
        <p:nvSpPr>
          <p:cNvPr id="8" name="Rectangle 7"/>
          <p:cNvSpPr/>
          <p:nvPr/>
        </p:nvSpPr>
        <p:spPr>
          <a:xfrm>
            <a:off x="-1" y="1123406"/>
            <a:ext cx="4611188" cy="5747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tx1"/>
                </a:solidFill>
              </a:rPr>
              <a:t>Discharged Patients</a:t>
            </a:r>
          </a:p>
        </p:txBody>
      </p:sp>
      <p:sp>
        <p:nvSpPr>
          <p:cNvPr id="9" name="Rectangle 8"/>
          <p:cNvSpPr/>
          <p:nvPr/>
        </p:nvSpPr>
        <p:spPr>
          <a:xfrm>
            <a:off x="4611188" y="1123406"/>
            <a:ext cx="4532812" cy="5747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tx1"/>
                </a:solidFill>
              </a:rPr>
              <a:t>Admitted Patients</a:t>
            </a:r>
          </a:p>
        </p:txBody>
      </p:sp>
    </p:spTree>
    <p:extLst>
      <p:ext uri="{BB962C8B-B14F-4D97-AF65-F5344CB8AC3E}">
        <p14:creationId xmlns:p14="http://schemas.microsoft.com/office/powerpoint/2010/main" val="3051342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7145"/>
            <a:ext cx="8229600" cy="1143000"/>
          </a:xfrm>
        </p:spPr>
        <p:txBody>
          <a:bodyPr/>
          <a:lstStyle/>
          <a:p>
            <a:r>
              <a:rPr lang="en-US" dirty="0"/>
              <a:t>Value Added Time</a:t>
            </a:r>
          </a:p>
        </p:txBody>
      </p:sp>
      <p:graphicFrame>
        <p:nvGraphicFramePr>
          <p:cNvPr id="12" name="Content Placeholder 11">
            <a:extLst>
              <a:ext uri="{FF2B5EF4-FFF2-40B4-BE49-F238E27FC236}">
                <a16:creationId xmlns:a16="http://schemas.microsoft.com/office/drawing/2014/main" id="{FD427E8E-D245-425B-9553-AD319FC3B6C0}"/>
              </a:ext>
            </a:extLst>
          </p:cNvPr>
          <p:cNvGraphicFramePr>
            <a:graphicFrameLocks noGrp="1"/>
          </p:cNvGraphicFramePr>
          <p:nvPr>
            <p:ph idx="1"/>
            <p:extLst>
              <p:ext uri="{D42A27DB-BD31-4B8C-83A1-F6EECF244321}">
                <p14:modId xmlns:p14="http://schemas.microsoft.com/office/powerpoint/2010/main" val="3237943421"/>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73AFED84-6996-4B19-9987-F73CF4AFA25A}"/>
              </a:ext>
            </a:extLst>
          </p:cNvPr>
          <p:cNvSpPr txBox="1"/>
          <p:nvPr/>
        </p:nvSpPr>
        <p:spPr>
          <a:xfrm>
            <a:off x="7136091" y="2076111"/>
            <a:ext cx="2007909" cy="1169551"/>
          </a:xfrm>
          <a:prstGeom prst="rect">
            <a:avLst/>
          </a:prstGeom>
          <a:solidFill>
            <a:schemeClr val="bg2"/>
          </a:solidFill>
        </p:spPr>
        <p:txBody>
          <a:bodyPr wrap="square" rtlCol="0">
            <a:spAutoFit/>
          </a:bodyPr>
          <a:lstStyle/>
          <a:p>
            <a:r>
              <a:rPr lang="en-US" sz="1400" dirty="0"/>
              <a:t>Arrival to Provider same</a:t>
            </a:r>
          </a:p>
          <a:p>
            <a:endParaRPr lang="en-US" sz="1400" dirty="0"/>
          </a:p>
          <a:p>
            <a:r>
              <a:rPr lang="en-US" sz="1400" dirty="0"/>
              <a:t>Similar decision time</a:t>
            </a:r>
          </a:p>
          <a:p>
            <a:endParaRPr lang="en-US" sz="1400" dirty="0"/>
          </a:p>
          <a:p>
            <a:r>
              <a:rPr lang="en-US" sz="1400" b="1" i="1" dirty="0"/>
              <a:t>Increased Boarding</a:t>
            </a:r>
          </a:p>
        </p:txBody>
      </p:sp>
    </p:spTree>
    <p:extLst>
      <p:ext uri="{BB962C8B-B14F-4D97-AF65-F5344CB8AC3E}">
        <p14:creationId xmlns:p14="http://schemas.microsoft.com/office/powerpoint/2010/main" val="254012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266" y="57881"/>
            <a:ext cx="8229600" cy="1143000"/>
          </a:xfrm>
        </p:spPr>
        <p:txBody>
          <a:bodyPr>
            <a:normAutofit/>
          </a:bodyPr>
          <a:lstStyle/>
          <a:p>
            <a:r>
              <a:rPr lang="en-US" sz="4000" dirty="0"/>
              <a:t>Boarding Time</a:t>
            </a:r>
          </a:p>
        </p:txBody>
      </p:sp>
      <p:graphicFrame>
        <p:nvGraphicFramePr>
          <p:cNvPr id="13" name="Content Placeholder 12"/>
          <p:cNvGraphicFramePr>
            <a:graphicFrameLocks noGrp="1"/>
          </p:cNvGraphicFramePr>
          <p:nvPr>
            <p:ph sz="half" idx="4294967295"/>
            <p:extLst>
              <p:ext uri="{D42A27DB-BD31-4B8C-83A1-F6EECF244321}">
                <p14:modId xmlns:p14="http://schemas.microsoft.com/office/powerpoint/2010/main" val="3478466486"/>
              </p:ext>
            </p:extLst>
          </p:nvPr>
        </p:nvGraphicFramePr>
        <p:xfrm>
          <a:off x="590479" y="1951348"/>
          <a:ext cx="7875174" cy="386932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rot="16200000">
            <a:off x="100809" y="3404047"/>
            <a:ext cx="624915" cy="307777"/>
          </a:xfrm>
          <a:prstGeom prst="rect">
            <a:avLst/>
          </a:prstGeom>
          <a:noFill/>
        </p:spPr>
        <p:txBody>
          <a:bodyPr wrap="none" rtlCol="0">
            <a:spAutoFit/>
          </a:bodyPr>
          <a:lstStyle/>
          <a:p>
            <a:r>
              <a:rPr lang="en-US" sz="1400" b="1" dirty="0"/>
              <a:t>Hours</a:t>
            </a:r>
            <a:endParaRPr lang="en-US" b="1" dirty="0"/>
          </a:p>
        </p:txBody>
      </p:sp>
      <p:sp>
        <p:nvSpPr>
          <p:cNvPr id="6" name="TextBox 5"/>
          <p:cNvSpPr txBox="1"/>
          <p:nvPr/>
        </p:nvSpPr>
        <p:spPr>
          <a:xfrm>
            <a:off x="567155" y="1448254"/>
            <a:ext cx="4448077" cy="461665"/>
          </a:xfrm>
          <a:prstGeom prst="rect">
            <a:avLst/>
          </a:prstGeom>
          <a:noFill/>
        </p:spPr>
        <p:txBody>
          <a:bodyPr wrap="none" rtlCol="0">
            <a:spAutoFit/>
          </a:bodyPr>
          <a:lstStyle/>
          <a:p>
            <a:r>
              <a:rPr lang="en-US" sz="2400" b="1" dirty="0"/>
              <a:t>Mean and Median Boarding Time</a:t>
            </a:r>
          </a:p>
        </p:txBody>
      </p:sp>
      <p:sp>
        <p:nvSpPr>
          <p:cNvPr id="3" name="TextBox 2">
            <a:extLst>
              <a:ext uri="{FF2B5EF4-FFF2-40B4-BE49-F238E27FC236}">
                <a16:creationId xmlns:a16="http://schemas.microsoft.com/office/drawing/2014/main" id="{5FC3AFE8-F55F-4B7D-AF65-8334107EEF43}"/>
              </a:ext>
            </a:extLst>
          </p:cNvPr>
          <p:cNvSpPr txBox="1"/>
          <p:nvPr/>
        </p:nvSpPr>
        <p:spPr>
          <a:xfrm>
            <a:off x="2498103" y="6033155"/>
            <a:ext cx="4217245" cy="400110"/>
          </a:xfrm>
          <a:prstGeom prst="rect">
            <a:avLst/>
          </a:prstGeom>
          <a:noFill/>
        </p:spPr>
        <p:txBody>
          <a:bodyPr wrap="none" rtlCol="0">
            <a:spAutoFit/>
          </a:bodyPr>
          <a:lstStyle/>
          <a:p>
            <a:r>
              <a:rPr lang="en-US" sz="2000" b="1" dirty="0"/>
              <a:t>The Boarding “Tail” continues to grow</a:t>
            </a:r>
          </a:p>
        </p:txBody>
      </p:sp>
    </p:spTree>
    <p:extLst>
      <p:ext uri="{BB962C8B-B14F-4D97-AF65-F5344CB8AC3E}">
        <p14:creationId xmlns:p14="http://schemas.microsoft.com/office/powerpoint/2010/main" val="1476988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266" y="57881"/>
            <a:ext cx="8229600" cy="1143000"/>
          </a:xfrm>
        </p:spPr>
        <p:txBody>
          <a:bodyPr>
            <a:normAutofit/>
          </a:bodyPr>
          <a:lstStyle/>
          <a:p>
            <a:r>
              <a:rPr lang="en-US" sz="4000" dirty="0"/>
              <a:t>Boarding Time</a:t>
            </a:r>
          </a:p>
        </p:txBody>
      </p:sp>
      <p:graphicFrame>
        <p:nvGraphicFramePr>
          <p:cNvPr id="13" name="Content Placeholder 12"/>
          <p:cNvGraphicFramePr>
            <a:graphicFrameLocks noGrp="1"/>
          </p:cNvGraphicFramePr>
          <p:nvPr>
            <p:ph sz="half" idx="4294967295"/>
            <p:extLst>
              <p:ext uri="{D42A27DB-BD31-4B8C-83A1-F6EECF244321}">
                <p14:modId xmlns:p14="http://schemas.microsoft.com/office/powerpoint/2010/main" val="138088617"/>
              </p:ext>
            </p:extLst>
          </p:nvPr>
        </p:nvGraphicFramePr>
        <p:xfrm>
          <a:off x="590479" y="1762049"/>
          <a:ext cx="7875174" cy="4459641"/>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rot="16200000">
            <a:off x="100809" y="3404047"/>
            <a:ext cx="624915" cy="307777"/>
          </a:xfrm>
          <a:prstGeom prst="rect">
            <a:avLst/>
          </a:prstGeom>
          <a:noFill/>
        </p:spPr>
        <p:txBody>
          <a:bodyPr wrap="none" rtlCol="0">
            <a:spAutoFit/>
          </a:bodyPr>
          <a:lstStyle/>
          <a:p>
            <a:r>
              <a:rPr lang="en-US" sz="1400" b="1" dirty="0"/>
              <a:t>Hours</a:t>
            </a:r>
            <a:endParaRPr lang="en-US" b="1" dirty="0"/>
          </a:p>
        </p:txBody>
      </p:sp>
      <p:sp>
        <p:nvSpPr>
          <p:cNvPr id="6" name="TextBox 5"/>
          <p:cNvSpPr txBox="1"/>
          <p:nvPr/>
        </p:nvSpPr>
        <p:spPr>
          <a:xfrm>
            <a:off x="567155" y="1300384"/>
            <a:ext cx="2845331" cy="461665"/>
          </a:xfrm>
          <a:prstGeom prst="rect">
            <a:avLst/>
          </a:prstGeom>
          <a:noFill/>
        </p:spPr>
        <p:txBody>
          <a:bodyPr wrap="none" rtlCol="0">
            <a:spAutoFit/>
          </a:bodyPr>
          <a:lstStyle/>
          <a:p>
            <a:r>
              <a:rPr lang="en-US" sz="2400" b="1" dirty="0"/>
              <a:t>Total Boarding Hours</a:t>
            </a:r>
          </a:p>
        </p:txBody>
      </p:sp>
      <p:sp>
        <p:nvSpPr>
          <p:cNvPr id="3" name="TextBox 2">
            <a:extLst>
              <a:ext uri="{FF2B5EF4-FFF2-40B4-BE49-F238E27FC236}">
                <a16:creationId xmlns:a16="http://schemas.microsoft.com/office/drawing/2014/main" id="{3817DA0B-D4E9-4681-B4AF-969EBA42B7E7}"/>
              </a:ext>
            </a:extLst>
          </p:cNvPr>
          <p:cNvSpPr txBox="1"/>
          <p:nvPr/>
        </p:nvSpPr>
        <p:spPr>
          <a:xfrm>
            <a:off x="3442505" y="4178239"/>
            <a:ext cx="1200200" cy="738664"/>
          </a:xfrm>
          <a:prstGeom prst="rect">
            <a:avLst/>
          </a:prstGeom>
          <a:noFill/>
        </p:spPr>
        <p:txBody>
          <a:bodyPr wrap="none" rtlCol="0">
            <a:spAutoFit/>
          </a:bodyPr>
          <a:lstStyle/>
          <a:p>
            <a:r>
              <a:rPr lang="en-US" sz="1400" dirty="0">
                <a:solidFill>
                  <a:schemeClr val="bg1"/>
                </a:solidFill>
              </a:rPr>
              <a:t>10 beds fully</a:t>
            </a:r>
          </a:p>
          <a:p>
            <a:r>
              <a:rPr lang="en-US" sz="1400" dirty="0">
                <a:solidFill>
                  <a:schemeClr val="bg1"/>
                </a:solidFill>
              </a:rPr>
              <a:t>dedicated to </a:t>
            </a:r>
          </a:p>
          <a:p>
            <a:r>
              <a:rPr lang="en-US" sz="1400" dirty="0">
                <a:solidFill>
                  <a:schemeClr val="bg1"/>
                </a:solidFill>
              </a:rPr>
              <a:t>Inpatient care</a:t>
            </a:r>
          </a:p>
        </p:txBody>
      </p:sp>
      <p:sp>
        <p:nvSpPr>
          <p:cNvPr id="8" name="TextBox 7">
            <a:extLst>
              <a:ext uri="{FF2B5EF4-FFF2-40B4-BE49-F238E27FC236}">
                <a16:creationId xmlns:a16="http://schemas.microsoft.com/office/drawing/2014/main" id="{E59BFA9F-AD40-4842-9E2F-30F38EA68278}"/>
              </a:ext>
            </a:extLst>
          </p:cNvPr>
          <p:cNvSpPr txBox="1"/>
          <p:nvPr/>
        </p:nvSpPr>
        <p:spPr>
          <a:xfrm>
            <a:off x="5579244" y="2977661"/>
            <a:ext cx="1200200" cy="738664"/>
          </a:xfrm>
          <a:prstGeom prst="rect">
            <a:avLst/>
          </a:prstGeom>
          <a:noFill/>
        </p:spPr>
        <p:txBody>
          <a:bodyPr wrap="none" rtlCol="0">
            <a:spAutoFit/>
          </a:bodyPr>
          <a:lstStyle/>
          <a:p>
            <a:r>
              <a:rPr lang="en-US" sz="1400" dirty="0">
                <a:solidFill>
                  <a:schemeClr val="bg1"/>
                </a:solidFill>
              </a:rPr>
              <a:t>13 beds fully</a:t>
            </a:r>
          </a:p>
          <a:p>
            <a:r>
              <a:rPr lang="en-US" sz="1400" dirty="0">
                <a:solidFill>
                  <a:schemeClr val="bg1"/>
                </a:solidFill>
              </a:rPr>
              <a:t>dedicated to </a:t>
            </a:r>
          </a:p>
          <a:p>
            <a:r>
              <a:rPr lang="en-US" sz="1400" dirty="0">
                <a:solidFill>
                  <a:schemeClr val="bg1"/>
                </a:solidFill>
              </a:rPr>
              <a:t>Inpatient care</a:t>
            </a:r>
          </a:p>
        </p:txBody>
      </p:sp>
      <p:sp>
        <p:nvSpPr>
          <p:cNvPr id="9" name="TextBox 8">
            <a:extLst>
              <a:ext uri="{FF2B5EF4-FFF2-40B4-BE49-F238E27FC236}">
                <a16:creationId xmlns:a16="http://schemas.microsoft.com/office/drawing/2014/main" id="{9944045B-F1C9-4F8B-8130-2ACAB3E28C6C}"/>
              </a:ext>
            </a:extLst>
          </p:cNvPr>
          <p:cNvSpPr txBox="1"/>
          <p:nvPr/>
        </p:nvSpPr>
        <p:spPr>
          <a:xfrm>
            <a:off x="1716442" y="4415480"/>
            <a:ext cx="1200200" cy="738664"/>
          </a:xfrm>
          <a:prstGeom prst="rect">
            <a:avLst/>
          </a:prstGeom>
          <a:noFill/>
        </p:spPr>
        <p:txBody>
          <a:bodyPr wrap="none" rtlCol="0">
            <a:spAutoFit/>
          </a:bodyPr>
          <a:lstStyle/>
          <a:p>
            <a:r>
              <a:rPr lang="en-US" sz="1400" dirty="0">
                <a:solidFill>
                  <a:schemeClr val="bg1"/>
                </a:solidFill>
              </a:rPr>
              <a:t>9 beds fully</a:t>
            </a:r>
          </a:p>
          <a:p>
            <a:r>
              <a:rPr lang="en-US" sz="1400" dirty="0">
                <a:solidFill>
                  <a:schemeClr val="bg1"/>
                </a:solidFill>
              </a:rPr>
              <a:t>dedicated to </a:t>
            </a:r>
          </a:p>
          <a:p>
            <a:r>
              <a:rPr lang="en-US" sz="1400" dirty="0">
                <a:solidFill>
                  <a:schemeClr val="bg1"/>
                </a:solidFill>
              </a:rPr>
              <a:t>Inpatient care</a:t>
            </a:r>
          </a:p>
        </p:txBody>
      </p:sp>
      <p:sp>
        <p:nvSpPr>
          <p:cNvPr id="10" name="TextBox 9">
            <a:extLst>
              <a:ext uri="{FF2B5EF4-FFF2-40B4-BE49-F238E27FC236}">
                <a16:creationId xmlns:a16="http://schemas.microsoft.com/office/drawing/2014/main" id="{2C3CACF0-3D8C-433B-80A1-0C655FA87F01}"/>
              </a:ext>
            </a:extLst>
          </p:cNvPr>
          <p:cNvSpPr txBox="1"/>
          <p:nvPr/>
        </p:nvSpPr>
        <p:spPr>
          <a:xfrm>
            <a:off x="7218196" y="2333628"/>
            <a:ext cx="1247457" cy="738664"/>
          </a:xfrm>
          <a:prstGeom prst="rect">
            <a:avLst/>
          </a:prstGeom>
          <a:noFill/>
        </p:spPr>
        <p:txBody>
          <a:bodyPr wrap="none" rtlCol="0">
            <a:spAutoFit/>
          </a:bodyPr>
          <a:lstStyle/>
          <a:p>
            <a:r>
              <a:rPr lang="en-US" sz="1400" dirty="0">
                <a:solidFill>
                  <a:schemeClr val="bg1"/>
                </a:solidFill>
              </a:rPr>
              <a:t>14.4 beds fully</a:t>
            </a:r>
          </a:p>
          <a:p>
            <a:r>
              <a:rPr lang="en-US" sz="1400" dirty="0">
                <a:solidFill>
                  <a:schemeClr val="bg1"/>
                </a:solidFill>
              </a:rPr>
              <a:t>dedicated to </a:t>
            </a:r>
          </a:p>
          <a:p>
            <a:r>
              <a:rPr lang="en-US" sz="1400" dirty="0">
                <a:solidFill>
                  <a:schemeClr val="bg1"/>
                </a:solidFill>
              </a:rPr>
              <a:t>Inpatient care</a:t>
            </a:r>
          </a:p>
        </p:txBody>
      </p:sp>
    </p:spTree>
    <p:extLst>
      <p:ext uri="{BB962C8B-B14F-4D97-AF65-F5344CB8AC3E}">
        <p14:creationId xmlns:p14="http://schemas.microsoft.com/office/powerpoint/2010/main" val="409781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211" y="114300"/>
            <a:ext cx="8229600" cy="1143000"/>
          </a:xfrm>
        </p:spPr>
        <p:txBody>
          <a:bodyPr>
            <a:normAutofit/>
          </a:bodyPr>
          <a:lstStyle/>
          <a:p>
            <a:r>
              <a:rPr lang="en-US" sz="4000" dirty="0"/>
              <a:t>Boarding Distribution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35104776"/>
              </p:ext>
            </p:extLst>
          </p:nvPr>
        </p:nvGraphicFramePr>
        <p:xfrm>
          <a:off x="304800" y="1828800"/>
          <a:ext cx="8663940" cy="489966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rot="16200000">
            <a:off x="-392566" y="3845555"/>
            <a:ext cx="1789272" cy="338554"/>
          </a:xfrm>
          <a:prstGeom prst="rect">
            <a:avLst/>
          </a:prstGeom>
          <a:noFill/>
        </p:spPr>
        <p:txBody>
          <a:bodyPr wrap="none" rtlCol="0">
            <a:spAutoFit/>
          </a:bodyPr>
          <a:lstStyle/>
          <a:p>
            <a:r>
              <a:rPr lang="en-US" sz="1600" dirty="0">
                <a:solidFill>
                  <a:schemeClr val="bg1"/>
                </a:solidFill>
              </a:rPr>
              <a:t>Percent of Patients</a:t>
            </a:r>
          </a:p>
        </p:txBody>
      </p:sp>
      <p:sp>
        <p:nvSpPr>
          <p:cNvPr id="7" name="TextBox 6"/>
          <p:cNvSpPr txBox="1"/>
          <p:nvPr/>
        </p:nvSpPr>
        <p:spPr>
          <a:xfrm>
            <a:off x="3657600" y="5726668"/>
            <a:ext cx="1658596" cy="369332"/>
          </a:xfrm>
          <a:prstGeom prst="rect">
            <a:avLst/>
          </a:prstGeom>
          <a:noFill/>
        </p:spPr>
        <p:txBody>
          <a:bodyPr wrap="none" rtlCol="0">
            <a:spAutoFit/>
          </a:bodyPr>
          <a:lstStyle/>
          <a:p>
            <a:r>
              <a:rPr lang="en-US" b="1" dirty="0">
                <a:solidFill>
                  <a:schemeClr val="bg1"/>
                </a:solidFill>
              </a:rPr>
              <a:t>Boarding Hours</a:t>
            </a:r>
          </a:p>
        </p:txBody>
      </p:sp>
      <p:cxnSp>
        <p:nvCxnSpPr>
          <p:cNvPr id="20" name="Straight Arrow Connector 19"/>
          <p:cNvCxnSpPr>
            <a:cxnSpLocks/>
          </p:cNvCxnSpPr>
          <p:nvPr/>
        </p:nvCxnSpPr>
        <p:spPr>
          <a:xfrm>
            <a:off x="1474832" y="3184566"/>
            <a:ext cx="1645440" cy="830266"/>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cxnSpLocks/>
          </p:cNvCxnSpPr>
          <p:nvPr/>
        </p:nvCxnSpPr>
        <p:spPr>
          <a:xfrm flipV="1">
            <a:off x="3919537" y="4798243"/>
            <a:ext cx="1776637" cy="225451"/>
          </a:xfrm>
          <a:prstGeom prst="straightConnector1">
            <a:avLst/>
          </a:prstGeom>
          <a:ln w="38100">
            <a:solidFill>
              <a:schemeClr val="tx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304800" y="1312217"/>
            <a:ext cx="2575449" cy="461665"/>
          </a:xfrm>
          <a:prstGeom prst="rect">
            <a:avLst/>
          </a:prstGeom>
          <a:noFill/>
        </p:spPr>
        <p:txBody>
          <a:bodyPr wrap="none" rtlCol="0">
            <a:spAutoFit/>
          </a:bodyPr>
          <a:lstStyle/>
          <a:p>
            <a:r>
              <a:rPr lang="en-US" sz="2400" b="1" dirty="0"/>
              <a:t>FY 2015 vs FY 2022</a:t>
            </a:r>
          </a:p>
        </p:txBody>
      </p:sp>
      <p:cxnSp>
        <p:nvCxnSpPr>
          <p:cNvPr id="13" name="Straight Arrow Connector 12"/>
          <p:cNvCxnSpPr>
            <a:cxnSpLocks/>
          </p:cNvCxnSpPr>
          <p:nvPr/>
        </p:nvCxnSpPr>
        <p:spPr>
          <a:xfrm flipV="1">
            <a:off x="6579813" y="4487159"/>
            <a:ext cx="1637264" cy="726486"/>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1026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p:cNvGrpSpPr/>
          <p:nvPr/>
        </p:nvGrpSpPr>
        <p:grpSpPr>
          <a:xfrm>
            <a:off x="5878146" y="2417428"/>
            <a:ext cx="2661006" cy="2872499"/>
            <a:chOff x="5638800" y="3352800"/>
            <a:chExt cx="2819400" cy="2993512"/>
          </a:xfrm>
        </p:grpSpPr>
        <p:sp>
          <p:nvSpPr>
            <p:cNvPr id="5" name="Isosceles Triangle 4"/>
            <p:cNvSpPr/>
            <p:nvPr/>
          </p:nvSpPr>
          <p:spPr bwMode="auto">
            <a:xfrm>
              <a:off x="5638800" y="3352800"/>
              <a:ext cx="2819400" cy="2362200"/>
            </a:xfrm>
            <a:prstGeom prst="triangle">
              <a:avLst/>
            </a:prstGeom>
            <a:gradFill>
              <a:gsLst>
                <a:gs pos="0">
                  <a:srgbClr val="FBE4AE"/>
                </a:gs>
                <a:gs pos="13000">
                  <a:srgbClr val="BD922A"/>
                </a:gs>
                <a:gs pos="21001">
                  <a:srgbClr val="BD922A"/>
                </a:gs>
                <a:gs pos="63000">
                  <a:srgbClr val="FBE4AE"/>
                </a:gs>
                <a:gs pos="78000">
                  <a:srgbClr val="BD922A"/>
                </a:gs>
                <a:gs pos="83000">
                  <a:srgbClr val="835E17"/>
                </a:gs>
                <a:gs pos="87000">
                  <a:srgbClr val="A28949"/>
                </a:gs>
                <a:gs pos="100000">
                  <a:srgbClr val="FAE3B7"/>
                </a:gs>
              </a:gsLst>
              <a:lin ang="16200000" scaled="0"/>
            </a:gradFill>
            <a:ln>
              <a:headEnd type="none" w="med" len="med"/>
              <a:tailEnd type="none" w="med" len="med"/>
            </a:ln>
            <a:effectLst>
              <a:outerShdw blurRad="50800" dist="38100" sx="110000" sy="110000" algn="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6" name="TextBox 5"/>
            <p:cNvSpPr txBox="1"/>
            <p:nvPr/>
          </p:nvSpPr>
          <p:spPr>
            <a:xfrm rot="17896086">
              <a:off x="5248632" y="4075282"/>
              <a:ext cx="1594960" cy="554364"/>
            </a:xfrm>
            <a:prstGeom prst="rect">
              <a:avLst/>
            </a:prstGeom>
            <a:noFill/>
          </p:spPr>
          <p:txBody>
            <a:bodyPr wrap="none" rtlCol="0">
              <a:spAutoFit/>
            </a:bodyPr>
            <a:lstStyle/>
            <a:p>
              <a:r>
                <a:rPr lang="en-US" sz="2800" b="1" dirty="0"/>
                <a:t>Research</a:t>
              </a:r>
            </a:p>
          </p:txBody>
        </p:sp>
        <p:sp>
          <p:nvSpPr>
            <p:cNvPr id="7" name="TextBox 6"/>
            <p:cNvSpPr txBox="1"/>
            <p:nvPr/>
          </p:nvSpPr>
          <p:spPr>
            <a:xfrm rot="3412212">
              <a:off x="7298012" y="4029544"/>
              <a:ext cx="1546647" cy="554364"/>
            </a:xfrm>
            <a:prstGeom prst="rect">
              <a:avLst/>
            </a:prstGeom>
            <a:noFill/>
          </p:spPr>
          <p:txBody>
            <a:bodyPr wrap="none" rtlCol="0">
              <a:spAutoFit/>
            </a:bodyPr>
            <a:lstStyle/>
            <a:p>
              <a:r>
                <a:rPr lang="en-US" sz="2800" b="1" dirty="0"/>
                <a:t>Teaching</a:t>
              </a:r>
            </a:p>
          </p:txBody>
        </p:sp>
        <p:sp>
          <p:nvSpPr>
            <p:cNvPr id="8" name="TextBox 7"/>
            <p:cNvSpPr txBox="1"/>
            <p:nvPr/>
          </p:nvSpPr>
          <p:spPr>
            <a:xfrm>
              <a:off x="5936866" y="5801050"/>
              <a:ext cx="2126694" cy="545262"/>
            </a:xfrm>
            <a:prstGeom prst="rect">
              <a:avLst/>
            </a:prstGeom>
            <a:noFill/>
          </p:spPr>
          <p:txBody>
            <a:bodyPr wrap="none" rtlCol="0">
              <a:spAutoFit/>
            </a:bodyPr>
            <a:lstStyle/>
            <a:p>
              <a:r>
                <a:rPr lang="en-US" sz="2800" b="1" dirty="0"/>
                <a:t>Patient Care</a:t>
              </a:r>
            </a:p>
          </p:txBody>
        </p:sp>
      </p:grpSp>
      <p:sp>
        <p:nvSpPr>
          <p:cNvPr id="10" name="Title 9"/>
          <p:cNvSpPr>
            <a:spLocks noGrp="1"/>
          </p:cNvSpPr>
          <p:nvPr>
            <p:ph type="title"/>
          </p:nvPr>
        </p:nvSpPr>
        <p:spPr/>
        <p:txBody>
          <a:bodyPr>
            <a:normAutofit/>
          </a:bodyPr>
          <a:lstStyle/>
          <a:p>
            <a:r>
              <a:rPr lang="en-US" sz="4000" b="1" dirty="0"/>
              <a:t>This year…</a:t>
            </a:r>
          </a:p>
        </p:txBody>
      </p:sp>
      <p:sp>
        <p:nvSpPr>
          <p:cNvPr id="2" name="Content Placeholder 1"/>
          <p:cNvSpPr>
            <a:spLocks noGrp="1"/>
          </p:cNvSpPr>
          <p:nvPr>
            <p:ph sz="half" idx="1"/>
          </p:nvPr>
        </p:nvSpPr>
        <p:spPr>
          <a:xfrm>
            <a:off x="457200" y="1979985"/>
            <a:ext cx="6705875" cy="3141594"/>
          </a:xfrm>
        </p:spPr>
        <p:txBody>
          <a:bodyPr>
            <a:noAutofit/>
          </a:bodyPr>
          <a:lstStyle/>
          <a:p>
            <a:r>
              <a:rPr lang="en-US" sz="3200" b="1" dirty="0"/>
              <a:t>Benchmark &amp; Salary:</a:t>
            </a:r>
          </a:p>
          <a:p>
            <a:pPr marL="0" indent="0">
              <a:buNone/>
            </a:pPr>
            <a:endParaRPr lang="en-US" sz="800" b="1" dirty="0"/>
          </a:p>
          <a:p>
            <a:pPr lvl="1"/>
            <a:r>
              <a:rPr lang="en-US" b="1" i="1" dirty="0">
                <a:solidFill>
                  <a:schemeClr val="accent1">
                    <a:lumMod val="75000"/>
                  </a:schemeClr>
                </a:solidFill>
              </a:rPr>
              <a:t>COVID survey update</a:t>
            </a:r>
          </a:p>
          <a:p>
            <a:pPr lvl="1"/>
            <a:r>
              <a:rPr lang="en-US" b="1" i="1" dirty="0">
                <a:solidFill>
                  <a:srgbClr val="FF0000"/>
                </a:solidFill>
              </a:rPr>
              <a:t>Complexity index next steps</a:t>
            </a:r>
          </a:p>
          <a:p>
            <a:pPr lvl="1"/>
            <a:r>
              <a:rPr lang="en-US" b="1" i="1" dirty="0">
                <a:solidFill>
                  <a:srgbClr val="FF0000"/>
                </a:solidFill>
              </a:rPr>
              <a:t>Research section development</a:t>
            </a:r>
          </a:p>
          <a:p>
            <a:pPr lvl="1"/>
            <a:r>
              <a:rPr lang="en-US" b="1" i="1" dirty="0">
                <a:solidFill>
                  <a:schemeClr val="accent1">
                    <a:lumMod val="75000"/>
                  </a:schemeClr>
                </a:solidFill>
              </a:rPr>
              <a:t>Fellow salary data</a:t>
            </a:r>
          </a:p>
          <a:p>
            <a:pPr lvl="1"/>
            <a:endParaRPr lang="en-US" b="1" i="1" dirty="0">
              <a:solidFill>
                <a:schemeClr val="accent1">
                  <a:lumMod val="75000"/>
                </a:schemeClr>
              </a:solidFill>
            </a:endParaRPr>
          </a:p>
          <a:p>
            <a:r>
              <a:rPr lang="en-US" sz="3200" b="1" dirty="0"/>
              <a:t>Data Insights Portal:</a:t>
            </a:r>
          </a:p>
        </p:txBody>
      </p:sp>
      <p:sp>
        <p:nvSpPr>
          <p:cNvPr id="11" name="Rectangle 10"/>
          <p:cNvSpPr/>
          <p:nvPr/>
        </p:nvSpPr>
        <p:spPr>
          <a:xfrm>
            <a:off x="807431" y="5576215"/>
            <a:ext cx="5255157" cy="400110"/>
          </a:xfrm>
          <a:prstGeom prst="rect">
            <a:avLst/>
          </a:prstGeom>
        </p:spPr>
        <p:txBody>
          <a:bodyPr wrap="none">
            <a:spAutoFit/>
          </a:bodyPr>
          <a:lstStyle/>
          <a:p>
            <a:r>
              <a:rPr lang="en-US" sz="2000" b="1" u="sng" dirty="0">
                <a:solidFill>
                  <a:srgbClr val="0000FF"/>
                </a:solidFill>
                <a:latin typeface="Times New Roman" panose="02020603050405020304" pitchFamily="18" charset="0"/>
                <a:ea typeface="Times New Roman" panose="02020603050405020304" pitchFamily="18" charset="0"/>
                <a:hlinkClick r:id="rId2"/>
              </a:rPr>
              <a:t>https://saem.roundtableanalytics.com/insights/</a:t>
            </a:r>
            <a:endParaRPr lang="en-US" sz="2000" b="1" dirty="0"/>
          </a:p>
        </p:txBody>
      </p:sp>
    </p:spTree>
    <p:extLst>
      <p:ext uri="{BB962C8B-B14F-4D97-AF65-F5344CB8AC3E}">
        <p14:creationId xmlns:p14="http://schemas.microsoft.com/office/powerpoint/2010/main" val="34500552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211" y="114300"/>
            <a:ext cx="8229600" cy="1143000"/>
          </a:xfrm>
        </p:spPr>
        <p:txBody>
          <a:bodyPr>
            <a:normAutofit/>
          </a:bodyPr>
          <a:lstStyle/>
          <a:p>
            <a:r>
              <a:rPr lang="en-US" sz="4000" dirty="0"/>
              <a:t>Boarding Distribution</a:t>
            </a:r>
          </a:p>
        </p:txBody>
      </p:sp>
      <p:sp>
        <p:nvSpPr>
          <p:cNvPr id="5" name="TextBox 4"/>
          <p:cNvSpPr txBox="1"/>
          <p:nvPr/>
        </p:nvSpPr>
        <p:spPr>
          <a:xfrm rot="16200000">
            <a:off x="-392566" y="3845555"/>
            <a:ext cx="1789272" cy="338554"/>
          </a:xfrm>
          <a:prstGeom prst="rect">
            <a:avLst/>
          </a:prstGeom>
          <a:noFill/>
        </p:spPr>
        <p:txBody>
          <a:bodyPr wrap="none" rtlCol="0">
            <a:spAutoFit/>
          </a:bodyPr>
          <a:lstStyle/>
          <a:p>
            <a:r>
              <a:rPr lang="en-US" sz="1600" dirty="0">
                <a:solidFill>
                  <a:schemeClr val="bg1"/>
                </a:solidFill>
              </a:rPr>
              <a:t>Percent of Patients</a:t>
            </a:r>
          </a:p>
        </p:txBody>
      </p:sp>
      <p:sp>
        <p:nvSpPr>
          <p:cNvPr id="7" name="TextBox 6"/>
          <p:cNvSpPr txBox="1"/>
          <p:nvPr/>
        </p:nvSpPr>
        <p:spPr>
          <a:xfrm>
            <a:off x="3657600" y="5726668"/>
            <a:ext cx="1658596" cy="369332"/>
          </a:xfrm>
          <a:prstGeom prst="rect">
            <a:avLst/>
          </a:prstGeom>
          <a:noFill/>
        </p:spPr>
        <p:txBody>
          <a:bodyPr wrap="none" rtlCol="0">
            <a:spAutoFit/>
          </a:bodyPr>
          <a:lstStyle/>
          <a:p>
            <a:r>
              <a:rPr lang="en-US" b="1" dirty="0">
                <a:solidFill>
                  <a:schemeClr val="bg1"/>
                </a:solidFill>
              </a:rPr>
              <a:t>Boarding Hours</a:t>
            </a:r>
          </a:p>
        </p:txBody>
      </p:sp>
      <p:pic>
        <p:nvPicPr>
          <p:cNvPr id="8" name="Picture 7">
            <a:extLst>
              <a:ext uri="{FF2B5EF4-FFF2-40B4-BE49-F238E27FC236}">
                <a16:creationId xmlns:a16="http://schemas.microsoft.com/office/drawing/2014/main" id="{96E2277D-2390-4952-A58D-5B400D2FF536}"/>
              </a:ext>
            </a:extLst>
          </p:cNvPr>
          <p:cNvPicPr>
            <a:picLocks noChangeAspect="1"/>
          </p:cNvPicPr>
          <p:nvPr/>
        </p:nvPicPr>
        <p:blipFill>
          <a:blip r:embed="rId2"/>
          <a:stretch>
            <a:fillRect/>
          </a:stretch>
        </p:blipFill>
        <p:spPr>
          <a:xfrm>
            <a:off x="176211" y="1268691"/>
            <a:ext cx="8826387" cy="5589309"/>
          </a:xfrm>
          <a:prstGeom prst="rect">
            <a:avLst/>
          </a:prstGeom>
        </p:spPr>
      </p:pic>
      <p:sp>
        <p:nvSpPr>
          <p:cNvPr id="10" name="TextBox 9">
            <a:extLst>
              <a:ext uri="{FF2B5EF4-FFF2-40B4-BE49-F238E27FC236}">
                <a16:creationId xmlns:a16="http://schemas.microsoft.com/office/drawing/2014/main" id="{AAF7ADAD-5162-4F4E-A353-71627B1692E9}"/>
              </a:ext>
            </a:extLst>
          </p:cNvPr>
          <p:cNvSpPr txBox="1"/>
          <p:nvPr/>
        </p:nvSpPr>
        <p:spPr>
          <a:xfrm>
            <a:off x="1998483" y="1463061"/>
            <a:ext cx="5490927" cy="369332"/>
          </a:xfrm>
          <a:prstGeom prst="rect">
            <a:avLst/>
          </a:prstGeom>
          <a:noFill/>
        </p:spPr>
        <p:txBody>
          <a:bodyPr wrap="none" rtlCol="0">
            <a:spAutoFit/>
          </a:bodyPr>
          <a:lstStyle/>
          <a:p>
            <a:r>
              <a:rPr lang="en-US" b="1" dirty="0"/>
              <a:t>MEDIAN % of patients boarding MORE THAN 24 HOURS</a:t>
            </a:r>
          </a:p>
        </p:txBody>
      </p:sp>
    </p:spTree>
    <p:extLst>
      <p:ext uri="{BB962C8B-B14F-4D97-AF65-F5344CB8AC3E}">
        <p14:creationId xmlns:p14="http://schemas.microsoft.com/office/powerpoint/2010/main" val="526381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 y="157774"/>
            <a:ext cx="8229600" cy="1143000"/>
          </a:xfrm>
        </p:spPr>
        <p:txBody>
          <a:bodyPr>
            <a:normAutofit/>
          </a:bodyPr>
          <a:lstStyle/>
          <a:p>
            <a:r>
              <a:rPr lang="en-US" sz="4000" dirty="0"/>
              <a:t>Ancillary Resource Utilization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44417275"/>
              </p:ext>
            </p:extLst>
          </p:nvPr>
        </p:nvGraphicFramePr>
        <p:xfrm>
          <a:off x="812950" y="1693727"/>
          <a:ext cx="7668110" cy="4251555"/>
        </p:xfrm>
        <a:graphic>
          <a:graphicData uri="http://schemas.openxmlformats.org/drawingml/2006/table">
            <a:tbl>
              <a:tblPr firstRow="1" bandRow="1">
                <a:tableStyleId>{125E5076-3810-47DD-B79F-674D7AD40C01}</a:tableStyleId>
              </a:tblPr>
              <a:tblGrid>
                <a:gridCol w="2590126">
                  <a:extLst>
                    <a:ext uri="{9D8B030D-6E8A-4147-A177-3AD203B41FA5}">
                      <a16:colId xmlns:a16="http://schemas.microsoft.com/office/drawing/2014/main" val="20000"/>
                    </a:ext>
                  </a:extLst>
                </a:gridCol>
                <a:gridCol w="1046376">
                  <a:extLst>
                    <a:ext uri="{9D8B030D-6E8A-4147-A177-3AD203B41FA5}">
                      <a16:colId xmlns:a16="http://schemas.microsoft.com/office/drawing/2014/main" val="20002"/>
                    </a:ext>
                  </a:extLst>
                </a:gridCol>
                <a:gridCol w="1055802">
                  <a:extLst>
                    <a:ext uri="{9D8B030D-6E8A-4147-A177-3AD203B41FA5}">
                      <a16:colId xmlns:a16="http://schemas.microsoft.com/office/drawing/2014/main" val="20003"/>
                    </a:ext>
                  </a:extLst>
                </a:gridCol>
                <a:gridCol w="999241">
                  <a:extLst>
                    <a:ext uri="{9D8B030D-6E8A-4147-A177-3AD203B41FA5}">
                      <a16:colId xmlns:a16="http://schemas.microsoft.com/office/drawing/2014/main" val="1722130350"/>
                    </a:ext>
                  </a:extLst>
                </a:gridCol>
                <a:gridCol w="952107">
                  <a:extLst>
                    <a:ext uri="{9D8B030D-6E8A-4147-A177-3AD203B41FA5}">
                      <a16:colId xmlns:a16="http://schemas.microsoft.com/office/drawing/2014/main" val="1464017887"/>
                    </a:ext>
                  </a:extLst>
                </a:gridCol>
                <a:gridCol w="1024458">
                  <a:extLst>
                    <a:ext uri="{9D8B030D-6E8A-4147-A177-3AD203B41FA5}">
                      <a16:colId xmlns:a16="http://schemas.microsoft.com/office/drawing/2014/main" val="892695216"/>
                    </a:ext>
                  </a:extLst>
                </a:gridCol>
              </a:tblGrid>
              <a:tr h="472395">
                <a:tc>
                  <a:txBody>
                    <a:bodyPr/>
                    <a:lstStyle/>
                    <a:p>
                      <a:pPr algn="ctr"/>
                      <a:r>
                        <a:rPr lang="en-US" sz="2400" dirty="0"/>
                        <a:t>Resource</a:t>
                      </a:r>
                    </a:p>
                  </a:txBody>
                  <a:tcPr/>
                </a:tc>
                <a:tc>
                  <a:txBody>
                    <a:bodyPr/>
                    <a:lstStyle/>
                    <a:p>
                      <a:pPr algn="ctr"/>
                      <a:r>
                        <a:rPr lang="en-US" sz="2400" dirty="0"/>
                        <a:t>FY 18</a:t>
                      </a:r>
                    </a:p>
                  </a:txBody>
                  <a:tcPr/>
                </a:tc>
                <a:tc>
                  <a:txBody>
                    <a:bodyPr/>
                    <a:lstStyle/>
                    <a:p>
                      <a:pPr algn="ctr"/>
                      <a:r>
                        <a:rPr lang="en-US" sz="2400" dirty="0"/>
                        <a:t>FY 19</a:t>
                      </a:r>
                    </a:p>
                  </a:txBody>
                  <a:tcPr/>
                </a:tc>
                <a:tc>
                  <a:txBody>
                    <a:bodyPr/>
                    <a:lstStyle/>
                    <a:p>
                      <a:pPr algn="ctr"/>
                      <a:r>
                        <a:rPr lang="en-US" sz="2400" dirty="0"/>
                        <a:t>FY 20</a:t>
                      </a:r>
                    </a:p>
                  </a:txBody>
                  <a:tcPr/>
                </a:tc>
                <a:tc>
                  <a:txBody>
                    <a:bodyPr/>
                    <a:lstStyle/>
                    <a:p>
                      <a:pPr algn="ctr"/>
                      <a:r>
                        <a:rPr lang="en-US" sz="2400" dirty="0"/>
                        <a:t>FY 21</a:t>
                      </a:r>
                    </a:p>
                  </a:txBody>
                  <a:tcPr/>
                </a:tc>
                <a:tc>
                  <a:txBody>
                    <a:bodyPr/>
                    <a:lstStyle/>
                    <a:p>
                      <a:pPr algn="ctr"/>
                      <a:r>
                        <a:rPr lang="en-US" sz="2400" dirty="0"/>
                        <a:t>FY 22</a:t>
                      </a:r>
                    </a:p>
                  </a:txBody>
                  <a:tcPr/>
                </a:tc>
                <a:extLst>
                  <a:ext uri="{0D108BD9-81ED-4DB2-BD59-A6C34878D82A}">
                    <a16:rowId xmlns:a16="http://schemas.microsoft.com/office/drawing/2014/main" val="10000"/>
                  </a:ext>
                </a:extLst>
              </a:tr>
              <a:tr h="472395">
                <a:tc>
                  <a:txBody>
                    <a:bodyPr/>
                    <a:lstStyle/>
                    <a:p>
                      <a:r>
                        <a:rPr lang="en-US" sz="2000" b="1" dirty="0"/>
                        <a:t>CT Utilization</a:t>
                      </a:r>
                    </a:p>
                  </a:txBody>
                  <a:tcPr/>
                </a:tc>
                <a:tc>
                  <a:txBody>
                    <a:bodyPr/>
                    <a:lstStyle/>
                    <a:p>
                      <a:pPr algn="ctr"/>
                      <a:r>
                        <a:rPr lang="en-US" sz="2000" b="1" dirty="0"/>
                        <a:t>23.3%</a:t>
                      </a:r>
                    </a:p>
                  </a:txBody>
                  <a:tcPr/>
                </a:tc>
                <a:tc>
                  <a:txBody>
                    <a:bodyPr/>
                    <a:lstStyle/>
                    <a:p>
                      <a:pPr algn="ctr"/>
                      <a:r>
                        <a:rPr lang="en-US" sz="2000" b="1" dirty="0"/>
                        <a:t>25.5%</a:t>
                      </a:r>
                    </a:p>
                  </a:txBody>
                  <a:tcPr/>
                </a:tc>
                <a:tc>
                  <a:txBody>
                    <a:bodyPr/>
                    <a:lstStyle/>
                    <a:p>
                      <a:pPr algn="ctr"/>
                      <a:r>
                        <a:rPr lang="en-US" sz="2000" b="1" dirty="0"/>
                        <a:t>28.3%</a:t>
                      </a:r>
                    </a:p>
                  </a:txBody>
                  <a:tcPr/>
                </a:tc>
                <a:tc>
                  <a:txBody>
                    <a:bodyPr/>
                    <a:lstStyle/>
                    <a:p>
                      <a:pPr algn="ctr"/>
                      <a:r>
                        <a:rPr lang="en-US" sz="2000" b="1" dirty="0"/>
                        <a:t>31.3%</a:t>
                      </a:r>
                    </a:p>
                  </a:txBody>
                  <a:tcPr/>
                </a:tc>
                <a:tc>
                  <a:txBody>
                    <a:bodyPr/>
                    <a:lstStyle/>
                    <a:p>
                      <a:pPr algn="ctr"/>
                      <a:r>
                        <a:rPr lang="en-US" sz="2000" b="1" dirty="0"/>
                        <a:t>30%</a:t>
                      </a:r>
                    </a:p>
                  </a:txBody>
                  <a:tcPr/>
                </a:tc>
                <a:extLst>
                  <a:ext uri="{0D108BD9-81ED-4DB2-BD59-A6C34878D82A}">
                    <a16:rowId xmlns:a16="http://schemas.microsoft.com/office/drawing/2014/main" val="10001"/>
                  </a:ext>
                </a:extLst>
              </a:tr>
              <a:tr h="472395">
                <a:tc>
                  <a:txBody>
                    <a:bodyPr/>
                    <a:lstStyle/>
                    <a:p>
                      <a:r>
                        <a:rPr lang="en-US" sz="2000" b="1" dirty="0"/>
                        <a:t>MRI Utilization</a:t>
                      </a:r>
                    </a:p>
                  </a:txBody>
                  <a:tcPr/>
                </a:tc>
                <a:tc>
                  <a:txBody>
                    <a:bodyPr/>
                    <a:lstStyle/>
                    <a:p>
                      <a:pPr algn="ctr"/>
                      <a:r>
                        <a:rPr lang="en-US" sz="2000" b="1" dirty="0"/>
                        <a:t>2.1%</a:t>
                      </a:r>
                    </a:p>
                  </a:txBody>
                  <a:tcPr/>
                </a:tc>
                <a:tc>
                  <a:txBody>
                    <a:bodyPr/>
                    <a:lstStyle/>
                    <a:p>
                      <a:pPr algn="ctr"/>
                      <a:r>
                        <a:rPr lang="en-US" sz="2000" b="1" dirty="0"/>
                        <a:t>2.7%</a:t>
                      </a:r>
                    </a:p>
                  </a:txBody>
                  <a:tcPr/>
                </a:tc>
                <a:tc>
                  <a:txBody>
                    <a:bodyPr/>
                    <a:lstStyle/>
                    <a:p>
                      <a:pPr algn="ctr"/>
                      <a:r>
                        <a:rPr lang="en-US" sz="2000" b="1" dirty="0"/>
                        <a:t>2.8%</a:t>
                      </a:r>
                    </a:p>
                  </a:txBody>
                  <a:tcPr/>
                </a:tc>
                <a:tc>
                  <a:txBody>
                    <a:bodyPr/>
                    <a:lstStyle/>
                    <a:p>
                      <a:pPr algn="ctr"/>
                      <a:r>
                        <a:rPr lang="en-US" sz="2000" b="1" dirty="0"/>
                        <a:t>2.8%</a:t>
                      </a:r>
                    </a:p>
                  </a:txBody>
                  <a:tcPr/>
                </a:tc>
                <a:tc>
                  <a:txBody>
                    <a:bodyPr/>
                    <a:lstStyle/>
                    <a:p>
                      <a:pPr algn="ctr"/>
                      <a:r>
                        <a:rPr lang="en-US" sz="2000" b="1" dirty="0"/>
                        <a:t>2.9%</a:t>
                      </a:r>
                    </a:p>
                  </a:txBody>
                  <a:tcPr/>
                </a:tc>
                <a:extLst>
                  <a:ext uri="{0D108BD9-81ED-4DB2-BD59-A6C34878D82A}">
                    <a16:rowId xmlns:a16="http://schemas.microsoft.com/office/drawing/2014/main" val="10002"/>
                  </a:ext>
                </a:extLst>
              </a:tr>
              <a:tr h="472395">
                <a:tc>
                  <a:txBody>
                    <a:bodyPr/>
                    <a:lstStyle/>
                    <a:p>
                      <a:r>
                        <a:rPr lang="en-US" sz="2000" b="1" dirty="0"/>
                        <a:t>Plain Film (% visits)</a:t>
                      </a:r>
                    </a:p>
                  </a:txBody>
                  <a:tcPr/>
                </a:tc>
                <a:tc>
                  <a:txBody>
                    <a:bodyPr/>
                    <a:lstStyle/>
                    <a:p>
                      <a:pPr algn="ctr"/>
                      <a:r>
                        <a:rPr lang="en-US" sz="2000" b="1" dirty="0"/>
                        <a:t>40.3%</a:t>
                      </a:r>
                    </a:p>
                  </a:txBody>
                  <a:tcPr anchor="ctr" anchorCtr="1"/>
                </a:tc>
                <a:tc>
                  <a:txBody>
                    <a:bodyPr/>
                    <a:lstStyle/>
                    <a:p>
                      <a:pPr algn="ctr"/>
                      <a:r>
                        <a:rPr lang="en-US" sz="2000" b="1" dirty="0"/>
                        <a:t>40.2%</a:t>
                      </a:r>
                    </a:p>
                  </a:txBody>
                  <a:tcPr anchor="ctr" anchorCtr="1"/>
                </a:tc>
                <a:tc>
                  <a:txBody>
                    <a:bodyPr/>
                    <a:lstStyle/>
                    <a:p>
                      <a:pPr algn="ctr"/>
                      <a:r>
                        <a:rPr lang="en-US" sz="2000" b="1" dirty="0"/>
                        <a:t>43.0%</a:t>
                      </a:r>
                    </a:p>
                  </a:txBody>
                  <a:tcPr anchor="ctr" anchorCtr="1"/>
                </a:tc>
                <a:tc>
                  <a:txBody>
                    <a:bodyPr/>
                    <a:lstStyle/>
                    <a:p>
                      <a:pPr algn="ctr"/>
                      <a:r>
                        <a:rPr lang="en-US" sz="2000" b="1" dirty="0"/>
                        <a:t>44%</a:t>
                      </a:r>
                    </a:p>
                  </a:txBody>
                  <a:tcPr anchor="ctr" anchorCtr="1"/>
                </a:tc>
                <a:tc>
                  <a:txBody>
                    <a:bodyPr/>
                    <a:lstStyle/>
                    <a:p>
                      <a:pPr algn="ctr"/>
                      <a:r>
                        <a:rPr lang="en-US" sz="2000" b="1" dirty="0"/>
                        <a:t>42%</a:t>
                      </a:r>
                    </a:p>
                  </a:txBody>
                  <a:tcPr anchor="ctr" anchorCtr="1"/>
                </a:tc>
                <a:extLst>
                  <a:ext uri="{0D108BD9-81ED-4DB2-BD59-A6C34878D82A}">
                    <a16:rowId xmlns:a16="http://schemas.microsoft.com/office/drawing/2014/main" val="10003"/>
                  </a:ext>
                </a:extLst>
              </a:tr>
              <a:tr h="472395">
                <a:tc>
                  <a:txBody>
                    <a:bodyPr/>
                    <a:lstStyle/>
                    <a:p>
                      <a:r>
                        <a:rPr lang="en-US" sz="2000" b="1" dirty="0"/>
                        <a:t>Laboratory (% visits)</a:t>
                      </a:r>
                    </a:p>
                  </a:txBody>
                  <a:tcPr/>
                </a:tc>
                <a:tc>
                  <a:txBody>
                    <a:bodyPr/>
                    <a:lstStyle/>
                    <a:p>
                      <a:pPr algn="ctr"/>
                      <a:r>
                        <a:rPr lang="en-US" sz="2000" b="1" dirty="0"/>
                        <a:t>68.3%</a:t>
                      </a:r>
                    </a:p>
                  </a:txBody>
                  <a:tcPr anchor="ctr" anchorCtr="1"/>
                </a:tc>
                <a:tc>
                  <a:txBody>
                    <a:bodyPr/>
                    <a:lstStyle/>
                    <a:p>
                      <a:pPr algn="ctr"/>
                      <a:r>
                        <a:rPr lang="en-US" sz="2000" b="1" dirty="0"/>
                        <a:t>69.6%</a:t>
                      </a:r>
                    </a:p>
                  </a:txBody>
                  <a:tcPr anchor="ctr" anchorCtr="1"/>
                </a:tc>
                <a:tc>
                  <a:txBody>
                    <a:bodyPr/>
                    <a:lstStyle/>
                    <a:p>
                      <a:pPr algn="ctr"/>
                      <a:r>
                        <a:rPr lang="en-US" sz="2000" b="1" dirty="0"/>
                        <a:t>70.5%</a:t>
                      </a:r>
                    </a:p>
                  </a:txBody>
                  <a:tcPr anchor="ctr" anchorCtr="1"/>
                </a:tc>
                <a:tc>
                  <a:txBody>
                    <a:bodyPr/>
                    <a:lstStyle/>
                    <a:p>
                      <a:pPr algn="ctr"/>
                      <a:r>
                        <a:rPr lang="en-US" sz="2000" b="1" dirty="0"/>
                        <a:t>72.2%</a:t>
                      </a:r>
                    </a:p>
                  </a:txBody>
                  <a:tcPr anchor="ctr" anchorCtr="1"/>
                </a:tc>
                <a:tc>
                  <a:txBody>
                    <a:bodyPr/>
                    <a:lstStyle/>
                    <a:p>
                      <a:pPr algn="ctr"/>
                      <a:r>
                        <a:rPr lang="en-US" sz="2000" b="1" dirty="0"/>
                        <a:t>72%</a:t>
                      </a:r>
                    </a:p>
                  </a:txBody>
                  <a:tcPr anchor="ctr" anchorCtr="1"/>
                </a:tc>
                <a:extLst>
                  <a:ext uri="{0D108BD9-81ED-4DB2-BD59-A6C34878D82A}">
                    <a16:rowId xmlns:a16="http://schemas.microsoft.com/office/drawing/2014/main" val="10004"/>
                  </a:ext>
                </a:extLst>
              </a:tr>
              <a:tr h="472395">
                <a:tc>
                  <a:txBody>
                    <a:bodyPr/>
                    <a:lstStyle/>
                    <a:p>
                      <a:r>
                        <a:rPr lang="en-US" sz="2000" b="1" i="0" dirty="0">
                          <a:solidFill>
                            <a:schemeClr val="bg1"/>
                          </a:solidFill>
                        </a:rPr>
                        <a:t>EKG (% visits)</a:t>
                      </a:r>
                    </a:p>
                  </a:txBody>
                  <a:tcPr/>
                </a:tc>
                <a:tc>
                  <a:txBody>
                    <a:bodyPr/>
                    <a:lstStyle/>
                    <a:p>
                      <a:pPr algn="ctr"/>
                      <a:endParaRPr lang="en-US" sz="2000" b="1" i="1" dirty="0">
                        <a:solidFill>
                          <a:srgbClr val="FFC000"/>
                        </a:solidFill>
                      </a:endParaRPr>
                    </a:p>
                  </a:txBody>
                  <a:tcPr anchor="ctr" anchorCtr="1"/>
                </a:tc>
                <a:tc>
                  <a:txBody>
                    <a:bodyPr/>
                    <a:lstStyle/>
                    <a:p>
                      <a:pPr algn="ctr"/>
                      <a:r>
                        <a:rPr lang="en-US" sz="2000" b="1" i="0" dirty="0">
                          <a:solidFill>
                            <a:schemeClr val="bg1"/>
                          </a:solidFill>
                        </a:rPr>
                        <a:t>33%</a:t>
                      </a:r>
                    </a:p>
                  </a:txBody>
                  <a:tcPr anchor="ctr" anchorCtr="1"/>
                </a:tc>
                <a:tc>
                  <a:txBody>
                    <a:bodyPr/>
                    <a:lstStyle/>
                    <a:p>
                      <a:pPr algn="ctr"/>
                      <a:r>
                        <a:rPr lang="en-US" sz="2000" b="1" i="0" dirty="0">
                          <a:solidFill>
                            <a:schemeClr val="bg1"/>
                          </a:solidFill>
                        </a:rPr>
                        <a:t>36%</a:t>
                      </a:r>
                    </a:p>
                  </a:txBody>
                  <a:tcPr anchor="ctr" anchorCtr="1"/>
                </a:tc>
                <a:tc>
                  <a:txBody>
                    <a:bodyPr/>
                    <a:lstStyle/>
                    <a:p>
                      <a:pPr algn="ctr"/>
                      <a:r>
                        <a:rPr lang="en-US" sz="2000" b="1" i="0" dirty="0">
                          <a:solidFill>
                            <a:schemeClr val="bg1"/>
                          </a:solidFill>
                        </a:rPr>
                        <a:t>40%</a:t>
                      </a:r>
                    </a:p>
                  </a:txBody>
                  <a:tcPr anchor="ctr" anchorCtr="1"/>
                </a:tc>
                <a:tc>
                  <a:txBody>
                    <a:bodyPr/>
                    <a:lstStyle/>
                    <a:p>
                      <a:pPr algn="ctr"/>
                      <a:r>
                        <a:rPr lang="en-US" sz="2000" b="1" i="0" dirty="0">
                          <a:solidFill>
                            <a:schemeClr val="bg1"/>
                          </a:solidFill>
                        </a:rPr>
                        <a:t>38%</a:t>
                      </a:r>
                    </a:p>
                  </a:txBody>
                  <a:tcPr anchor="ctr" anchorCtr="1"/>
                </a:tc>
                <a:extLst>
                  <a:ext uri="{0D108BD9-81ED-4DB2-BD59-A6C34878D82A}">
                    <a16:rowId xmlns:a16="http://schemas.microsoft.com/office/drawing/2014/main" val="1196977316"/>
                  </a:ext>
                </a:extLst>
              </a:tr>
              <a:tr h="472395">
                <a:tc>
                  <a:txBody>
                    <a:bodyPr/>
                    <a:lstStyle/>
                    <a:p>
                      <a:r>
                        <a:rPr lang="en-US" sz="2000" b="1" dirty="0"/>
                        <a:t>U/S (Radiology)</a:t>
                      </a:r>
                    </a:p>
                  </a:txBody>
                  <a:tcPr/>
                </a:tc>
                <a:tc>
                  <a:txBody>
                    <a:bodyPr/>
                    <a:lstStyle/>
                    <a:p>
                      <a:pPr algn="ctr"/>
                      <a:r>
                        <a:rPr lang="en-US" sz="2000" b="1" dirty="0"/>
                        <a:t>6.3%</a:t>
                      </a:r>
                    </a:p>
                  </a:txBody>
                  <a:tcPr anchor="ctr" anchorCtr="1"/>
                </a:tc>
                <a:tc>
                  <a:txBody>
                    <a:bodyPr/>
                    <a:lstStyle/>
                    <a:p>
                      <a:pPr algn="ctr"/>
                      <a:r>
                        <a:rPr lang="en-US" sz="2000" b="1" dirty="0"/>
                        <a:t>7.9%</a:t>
                      </a:r>
                    </a:p>
                  </a:txBody>
                  <a:tcPr anchor="ctr" anchorCtr="1"/>
                </a:tc>
                <a:tc>
                  <a:txBody>
                    <a:bodyPr/>
                    <a:lstStyle/>
                    <a:p>
                      <a:pPr algn="ctr"/>
                      <a:r>
                        <a:rPr lang="en-US" sz="2000" b="1" dirty="0"/>
                        <a:t>6.9%</a:t>
                      </a:r>
                    </a:p>
                  </a:txBody>
                  <a:tcPr anchor="ctr" anchorCtr="1"/>
                </a:tc>
                <a:tc>
                  <a:txBody>
                    <a:bodyPr/>
                    <a:lstStyle/>
                    <a:p>
                      <a:pPr algn="ctr"/>
                      <a:r>
                        <a:rPr lang="en-US" sz="2000" b="1" dirty="0"/>
                        <a:t>7.6%</a:t>
                      </a:r>
                    </a:p>
                  </a:txBody>
                  <a:tcPr anchor="ctr" anchorCtr="1"/>
                </a:tc>
                <a:tc>
                  <a:txBody>
                    <a:bodyPr/>
                    <a:lstStyle/>
                    <a:p>
                      <a:pPr algn="ctr"/>
                      <a:r>
                        <a:rPr lang="en-US" sz="2000" b="1" dirty="0"/>
                        <a:t>7.8%</a:t>
                      </a:r>
                    </a:p>
                  </a:txBody>
                  <a:tcPr anchor="ctr" anchorCtr="1"/>
                </a:tc>
                <a:extLst>
                  <a:ext uri="{0D108BD9-81ED-4DB2-BD59-A6C34878D82A}">
                    <a16:rowId xmlns:a16="http://schemas.microsoft.com/office/drawing/2014/main" val="3244731016"/>
                  </a:ext>
                </a:extLst>
              </a:tr>
              <a:tr h="472395">
                <a:tc>
                  <a:txBody>
                    <a:bodyPr/>
                    <a:lstStyle/>
                    <a:p>
                      <a:r>
                        <a:rPr lang="en-US" sz="2000" b="1" i="0" baseline="0" dirty="0">
                          <a:solidFill>
                            <a:schemeClr val="bg1"/>
                          </a:solidFill>
                        </a:rPr>
                        <a:t>Consult &amp; D/C</a:t>
                      </a:r>
                      <a:endParaRPr lang="en-US" sz="2000" b="1" i="0" dirty="0">
                        <a:solidFill>
                          <a:schemeClr val="bg1"/>
                        </a:solidFill>
                      </a:endParaRPr>
                    </a:p>
                  </a:txBody>
                  <a:tcPr/>
                </a:tc>
                <a:tc>
                  <a:txBody>
                    <a:bodyPr/>
                    <a:lstStyle/>
                    <a:p>
                      <a:pPr algn="ctr"/>
                      <a:r>
                        <a:rPr lang="en-US" sz="2000" b="1" i="0" dirty="0">
                          <a:solidFill>
                            <a:schemeClr val="bg1"/>
                          </a:solidFill>
                        </a:rPr>
                        <a:t>6.8%</a:t>
                      </a:r>
                    </a:p>
                  </a:txBody>
                  <a:tcPr/>
                </a:tc>
                <a:tc>
                  <a:txBody>
                    <a:bodyPr/>
                    <a:lstStyle/>
                    <a:p>
                      <a:pPr algn="ctr"/>
                      <a:r>
                        <a:rPr lang="en-US" sz="2000" b="1" i="0" dirty="0">
                          <a:solidFill>
                            <a:schemeClr val="bg1"/>
                          </a:solidFill>
                        </a:rPr>
                        <a:t>7.0%</a:t>
                      </a:r>
                    </a:p>
                  </a:txBody>
                  <a:tcPr/>
                </a:tc>
                <a:tc>
                  <a:txBody>
                    <a:bodyPr/>
                    <a:lstStyle/>
                    <a:p>
                      <a:pPr algn="ctr"/>
                      <a:r>
                        <a:rPr lang="en-US" sz="2000" b="1" i="0" dirty="0">
                          <a:solidFill>
                            <a:schemeClr val="bg1"/>
                          </a:solidFill>
                        </a:rPr>
                        <a:t>7.5%</a:t>
                      </a:r>
                    </a:p>
                  </a:txBody>
                  <a:tcPr/>
                </a:tc>
                <a:tc>
                  <a:txBody>
                    <a:bodyPr/>
                    <a:lstStyle/>
                    <a:p>
                      <a:pPr algn="ctr"/>
                      <a:r>
                        <a:rPr lang="en-US" sz="2000" b="1" i="0" dirty="0">
                          <a:solidFill>
                            <a:schemeClr val="bg1"/>
                          </a:solidFill>
                        </a:rPr>
                        <a:t>8.5%</a:t>
                      </a:r>
                    </a:p>
                  </a:txBody>
                  <a:tcPr/>
                </a:tc>
                <a:tc>
                  <a:txBody>
                    <a:bodyPr/>
                    <a:lstStyle/>
                    <a:p>
                      <a:pPr algn="ctr"/>
                      <a:r>
                        <a:rPr lang="en-US" sz="2000" b="1" i="0" dirty="0">
                          <a:solidFill>
                            <a:schemeClr val="bg1"/>
                          </a:solidFill>
                        </a:rPr>
                        <a:t>9.4%</a:t>
                      </a:r>
                    </a:p>
                  </a:txBody>
                  <a:tcPr/>
                </a:tc>
                <a:extLst>
                  <a:ext uri="{0D108BD9-81ED-4DB2-BD59-A6C34878D82A}">
                    <a16:rowId xmlns:a16="http://schemas.microsoft.com/office/drawing/2014/main" val="10005"/>
                  </a:ext>
                </a:extLst>
              </a:tr>
              <a:tr h="472395">
                <a:tc>
                  <a:txBody>
                    <a:bodyPr/>
                    <a:lstStyle/>
                    <a:p>
                      <a:r>
                        <a:rPr lang="en-US" sz="2000" b="1" dirty="0">
                          <a:solidFill>
                            <a:schemeClr val="bg1"/>
                          </a:solidFill>
                        </a:rPr>
                        <a:t>MRI Turnaround</a:t>
                      </a:r>
                    </a:p>
                  </a:txBody>
                  <a:tcPr/>
                </a:tc>
                <a:tc>
                  <a:txBody>
                    <a:bodyPr/>
                    <a:lstStyle/>
                    <a:p>
                      <a:pPr algn="ctr"/>
                      <a:r>
                        <a:rPr lang="en-US" sz="2000" b="1" dirty="0">
                          <a:solidFill>
                            <a:schemeClr val="bg1"/>
                          </a:solidFill>
                        </a:rPr>
                        <a:t>4.0 </a:t>
                      </a:r>
                      <a:r>
                        <a:rPr lang="en-US" sz="2000" b="1" dirty="0" err="1">
                          <a:solidFill>
                            <a:schemeClr val="bg1"/>
                          </a:solidFill>
                        </a:rPr>
                        <a:t>Hr</a:t>
                      </a:r>
                      <a:endParaRPr lang="en-US" sz="2000" b="1" dirty="0">
                        <a:solidFill>
                          <a:schemeClr val="bg1"/>
                        </a:solidFill>
                      </a:endParaRPr>
                    </a:p>
                  </a:txBody>
                  <a:tcPr/>
                </a:tc>
                <a:tc>
                  <a:txBody>
                    <a:bodyPr/>
                    <a:lstStyle/>
                    <a:p>
                      <a:pPr algn="ctr"/>
                      <a:r>
                        <a:rPr lang="en-US" sz="2000" b="1" dirty="0">
                          <a:solidFill>
                            <a:schemeClr val="bg1"/>
                          </a:solidFill>
                        </a:rPr>
                        <a:t>4.0 </a:t>
                      </a:r>
                      <a:r>
                        <a:rPr lang="en-US" sz="2000" b="1" dirty="0" err="1">
                          <a:solidFill>
                            <a:schemeClr val="bg1"/>
                          </a:solidFill>
                        </a:rPr>
                        <a:t>hr</a:t>
                      </a:r>
                      <a:endParaRPr lang="en-US" sz="2000" b="1" dirty="0">
                        <a:solidFill>
                          <a:schemeClr val="bg1"/>
                        </a:solidFill>
                      </a:endParaRPr>
                    </a:p>
                  </a:txBody>
                  <a:tcPr/>
                </a:tc>
                <a:tc>
                  <a:txBody>
                    <a:bodyPr/>
                    <a:lstStyle/>
                    <a:p>
                      <a:pPr algn="ctr"/>
                      <a:r>
                        <a:rPr lang="en-US" sz="2000" b="1" dirty="0">
                          <a:solidFill>
                            <a:schemeClr val="bg1"/>
                          </a:solidFill>
                        </a:rPr>
                        <a:t>4.3 </a:t>
                      </a:r>
                      <a:r>
                        <a:rPr lang="en-US" sz="2000" b="1" dirty="0" err="1">
                          <a:solidFill>
                            <a:schemeClr val="bg1"/>
                          </a:solidFill>
                        </a:rPr>
                        <a:t>hr</a:t>
                      </a:r>
                      <a:endParaRPr lang="en-US" sz="2000" b="1" dirty="0">
                        <a:solidFill>
                          <a:schemeClr val="bg1"/>
                        </a:solidFill>
                      </a:endParaRPr>
                    </a:p>
                  </a:txBody>
                  <a:tcPr/>
                </a:tc>
                <a:tc>
                  <a:txBody>
                    <a:bodyPr/>
                    <a:lstStyle/>
                    <a:p>
                      <a:pPr algn="ctr"/>
                      <a:r>
                        <a:rPr lang="en-US" sz="2000" b="1" dirty="0">
                          <a:solidFill>
                            <a:schemeClr val="bg1"/>
                          </a:solidFill>
                        </a:rPr>
                        <a:t>5.1 </a:t>
                      </a:r>
                      <a:r>
                        <a:rPr lang="en-US" sz="2000" b="1" dirty="0" err="1">
                          <a:solidFill>
                            <a:schemeClr val="bg1"/>
                          </a:solidFill>
                        </a:rPr>
                        <a:t>hr</a:t>
                      </a:r>
                      <a:endParaRPr lang="en-US" sz="2000" b="1" dirty="0">
                        <a:solidFill>
                          <a:schemeClr val="bg1"/>
                        </a:solidFill>
                      </a:endParaRPr>
                    </a:p>
                  </a:txBody>
                  <a:tcPr/>
                </a:tc>
                <a:tc>
                  <a:txBody>
                    <a:bodyPr/>
                    <a:lstStyle/>
                    <a:p>
                      <a:pPr algn="ctr"/>
                      <a:r>
                        <a:rPr lang="en-US" sz="2000" b="1" dirty="0"/>
                        <a:t>5.3 </a:t>
                      </a:r>
                      <a:r>
                        <a:rPr lang="en-US" sz="2000" b="1" dirty="0" err="1"/>
                        <a:t>hr</a:t>
                      </a:r>
                      <a:endParaRPr lang="en-US" sz="2000" b="1" dirty="0"/>
                    </a:p>
                  </a:txBody>
                  <a:tcPr/>
                </a:tc>
                <a:extLst>
                  <a:ext uri="{0D108BD9-81ED-4DB2-BD59-A6C34878D82A}">
                    <a16:rowId xmlns:a16="http://schemas.microsoft.com/office/drawing/2014/main" val="10007"/>
                  </a:ext>
                </a:extLst>
              </a:tr>
            </a:tbl>
          </a:graphicData>
        </a:graphic>
      </p:graphicFrame>
      <p:sp>
        <p:nvSpPr>
          <p:cNvPr id="5" name="TextBox 4">
            <a:extLst>
              <a:ext uri="{FF2B5EF4-FFF2-40B4-BE49-F238E27FC236}">
                <a16:creationId xmlns:a16="http://schemas.microsoft.com/office/drawing/2014/main" id="{921C2158-D23B-4800-A052-05BE70C13BD6}"/>
              </a:ext>
            </a:extLst>
          </p:cNvPr>
          <p:cNvSpPr txBox="1"/>
          <p:nvPr/>
        </p:nvSpPr>
        <p:spPr>
          <a:xfrm>
            <a:off x="812950" y="6082970"/>
            <a:ext cx="5587555" cy="369332"/>
          </a:xfrm>
          <a:prstGeom prst="rect">
            <a:avLst/>
          </a:prstGeom>
          <a:noFill/>
        </p:spPr>
        <p:txBody>
          <a:bodyPr wrap="none" rtlCol="0">
            <a:spAutoFit/>
          </a:bodyPr>
          <a:lstStyle/>
          <a:p>
            <a:r>
              <a:rPr lang="en-US" b="1" i="1" dirty="0">
                <a:solidFill>
                  <a:srgbClr val="FF0000"/>
                </a:solidFill>
              </a:rPr>
              <a:t>MEAN MRI Turnaround = 9.5 hours (Increased by 1 hour)</a:t>
            </a:r>
          </a:p>
        </p:txBody>
      </p:sp>
    </p:spTree>
    <p:extLst>
      <p:ext uri="{BB962C8B-B14F-4D97-AF65-F5344CB8AC3E}">
        <p14:creationId xmlns:p14="http://schemas.microsoft.com/office/powerpoint/2010/main" val="2381835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7145"/>
            <a:ext cx="8229600" cy="1143000"/>
          </a:xfrm>
        </p:spPr>
        <p:txBody>
          <a:bodyPr/>
          <a:lstStyle/>
          <a:p>
            <a:r>
              <a:rPr lang="en-US" dirty="0"/>
              <a:t>Academic vs Others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62226621"/>
              </p:ext>
            </p:extLst>
          </p:nvPr>
        </p:nvGraphicFramePr>
        <p:xfrm>
          <a:off x="737948" y="1648451"/>
          <a:ext cx="7862307" cy="3435534"/>
        </p:xfrm>
        <a:graphic>
          <a:graphicData uri="http://schemas.openxmlformats.org/drawingml/2006/table">
            <a:tbl>
              <a:tblPr firstRow="1" bandRow="1">
                <a:tableStyleId>{5C22544A-7EE6-4342-B048-85BDC9FD1C3A}</a:tableStyleId>
              </a:tblPr>
              <a:tblGrid>
                <a:gridCol w="1552930">
                  <a:extLst>
                    <a:ext uri="{9D8B030D-6E8A-4147-A177-3AD203B41FA5}">
                      <a16:colId xmlns:a16="http://schemas.microsoft.com/office/drawing/2014/main" val="2834224985"/>
                    </a:ext>
                  </a:extLst>
                </a:gridCol>
                <a:gridCol w="998188">
                  <a:extLst>
                    <a:ext uri="{9D8B030D-6E8A-4147-A177-3AD203B41FA5}">
                      <a16:colId xmlns:a16="http://schemas.microsoft.com/office/drawing/2014/main" val="1660752168"/>
                    </a:ext>
                  </a:extLst>
                </a:gridCol>
                <a:gridCol w="1023354">
                  <a:extLst>
                    <a:ext uri="{9D8B030D-6E8A-4147-A177-3AD203B41FA5}">
                      <a16:colId xmlns:a16="http://schemas.microsoft.com/office/drawing/2014/main" val="529758635"/>
                    </a:ext>
                  </a:extLst>
                </a:gridCol>
                <a:gridCol w="781397">
                  <a:extLst>
                    <a:ext uri="{9D8B030D-6E8A-4147-A177-3AD203B41FA5}">
                      <a16:colId xmlns:a16="http://schemas.microsoft.com/office/drawing/2014/main" val="2120920859"/>
                    </a:ext>
                  </a:extLst>
                </a:gridCol>
                <a:gridCol w="1155469">
                  <a:extLst>
                    <a:ext uri="{9D8B030D-6E8A-4147-A177-3AD203B41FA5}">
                      <a16:colId xmlns:a16="http://schemas.microsoft.com/office/drawing/2014/main" val="1009740492"/>
                    </a:ext>
                  </a:extLst>
                </a:gridCol>
                <a:gridCol w="1488229">
                  <a:extLst>
                    <a:ext uri="{9D8B030D-6E8A-4147-A177-3AD203B41FA5}">
                      <a16:colId xmlns:a16="http://schemas.microsoft.com/office/drawing/2014/main" val="15303660"/>
                    </a:ext>
                  </a:extLst>
                </a:gridCol>
                <a:gridCol w="862740">
                  <a:extLst>
                    <a:ext uri="{9D8B030D-6E8A-4147-A177-3AD203B41FA5}">
                      <a16:colId xmlns:a16="http://schemas.microsoft.com/office/drawing/2014/main" val="3617554857"/>
                    </a:ext>
                  </a:extLst>
                </a:gridCol>
              </a:tblGrid>
              <a:tr h="1035590">
                <a:tc>
                  <a:txBody>
                    <a:bodyPr/>
                    <a:lstStyle/>
                    <a:p>
                      <a:endParaRPr lang="en-US" dirty="0"/>
                    </a:p>
                  </a:txBody>
                  <a:tcPr/>
                </a:tc>
                <a:tc>
                  <a:txBody>
                    <a:bodyPr/>
                    <a:lstStyle/>
                    <a:p>
                      <a:pPr algn="ctr"/>
                      <a:r>
                        <a:rPr lang="en-US" sz="2000" dirty="0"/>
                        <a:t>Arrivals</a:t>
                      </a:r>
                    </a:p>
                  </a:txBody>
                  <a:tcPr anchor="ctr"/>
                </a:tc>
                <a:tc>
                  <a:txBody>
                    <a:bodyPr/>
                    <a:lstStyle/>
                    <a:p>
                      <a:pPr algn="ctr"/>
                      <a:r>
                        <a:rPr lang="en-US" sz="2000" dirty="0"/>
                        <a:t>Unique</a:t>
                      </a:r>
                    </a:p>
                    <a:p>
                      <a:pPr algn="ctr"/>
                      <a:r>
                        <a:rPr lang="en-US" sz="2000" dirty="0"/>
                        <a:t>Visits</a:t>
                      </a:r>
                    </a:p>
                  </a:txBody>
                  <a:tcPr anchor="ctr"/>
                </a:tc>
                <a:tc>
                  <a:txBody>
                    <a:bodyPr/>
                    <a:lstStyle/>
                    <a:p>
                      <a:pPr algn="ctr"/>
                      <a:r>
                        <a:rPr lang="en-US" sz="2000" dirty="0"/>
                        <a:t>ED</a:t>
                      </a:r>
                    </a:p>
                    <a:p>
                      <a:pPr algn="ctr"/>
                      <a:r>
                        <a:rPr lang="en-US" sz="2000" dirty="0"/>
                        <a:t>Beds</a:t>
                      </a:r>
                    </a:p>
                  </a:txBody>
                  <a:tcPr anchor="ctr"/>
                </a:tc>
                <a:tc>
                  <a:txBody>
                    <a:bodyPr/>
                    <a:lstStyle/>
                    <a:p>
                      <a:pPr algn="ctr"/>
                      <a:r>
                        <a:rPr lang="en-US" sz="2000" baseline="0" dirty="0"/>
                        <a:t>Pts Per</a:t>
                      </a:r>
                    </a:p>
                    <a:p>
                      <a:pPr algn="ctr"/>
                      <a:r>
                        <a:rPr lang="en-US" sz="2000" baseline="0" dirty="0"/>
                        <a:t>Bed</a:t>
                      </a:r>
                    </a:p>
                  </a:txBody>
                  <a:tcPr anchor="ctr"/>
                </a:tc>
                <a:tc>
                  <a:txBody>
                    <a:bodyPr/>
                    <a:lstStyle/>
                    <a:p>
                      <a:pPr algn="ctr"/>
                      <a:r>
                        <a:rPr lang="en-US" sz="2000" baseline="0" dirty="0"/>
                        <a:t>Hospitalized Rate</a:t>
                      </a:r>
                    </a:p>
                  </a:txBody>
                  <a:tcPr anchor="ctr"/>
                </a:tc>
                <a:tc>
                  <a:txBody>
                    <a:bodyPr/>
                    <a:lstStyle/>
                    <a:p>
                      <a:pPr algn="ctr"/>
                      <a:r>
                        <a:rPr lang="en-US" dirty="0"/>
                        <a:t>ED</a:t>
                      </a:r>
                    </a:p>
                    <a:p>
                      <a:pPr algn="ctr"/>
                      <a:r>
                        <a:rPr lang="en-US" baseline="0" dirty="0"/>
                        <a:t> Index</a:t>
                      </a:r>
                      <a:endParaRPr lang="en-US" dirty="0"/>
                    </a:p>
                  </a:txBody>
                  <a:tcPr anchor="ctr"/>
                </a:tc>
                <a:extLst>
                  <a:ext uri="{0D108BD9-81ED-4DB2-BD59-A6C34878D82A}">
                    <a16:rowId xmlns:a16="http://schemas.microsoft.com/office/drawing/2014/main" val="2808362891"/>
                  </a:ext>
                </a:extLst>
              </a:tr>
              <a:tr h="599986">
                <a:tc>
                  <a:txBody>
                    <a:bodyPr/>
                    <a:lstStyle/>
                    <a:p>
                      <a:pPr algn="ctr"/>
                      <a:r>
                        <a:rPr lang="en-US" sz="2000" b="1" dirty="0"/>
                        <a:t>Academic</a:t>
                      </a:r>
                    </a:p>
                  </a:txBody>
                  <a:tcPr anchor="ctr"/>
                </a:tc>
                <a:tc>
                  <a:txBody>
                    <a:bodyPr/>
                    <a:lstStyle/>
                    <a:p>
                      <a:pPr algn="ctr"/>
                      <a:r>
                        <a:rPr lang="en-US" sz="2000" b="1" dirty="0"/>
                        <a:t>62,483</a:t>
                      </a:r>
                    </a:p>
                  </a:txBody>
                  <a:tcPr anchor="ctr"/>
                </a:tc>
                <a:tc>
                  <a:txBody>
                    <a:bodyPr/>
                    <a:lstStyle/>
                    <a:p>
                      <a:pPr algn="ctr"/>
                      <a:r>
                        <a:rPr lang="en-US" sz="2000" b="1" dirty="0"/>
                        <a:t>67.1%</a:t>
                      </a:r>
                    </a:p>
                  </a:txBody>
                  <a:tcPr anchor="ctr"/>
                </a:tc>
                <a:tc>
                  <a:txBody>
                    <a:bodyPr/>
                    <a:lstStyle/>
                    <a:p>
                      <a:pPr algn="ctr"/>
                      <a:r>
                        <a:rPr lang="en-US" sz="2000" b="1" dirty="0"/>
                        <a:t>58</a:t>
                      </a:r>
                    </a:p>
                  </a:txBody>
                  <a:tcPr anchor="ctr"/>
                </a:tc>
                <a:tc>
                  <a:txBody>
                    <a:bodyPr/>
                    <a:lstStyle/>
                    <a:p>
                      <a:pPr algn="ctr"/>
                      <a:r>
                        <a:rPr lang="en-US" sz="2000" b="1" dirty="0"/>
                        <a:t>1056</a:t>
                      </a:r>
                    </a:p>
                  </a:txBody>
                  <a:tcPr anchor="ctr"/>
                </a:tc>
                <a:tc>
                  <a:txBody>
                    <a:bodyPr/>
                    <a:lstStyle/>
                    <a:p>
                      <a:pPr algn="ctr"/>
                      <a:r>
                        <a:rPr lang="en-US" sz="2000" b="1" dirty="0"/>
                        <a:t>28.8%</a:t>
                      </a:r>
                    </a:p>
                  </a:txBody>
                  <a:tcPr anchor="ctr"/>
                </a:tc>
                <a:tc>
                  <a:txBody>
                    <a:bodyPr/>
                    <a:lstStyle/>
                    <a:p>
                      <a:pPr algn="ctr"/>
                      <a:r>
                        <a:rPr lang="en-US" sz="2000" b="1" dirty="0"/>
                        <a:t>.697</a:t>
                      </a:r>
                    </a:p>
                  </a:txBody>
                  <a:tcPr anchor="ctr"/>
                </a:tc>
                <a:extLst>
                  <a:ext uri="{0D108BD9-81ED-4DB2-BD59-A6C34878D82A}">
                    <a16:rowId xmlns:a16="http://schemas.microsoft.com/office/drawing/2014/main" val="3773387778"/>
                  </a:ext>
                </a:extLst>
              </a:tr>
              <a:tr h="599986">
                <a:tc>
                  <a:txBody>
                    <a:bodyPr/>
                    <a:lstStyle/>
                    <a:p>
                      <a:pPr algn="ctr"/>
                      <a:r>
                        <a:rPr lang="en-US" sz="2000" b="1" dirty="0"/>
                        <a:t>Community</a:t>
                      </a:r>
                    </a:p>
                  </a:txBody>
                  <a:tcPr anchor="ctr"/>
                </a:tc>
                <a:tc>
                  <a:txBody>
                    <a:bodyPr/>
                    <a:lstStyle/>
                    <a:p>
                      <a:pPr algn="ctr"/>
                      <a:r>
                        <a:rPr lang="en-US" sz="2000" b="1" dirty="0"/>
                        <a:t>29,239</a:t>
                      </a:r>
                    </a:p>
                  </a:txBody>
                  <a:tcPr anchor="ctr"/>
                </a:tc>
                <a:tc>
                  <a:txBody>
                    <a:bodyPr/>
                    <a:lstStyle/>
                    <a:p>
                      <a:pPr algn="ctr"/>
                      <a:r>
                        <a:rPr lang="en-US" sz="2000" b="1" dirty="0"/>
                        <a:t>69.5%</a:t>
                      </a:r>
                    </a:p>
                  </a:txBody>
                  <a:tcPr anchor="ctr"/>
                </a:tc>
                <a:tc>
                  <a:txBody>
                    <a:bodyPr/>
                    <a:lstStyle/>
                    <a:p>
                      <a:pPr algn="ctr"/>
                      <a:r>
                        <a:rPr lang="en-US" sz="2000" b="1" dirty="0"/>
                        <a:t>20</a:t>
                      </a:r>
                    </a:p>
                  </a:txBody>
                  <a:tcPr anchor="ctr"/>
                </a:tc>
                <a:tc>
                  <a:txBody>
                    <a:bodyPr/>
                    <a:lstStyle/>
                    <a:p>
                      <a:pPr algn="ctr"/>
                      <a:r>
                        <a:rPr lang="en-US" sz="2000" b="1" dirty="0"/>
                        <a:t>1422</a:t>
                      </a:r>
                    </a:p>
                  </a:txBody>
                  <a:tcPr anchor="ctr"/>
                </a:tc>
                <a:tc>
                  <a:txBody>
                    <a:bodyPr/>
                    <a:lstStyle/>
                    <a:p>
                      <a:pPr algn="ctr"/>
                      <a:r>
                        <a:rPr lang="en-US" sz="2000" b="1" dirty="0"/>
                        <a:t>16.1%</a:t>
                      </a:r>
                    </a:p>
                  </a:txBody>
                  <a:tcPr anchor="ctr"/>
                </a:tc>
                <a:tc>
                  <a:txBody>
                    <a:bodyPr/>
                    <a:lstStyle/>
                    <a:p>
                      <a:pPr algn="ctr"/>
                      <a:r>
                        <a:rPr lang="en-US" sz="2000" b="1" dirty="0"/>
                        <a:t>.378</a:t>
                      </a:r>
                    </a:p>
                  </a:txBody>
                  <a:tcPr anchor="ctr"/>
                </a:tc>
                <a:extLst>
                  <a:ext uri="{0D108BD9-81ED-4DB2-BD59-A6C34878D82A}">
                    <a16:rowId xmlns:a16="http://schemas.microsoft.com/office/drawing/2014/main" val="598783290"/>
                  </a:ext>
                </a:extLst>
              </a:tr>
              <a:tr h="599986">
                <a:tc>
                  <a:txBody>
                    <a:bodyPr/>
                    <a:lstStyle/>
                    <a:p>
                      <a:pPr algn="ctr"/>
                      <a:r>
                        <a:rPr lang="en-US" sz="2000" b="1" dirty="0"/>
                        <a:t>Freestanding</a:t>
                      </a:r>
                    </a:p>
                  </a:txBody>
                  <a:tcPr anchor="ctr"/>
                </a:tc>
                <a:tc>
                  <a:txBody>
                    <a:bodyPr/>
                    <a:lstStyle/>
                    <a:p>
                      <a:pPr algn="ctr"/>
                      <a:r>
                        <a:rPr lang="en-US" sz="2000" b="1" dirty="0"/>
                        <a:t>28,578</a:t>
                      </a:r>
                    </a:p>
                  </a:txBody>
                  <a:tcPr anchor="ctr"/>
                </a:tc>
                <a:tc>
                  <a:txBody>
                    <a:bodyPr/>
                    <a:lstStyle/>
                    <a:p>
                      <a:pPr algn="ctr"/>
                      <a:r>
                        <a:rPr lang="en-US" sz="2000" b="1" dirty="0"/>
                        <a:t>69.6%</a:t>
                      </a:r>
                    </a:p>
                  </a:txBody>
                  <a:tcPr anchor="ctr"/>
                </a:tc>
                <a:tc>
                  <a:txBody>
                    <a:bodyPr/>
                    <a:lstStyle/>
                    <a:p>
                      <a:pPr algn="ctr"/>
                      <a:r>
                        <a:rPr lang="en-US" sz="2000" b="1" dirty="0"/>
                        <a:t>18</a:t>
                      </a:r>
                    </a:p>
                  </a:txBody>
                  <a:tcPr anchor="ctr"/>
                </a:tc>
                <a:tc>
                  <a:txBody>
                    <a:bodyPr/>
                    <a:lstStyle/>
                    <a:p>
                      <a:pPr algn="ctr"/>
                      <a:r>
                        <a:rPr lang="en-US" sz="2000" b="1" dirty="0"/>
                        <a:t>1573</a:t>
                      </a:r>
                    </a:p>
                  </a:txBody>
                  <a:tcPr anchor="ctr"/>
                </a:tc>
                <a:tc>
                  <a:txBody>
                    <a:bodyPr/>
                    <a:lstStyle/>
                    <a:p>
                      <a:pPr algn="ctr"/>
                      <a:r>
                        <a:rPr lang="en-US" sz="2000" b="1" dirty="0"/>
                        <a:t>10.2%</a:t>
                      </a:r>
                    </a:p>
                  </a:txBody>
                  <a:tcPr anchor="ctr"/>
                </a:tc>
                <a:tc>
                  <a:txBody>
                    <a:bodyPr/>
                    <a:lstStyle/>
                    <a:p>
                      <a:pPr algn="ctr"/>
                      <a:r>
                        <a:rPr lang="en-US" sz="2000" b="1" dirty="0"/>
                        <a:t>.193</a:t>
                      </a:r>
                    </a:p>
                  </a:txBody>
                  <a:tcPr anchor="ctr"/>
                </a:tc>
                <a:extLst>
                  <a:ext uri="{0D108BD9-81ED-4DB2-BD59-A6C34878D82A}">
                    <a16:rowId xmlns:a16="http://schemas.microsoft.com/office/drawing/2014/main" val="2403096528"/>
                  </a:ext>
                </a:extLst>
              </a:tr>
              <a:tr h="599986">
                <a:tc>
                  <a:txBody>
                    <a:bodyPr/>
                    <a:lstStyle/>
                    <a:p>
                      <a:pPr algn="ctr"/>
                      <a:r>
                        <a:rPr lang="en-US" sz="2000" b="1" dirty="0"/>
                        <a:t>Pediatrics</a:t>
                      </a:r>
                    </a:p>
                  </a:txBody>
                  <a:tcPr anchor="ctr"/>
                </a:tc>
                <a:tc>
                  <a:txBody>
                    <a:bodyPr/>
                    <a:lstStyle/>
                    <a:p>
                      <a:pPr algn="ctr"/>
                      <a:r>
                        <a:rPr lang="en-US" sz="2000" b="1" dirty="0"/>
                        <a:t>26,929</a:t>
                      </a:r>
                    </a:p>
                  </a:txBody>
                  <a:tcPr anchor="ctr"/>
                </a:tc>
                <a:tc>
                  <a:txBody>
                    <a:bodyPr/>
                    <a:lstStyle/>
                    <a:p>
                      <a:pPr algn="ctr"/>
                      <a:r>
                        <a:rPr lang="en-US" sz="2000" b="1" dirty="0"/>
                        <a:t>70.2%</a:t>
                      </a:r>
                    </a:p>
                  </a:txBody>
                  <a:tcPr anchor="ctr"/>
                </a:tc>
                <a:tc>
                  <a:txBody>
                    <a:bodyPr/>
                    <a:lstStyle/>
                    <a:p>
                      <a:pPr algn="ctr"/>
                      <a:r>
                        <a:rPr lang="en-US" sz="2000" b="1" dirty="0"/>
                        <a:t>20</a:t>
                      </a:r>
                    </a:p>
                  </a:txBody>
                  <a:tcPr anchor="ctr"/>
                </a:tc>
                <a:tc>
                  <a:txBody>
                    <a:bodyPr/>
                    <a:lstStyle/>
                    <a:p>
                      <a:pPr algn="ctr"/>
                      <a:r>
                        <a:rPr lang="en-US" sz="2000" b="1" dirty="0"/>
                        <a:t>1346</a:t>
                      </a:r>
                    </a:p>
                  </a:txBody>
                  <a:tcPr anchor="ctr"/>
                </a:tc>
                <a:tc>
                  <a:txBody>
                    <a:bodyPr/>
                    <a:lstStyle/>
                    <a:p>
                      <a:pPr algn="ctr"/>
                      <a:r>
                        <a:rPr lang="en-US" sz="2000" b="1" dirty="0"/>
                        <a:t>13.9%</a:t>
                      </a:r>
                    </a:p>
                  </a:txBody>
                  <a:tcPr anchor="ctr"/>
                </a:tc>
                <a:tc>
                  <a:txBody>
                    <a:bodyPr/>
                    <a:lstStyle/>
                    <a:p>
                      <a:pPr algn="ctr"/>
                      <a:r>
                        <a:rPr lang="en-US" sz="2000" b="1" dirty="0"/>
                        <a:t>.192</a:t>
                      </a:r>
                    </a:p>
                  </a:txBody>
                  <a:tcPr anchor="ctr"/>
                </a:tc>
                <a:extLst>
                  <a:ext uri="{0D108BD9-81ED-4DB2-BD59-A6C34878D82A}">
                    <a16:rowId xmlns:a16="http://schemas.microsoft.com/office/drawing/2014/main" val="2634249790"/>
                  </a:ext>
                </a:extLst>
              </a:tr>
            </a:tbl>
          </a:graphicData>
        </a:graphic>
      </p:graphicFrame>
      <p:pic>
        <p:nvPicPr>
          <p:cNvPr id="3" name="Picture 2"/>
          <p:cNvPicPr>
            <a:picLocks noChangeAspect="1"/>
          </p:cNvPicPr>
          <p:nvPr/>
        </p:nvPicPr>
        <p:blipFill>
          <a:blip r:embed="rId2"/>
          <a:stretch>
            <a:fillRect/>
          </a:stretch>
        </p:blipFill>
        <p:spPr>
          <a:xfrm>
            <a:off x="522513" y="5201551"/>
            <a:ext cx="4088675" cy="1656449"/>
          </a:xfrm>
          <a:prstGeom prst="rect">
            <a:avLst/>
          </a:prstGeom>
        </p:spPr>
      </p:pic>
      <p:pic>
        <p:nvPicPr>
          <p:cNvPr id="4" name="Picture 3"/>
          <p:cNvPicPr>
            <a:picLocks noChangeAspect="1"/>
          </p:cNvPicPr>
          <p:nvPr/>
        </p:nvPicPr>
        <p:blipFill>
          <a:blip r:embed="rId3"/>
          <a:stretch>
            <a:fillRect/>
          </a:stretch>
        </p:blipFill>
        <p:spPr>
          <a:xfrm>
            <a:off x="4611189" y="5201551"/>
            <a:ext cx="4193176" cy="1656449"/>
          </a:xfrm>
          <a:prstGeom prst="rect">
            <a:avLst/>
          </a:prstGeom>
        </p:spPr>
      </p:pic>
    </p:spTree>
    <p:extLst>
      <p:ext uri="{BB962C8B-B14F-4D97-AF65-F5344CB8AC3E}">
        <p14:creationId xmlns:p14="http://schemas.microsoft.com/office/powerpoint/2010/main" val="337229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21"/>
          <p:cNvGraphicFramePr>
            <a:graphicFrameLocks/>
          </p:cNvGraphicFramePr>
          <p:nvPr>
            <p:extLst>
              <p:ext uri="{D42A27DB-BD31-4B8C-83A1-F6EECF244321}">
                <p14:modId xmlns:p14="http://schemas.microsoft.com/office/powerpoint/2010/main" val="3135930082"/>
              </p:ext>
            </p:extLst>
          </p:nvPr>
        </p:nvGraphicFramePr>
        <p:xfrm>
          <a:off x="4730830" y="4137836"/>
          <a:ext cx="4381500" cy="204716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ontent Placeholder 21"/>
          <p:cNvGraphicFramePr>
            <a:graphicFrameLocks/>
          </p:cNvGraphicFramePr>
          <p:nvPr>
            <p:extLst>
              <p:ext uri="{D42A27DB-BD31-4B8C-83A1-F6EECF244321}">
                <p14:modId xmlns:p14="http://schemas.microsoft.com/office/powerpoint/2010/main" val="2551912204"/>
              </p:ext>
            </p:extLst>
          </p:nvPr>
        </p:nvGraphicFramePr>
        <p:xfrm>
          <a:off x="4746660" y="2108705"/>
          <a:ext cx="4381501" cy="204716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226455" y="268826"/>
            <a:ext cx="8382000" cy="664797"/>
          </a:xfrm>
        </p:spPr>
        <p:txBody>
          <a:bodyPr>
            <a:normAutofit fontScale="90000"/>
          </a:bodyPr>
          <a:lstStyle/>
          <a:p>
            <a:r>
              <a:rPr lang="en-US" dirty="0"/>
              <a:t>Complexity Metrics: Sicker patients?</a:t>
            </a:r>
          </a:p>
        </p:txBody>
      </p:sp>
      <p:graphicFrame>
        <p:nvGraphicFramePr>
          <p:cNvPr id="24" name="Content Placeholder 21"/>
          <p:cNvGraphicFramePr>
            <a:graphicFrameLocks/>
          </p:cNvGraphicFramePr>
          <p:nvPr>
            <p:extLst>
              <p:ext uri="{D42A27DB-BD31-4B8C-83A1-F6EECF244321}">
                <p14:modId xmlns:p14="http://schemas.microsoft.com/office/powerpoint/2010/main" val="702817621"/>
              </p:ext>
            </p:extLst>
          </p:nvPr>
        </p:nvGraphicFramePr>
        <p:xfrm>
          <a:off x="-5" y="1176314"/>
          <a:ext cx="4762499" cy="199812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Content Placeholder 21"/>
          <p:cNvGraphicFramePr>
            <a:graphicFrameLocks noGrp="1"/>
          </p:cNvGraphicFramePr>
          <p:nvPr>
            <p:ph idx="1"/>
            <p:extLst>
              <p:ext uri="{D42A27DB-BD31-4B8C-83A1-F6EECF244321}">
                <p14:modId xmlns:p14="http://schemas.microsoft.com/office/powerpoint/2010/main" val="702282913"/>
              </p:ext>
            </p:extLst>
          </p:nvPr>
        </p:nvGraphicFramePr>
        <p:xfrm>
          <a:off x="1" y="4930317"/>
          <a:ext cx="4762499" cy="194591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3" name="Content Placeholder 21"/>
          <p:cNvGraphicFramePr>
            <a:graphicFrameLocks/>
          </p:cNvGraphicFramePr>
          <p:nvPr>
            <p:extLst>
              <p:ext uri="{D42A27DB-BD31-4B8C-83A1-F6EECF244321}">
                <p14:modId xmlns:p14="http://schemas.microsoft.com/office/powerpoint/2010/main" val="4063721375"/>
              </p:ext>
            </p:extLst>
          </p:nvPr>
        </p:nvGraphicFramePr>
        <p:xfrm>
          <a:off x="-2" y="3168953"/>
          <a:ext cx="4762499" cy="1761364"/>
        </p:xfrm>
        <a:graphic>
          <a:graphicData uri="http://schemas.openxmlformats.org/drawingml/2006/chart">
            <c:chart xmlns:c="http://schemas.openxmlformats.org/drawingml/2006/chart" xmlns:r="http://schemas.openxmlformats.org/officeDocument/2006/relationships" r:id="rId6"/>
          </a:graphicData>
        </a:graphic>
      </p:graphicFrame>
      <p:cxnSp>
        <p:nvCxnSpPr>
          <p:cNvPr id="4" name="Straight Arrow Connector 3"/>
          <p:cNvCxnSpPr>
            <a:cxnSpLocks/>
          </p:cNvCxnSpPr>
          <p:nvPr/>
        </p:nvCxnSpPr>
        <p:spPr>
          <a:xfrm flipV="1">
            <a:off x="1013546" y="5744095"/>
            <a:ext cx="2578066" cy="141712"/>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cxnSpLocks/>
          </p:cNvCxnSpPr>
          <p:nvPr/>
        </p:nvCxnSpPr>
        <p:spPr>
          <a:xfrm flipV="1">
            <a:off x="5636029" y="5330952"/>
            <a:ext cx="2471023" cy="462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5636029" y="3168953"/>
            <a:ext cx="2568633" cy="336151"/>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013546" y="1993871"/>
            <a:ext cx="2663625" cy="127096"/>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cxnSpLocks/>
          </p:cNvCxnSpPr>
          <p:nvPr/>
        </p:nvCxnSpPr>
        <p:spPr>
          <a:xfrm flipV="1">
            <a:off x="1166287" y="4008720"/>
            <a:ext cx="2354397" cy="128229"/>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676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62034B-EDD4-42C8-A3D8-0FE3CECDBAE1}"/>
              </a:ext>
            </a:extLst>
          </p:cNvPr>
          <p:cNvPicPr>
            <a:picLocks noChangeAspect="1"/>
          </p:cNvPicPr>
          <p:nvPr/>
        </p:nvPicPr>
        <p:blipFill>
          <a:blip r:embed="rId3"/>
          <a:stretch>
            <a:fillRect/>
          </a:stretch>
        </p:blipFill>
        <p:spPr>
          <a:xfrm>
            <a:off x="3581501" y="1249330"/>
            <a:ext cx="5540816" cy="5547674"/>
          </a:xfrm>
          <a:prstGeom prst="rect">
            <a:avLst/>
          </a:prstGeom>
        </p:spPr>
      </p:pic>
      <p:sp>
        <p:nvSpPr>
          <p:cNvPr id="3" name="TextBox 2"/>
          <p:cNvSpPr txBox="1"/>
          <p:nvPr/>
        </p:nvSpPr>
        <p:spPr>
          <a:xfrm>
            <a:off x="332509" y="235491"/>
            <a:ext cx="8996437" cy="769441"/>
          </a:xfrm>
          <a:prstGeom prst="rect">
            <a:avLst/>
          </a:prstGeom>
        </p:spPr>
        <p:txBody>
          <a:bodyPr vert="horz" lIns="91440" tIns="45720" rIns="91440" bIns="45720" rtlCol="0" anchor="ctr">
            <a:normAutofit fontScale="97500"/>
          </a:bodyPr>
          <a:lstStyle>
            <a:lvl1pPr>
              <a:spcBef>
                <a:spcPct val="0"/>
              </a:spcBef>
              <a:buNone/>
              <a:defRPr sz="4400">
                <a:solidFill>
                  <a:schemeClr val="bg1"/>
                </a:solidFill>
                <a:latin typeface="+mj-lt"/>
                <a:ea typeface="+mj-ea"/>
                <a:cs typeface="+mj-cs"/>
              </a:defRPr>
            </a:lvl1pPr>
          </a:lstStyle>
          <a:p>
            <a:r>
              <a:rPr lang="en-US" sz="4100" dirty="0"/>
              <a:t>Operations Based Complexity</a:t>
            </a:r>
            <a:r>
              <a:rPr lang="en-US" sz="4000" dirty="0"/>
              <a:t> Index</a:t>
            </a:r>
          </a:p>
        </p:txBody>
      </p:sp>
      <p:cxnSp>
        <p:nvCxnSpPr>
          <p:cNvPr id="9" name="Straight Connector 8"/>
          <p:cNvCxnSpPr/>
          <p:nvPr/>
        </p:nvCxnSpPr>
        <p:spPr>
          <a:xfrm flipH="1">
            <a:off x="8198490" y="2595289"/>
            <a:ext cx="6792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162750" y="4860910"/>
            <a:ext cx="6792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6168790" y="4868779"/>
            <a:ext cx="6792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44027" y="3986876"/>
            <a:ext cx="6792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4232364" y="3368745"/>
            <a:ext cx="679271"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FB86445E-5639-4C53-90A7-C4E64D0698EA}"/>
              </a:ext>
            </a:extLst>
          </p:cNvPr>
          <p:cNvSpPr txBox="1"/>
          <p:nvPr/>
        </p:nvSpPr>
        <p:spPr>
          <a:xfrm>
            <a:off x="7646736" y="2440152"/>
            <a:ext cx="551754" cy="338554"/>
          </a:xfrm>
          <a:prstGeom prst="rect">
            <a:avLst/>
          </a:prstGeom>
          <a:noFill/>
        </p:spPr>
        <p:txBody>
          <a:bodyPr wrap="none" rtlCol="0">
            <a:spAutoFit/>
          </a:bodyPr>
          <a:lstStyle/>
          <a:p>
            <a:r>
              <a:rPr lang="en-US" sz="1600" b="1" dirty="0"/>
              <a:t>.697</a:t>
            </a:r>
          </a:p>
        </p:txBody>
      </p:sp>
      <p:sp>
        <p:nvSpPr>
          <p:cNvPr id="23" name="TextBox 22">
            <a:extLst>
              <a:ext uri="{FF2B5EF4-FFF2-40B4-BE49-F238E27FC236}">
                <a16:creationId xmlns:a16="http://schemas.microsoft.com/office/drawing/2014/main" id="{75E0FB16-22DA-4E9A-8533-3A4E1D956C1D}"/>
              </a:ext>
            </a:extLst>
          </p:cNvPr>
          <p:cNvSpPr txBox="1"/>
          <p:nvPr/>
        </p:nvSpPr>
        <p:spPr>
          <a:xfrm>
            <a:off x="3680610" y="3199468"/>
            <a:ext cx="551754" cy="338554"/>
          </a:xfrm>
          <a:prstGeom prst="rect">
            <a:avLst/>
          </a:prstGeom>
          <a:noFill/>
        </p:spPr>
        <p:txBody>
          <a:bodyPr wrap="none" rtlCol="0">
            <a:spAutoFit/>
          </a:bodyPr>
          <a:lstStyle/>
          <a:p>
            <a:r>
              <a:rPr lang="en-US" sz="1600" b="1" dirty="0"/>
              <a:t>.531</a:t>
            </a:r>
          </a:p>
        </p:txBody>
      </p:sp>
      <p:sp>
        <p:nvSpPr>
          <p:cNvPr id="24" name="TextBox 23">
            <a:extLst>
              <a:ext uri="{FF2B5EF4-FFF2-40B4-BE49-F238E27FC236}">
                <a16:creationId xmlns:a16="http://schemas.microsoft.com/office/drawing/2014/main" id="{55C2DADD-49C8-44D5-8DCA-F70D6740587F}"/>
              </a:ext>
            </a:extLst>
          </p:cNvPr>
          <p:cNvSpPr txBox="1"/>
          <p:nvPr/>
        </p:nvSpPr>
        <p:spPr>
          <a:xfrm>
            <a:off x="4724858" y="3817599"/>
            <a:ext cx="551754" cy="338554"/>
          </a:xfrm>
          <a:prstGeom prst="rect">
            <a:avLst/>
          </a:prstGeom>
          <a:noFill/>
        </p:spPr>
        <p:txBody>
          <a:bodyPr wrap="none" rtlCol="0">
            <a:spAutoFit/>
          </a:bodyPr>
          <a:lstStyle/>
          <a:p>
            <a:r>
              <a:rPr lang="en-US" sz="1600" b="1" dirty="0"/>
              <a:t>.378</a:t>
            </a:r>
          </a:p>
        </p:txBody>
      </p:sp>
      <p:sp>
        <p:nvSpPr>
          <p:cNvPr id="25" name="TextBox 24">
            <a:extLst>
              <a:ext uri="{FF2B5EF4-FFF2-40B4-BE49-F238E27FC236}">
                <a16:creationId xmlns:a16="http://schemas.microsoft.com/office/drawing/2014/main" id="{8ED2DB8E-F040-4601-891E-4D72CFDEA0B5}"/>
              </a:ext>
            </a:extLst>
          </p:cNvPr>
          <p:cNvSpPr txBox="1"/>
          <p:nvPr/>
        </p:nvSpPr>
        <p:spPr>
          <a:xfrm>
            <a:off x="5672897" y="4717708"/>
            <a:ext cx="551754" cy="338554"/>
          </a:xfrm>
          <a:prstGeom prst="rect">
            <a:avLst/>
          </a:prstGeom>
          <a:noFill/>
        </p:spPr>
        <p:txBody>
          <a:bodyPr wrap="none" rtlCol="0">
            <a:spAutoFit/>
          </a:bodyPr>
          <a:lstStyle/>
          <a:p>
            <a:r>
              <a:rPr lang="en-US" sz="1600" b="1" dirty="0"/>
              <a:t>.193</a:t>
            </a:r>
          </a:p>
        </p:txBody>
      </p:sp>
      <p:sp>
        <p:nvSpPr>
          <p:cNvPr id="26" name="TextBox 25">
            <a:extLst>
              <a:ext uri="{FF2B5EF4-FFF2-40B4-BE49-F238E27FC236}">
                <a16:creationId xmlns:a16="http://schemas.microsoft.com/office/drawing/2014/main" id="{9D60E886-B2F8-442D-9902-062A378986E1}"/>
              </a:ext>
            </a:extLst>
          </p:cNvPr>
          <p:cNvSpPr txBox="1"/>
          <p:nvPr/>
        </p:nvSpPr>
        <p:spPr>
          <a:xfrm>
            <a:off x="7801395" y="4719286"/>
            <a:ext cx="551754" cy="338554"/>
          </a:xfrm>
          <a:prstGeom prst="rect">
            <a:avLst/>
          </a:prstGeom>
          <a:noFill/>
        </p:spPr>
        <p:txBody>
          <a:bodyPr wrap="none" rtlCol="0">
            <a:spAutoFit/>
          </a:bodyPr>
          <a:lstStyle/>
          <a:p>
            <a:r>
              <a:rPr lang="en-US" sz="1600" b="1" dirty="0"/>
              <a:t>.192</a:t>
            </a:r>
          </a:p>
        </p:txBody>
      </p:sp>
      <p:sp>
        <p:nvSpPr>
          <p:cNvPr id="7" name="Content Placeholder 6">
            <a:extLst>
              <a:ext uri="{FF2B5EF4-FFF2-40B4-BE49-F238E27FC236}">
                <a16:creationId xmlns:a16="http://schemas.microsoft.com/office/drawing/2014/main" id="{90D8FD1A-5CC9-44A3-BD65-679392342366}"/>
              </a:ext>
            </a:extLst>
          </p:cNvPr>
          <p:cNvSpPr>
            <a:spLocks noGrp="1"/>
          </p:cNvSpPr>
          <p:nvPr>
            <p:ph sz="half" idx="1"/>
          </p:nvPr>
        </p:nvSpPr>
        <p:spPr>
          <a:xfrm>
            <a:off x="289973" y="2408954"/>
            <a:ext cx="4038600" cy="2711673"/>
          </a:xfrm>
        </p:spPr>
        <p:txBody>
          <a:bodyPr>
            <a:normAutofit/>
          </a:bodyPr>
          <a:lstStyle/>
          <a:p>
            <a:r>
              <a:rPr lang="en-US" sz="2400" b="1" dirty="0"/>
              <a:t>Hospitalization rate</a:t>
            </a:r>
          </a:p>
          <a:p>
            <a:r>
              <a:rPr lang="en-US" sz="2400" b="1" dirty="0"/>
              <a:t>EMS Arrivals</a:t>
            </a:r>
          </a:p>
          <a:p>
            <a:r>
              <a:rPr lang="en-US" sz="2400" b="1" dirty="0"/>
              <a:t>EMS Admissions</a:t>
            </a:r>
          </a:p>
          <a:p>
            <a:r>
              <a:rPr lang="en-US" sz="2400" b="1" dirty="0"/>
              <a:t>High Acuity Codes</a:t>
            </a:r>
          </a:p>
          <a:p>
            <a:r>
              <a:rPr lang="en-US" sz="2400" b="1" dirty="0"/>
              <a:t>Acuity 1&amp;2</a:t>
            </a:r>
          </a:p>
        </p:txBody>
      </p:sp>
      <p:pic>
        <p:nvPicPr>
          <p:cNvPr id="5" name="Picture 4">
            <a:extLst>
              <a:ext uri="{FF2B5EF4-FFF2-40B4-BE49-F238E27FC236}">
                <a16:creationId xmlns:a16="http://schemas.microsoft.com/office/drawing/2014/main" id="{A868AED8-9977-4C51-B728-B7C924655E2C}"/>
              </a:ext>
            </a:extLst>
          </p:cNvPr>
          <p:cNvPicPr>
            <a:picLocks noChangeAspect="1"/>
          </p:cNvPicPr>
          <p:nvPr/>
        </p:nvPicPr>
        <p:blipFill>
          <a:blip r:embed="rId4"/>
          <a:stretch>
            <a:fillRect/>
          </a:stretch>
        </p:blipFill>
        <p:spPr>
          <a:xfrm>
            <a:off x="0" y="1482481"/>
            <a:ext cx="9144000" cy="5238830"/>
          </a:xfrm>
          <a:prstGeom prst="rect">
            <a:avLst/>
          </a:prstGeom>
        </p:spPr>
      </p:pic>
    </p:spTree>
    <p:extLst>
      <p:ext uri="{BB962C8B-B14F-4D97-AF65-F5344CB8AC3E}">
        <p14:creationId xmlns:p14="http://schemas.microsoft.com/office/powerpoint/2010/main" val="1732314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2509" y="235491"/>
            <a:ext cx="8996437" cy="769441"/>
          </a:xfrm>
          <a:prstGeom prst="rect">
            <a:avLst/>
          </a:prstGeom>
        </p:spPr>
        <p:txBody>
          <a:bodyPr vert="horz" lIns="91440" tIns="45720" rIns="91440" bIns="45720" rtlCol="0" anchor="ctr">
            <a:normAutofit fontScale="97500"/>
          </a:bodyPr>
          <a:lstStyle>
            <a:lvl1pPr>
              <a:spcBef>
                <a:spcPct val="0"/>
              </a:spcBef>
              <a:buNone/>
              <a:defRPr sz="4400">
                <a:solidFill>
                  <a:schemeClr val="bg1"/>
                </a:solidFill>
                <a:latin typeface="+mj-lt"/>
                <a:ea typeface="+mj-ea"/>
                <a:cs typeface="+mj-cs"/>
              </a:defRPr>
            </a:lvl1pPr>
          </a:lstStyle>
          <a:p>
            <a:r>
              <a:rPr lang="en-US" sz="4100" dirty="0"/>
              <a:t>Patient Based Complexity</a:t>
            </a:r>
            <a:r>
              <a:rPr lang="en-US" sz="4000" dirty="0"/>
              <a:t> Index </a:t>
            </a:r>
          </a:p>
        </p:txBody>
      </p:sp>
      <p:sp>
        <p:nvSpPr>
          <p:cNvPr id="6" name="Content Placeholder 5">
            <a:extLst>
              <a:ext uri="{FF2B5EF4-FFF2-40B4-BE49-F238E27FC236}">
                <a16:creationId xmlns:a16="http://schemas.microsoft.com/office/drawing/2014/main" id="{7F539AA2-2429-4895-B789-1AE93E2E6F7D}"/>
              </a:ext>
            </a:extLst>
          </p:cNvPr>
          <p:cNvSpPr>
            <a:spLocks noGrp="1"/>
          </p:cNvSpPr>
          <p:nvPr>
            <p:ph idx="1"/>
          </p:nvPr>
        </p:nvSpPr>
        <p:spPr>
          <a:xfrm>
            <a:off x="183951" y="1611509"/>
            <a:ext cx="7601638" cy="4895687"/>
          </a:xfrm>
        </p:spPr>
        <p:txBody>
          <a:bodyPr>
            <a:normAutofit fontScale="92500" lnSpcReduction="10000"/>
          </a:bodyPr>
          <a:lstStyle/>
          <a:p>
            <a:r>
              <a:rPr lang="en-US" sz="2800" b="1" dirty="0"/>
              <a:t>Collaboration with Vizient</a:t>
            </a:r>
          </a:p>
          <a:p>
            <a:pPr lvl="1"/>
            <a:r>
              <a:rPr lang="en-US" sz="2400" dirty="0"/>
              <a:t>Membership PI Organization</a:t>
            </a:r>
          </a:p>
          <a:p>
            <a:pPr lvl="1"/>
            <a:r>
              <a:rPr lang="en-US" sz="2400" dirty="0"/>
              <a:t>Most AMCs</a:t>
            </a:r>
          </a:p>
          <a:p>
            <a:pPr lvl="1"/>
            <a:r>
              <a:rPr lang="en-US" sz="2400" dirty="0"/>
              <a:t>Clinical Data Base from members</a:t>
            </a:r>
          </a:p>
          <a:p>
            <a:pPr marL="0" indent="0">
              <a:buNone/>
            </a:pPr>
            <a:endParaRPr lang="en-US" sz="1200" dirty="0"/>
          </a:p>
          <a:p>
            <a:r>
              <a:rPr lang="en-US" sz="2800" b="1" dirty="0"/>
              <a:t>Patient Based Complexity Index</a:t>
            </a:r>
          </a:p>
          <a:p>
            <a:pPr lvl="1"/>
            <a:r>
              <a:rPr lang="en-US" sz="2400" dirty="0"/>
              <a:t>Patient level data</a:t>
            </a:r>
          </a:p>
          <a:p>
            <a:pPr lvl="1"/>
            <a:r>
              <a:rPr lang="en-US" sz="2400" dirty="0"/>
              <a:t>Encounter specific metrics</a:t>
            </a:r>
          </a:p>
          <a:p>
            <a:pPr lvl="2"/>
            <a:r>
              <a:rPr lang="en-US" sz="2000" dirty="0"/>
              <a:t>Demographics (Age)</a:t>
            </a:r>
          </a:p>
          <a:p>
            <a:pPr lvl="2"/>
            <a:r>
              <a:rPr lang="en-US" sz="2000" dirty="0"/>
              <a:t>Presentations</a:t>
            </a:r>
          </a:p>
          <a:p>
            <a:pPr lvl="2"/>
            <a:r>
              <a:rPr lang="en-US" sz="2000" dirty="0"/>
              <a:t>Diagnoses</a:t>
            </a:r>
          </a:p>
          <a:p>
            <a:pPr lvl="2"/>
            <a:r>
              <a:rPr lang="en-US" sz="2000" dirty="0"/>
              <a:t>Co-morbidities</a:t>
            </a:r>
          </a:p>
          <a:p>
            <a:pPr lvl="2"/>
            <a:r>
              <a:rPr lang="en-US" sz="2000" dirty="0"/>
              <a:t>Social Determinants of Health</a:t>
            </a:r>
          </a:p>
          <a:p>
            <a:pPr lvl="1"/>
            <a:r>
              <a:rPr lang="en-US" sz="2400" b="1" i="1" dirty="0"/>
              <a:t>Impact on Throughput</a:t>
            </a:r>
          </a:p>
        </p:txBody>
      </p:sp>
      <p:sp>
        <p:nvSpPr>
          <p:cNvPr id="7" name="TextBox 6">
            <a:extLst>
              <a:ext uri="{FF2B5EF4-FFF2-40B4-BE49-F238E27FC236}">
                <a16:creationId xmlns:a16="http://schemas.microsoft.com/office/drawing/2014/main" id="{AEBB4D52-6FC2-48D7-B416-1ABFD12A8C4D}"/>
              </a:ext>
            </a:extLst>
          </p:cNvPr>
          <p:cNvSpPr txBox="1"/>
          <p:nvPr/>
        </p:nvSpPr>
        <p:spPr>
          <a:xfrm>
            <a:off x="8026517" y="3619489"/>
            <a:ext cx="998262" cy="646331"/>
          </a:xfrm>
          <a:prstGeom prst="rect">
            <a:avLst/>
          </a:prstGeom>
          <a:noFill/>
        </p:spPr>
        <p:txBody>
          <a:bodyPr wrap="square" rtlCol="0">
            <a:spAutoFit/>
          </a:bodyPr>
          <a:lstStyle/>
          <a:p>
            <a:r>
              <a:rPr lang="en-US" b="1" dirty="0"/>
              <a:t>Heather </a:t>
            </a:r>
            <a:r>
              <a:rPr lang="en-US" b="1" dirty="0" err="1"/>
              <a:t>Blonsky</a:t>
            </a:r>
            <a:endParaRPr lang="en-US" b="1" dirty="0"/>
          </a:p>
        </p:txBody>
      </p:sp>
      <p:pic>
        <p:nvPicPr>
          <p:cNvPr id="1026" name="Picture 3" descr="image003">
            <a:extLst>
              <a:ext uri="{FF2B5EF4-FFF2-40B4-BE49-F238E27FC236}">
                <a16:creationId xmlns:a16="http://schemas.microsoft.com/office/drawing/2014/main" id="{6B87A4B0-5A9B-49E1-A4BD-326F876E50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0649" y="3397605"/>
            <a:ext cx="1051138" cy="141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descr="image002">
            <a:extLst>
              <a:ext uri="{FF2B5EF4-FFF2-40B4-BE49-F238E27FC236}">
                <a16:creationId xmlns:a16="http://schemas.microsoft.com/office/drawing/2014/main" id="{24AAD138-4EEE-45C6-B390-E97A2168C7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787" y="4774080"/>
            <a:ext cx="1114453" cy="1494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DB4AA7E8-08CA-4BA1-AA6C-51E508F00F77}"/>
              </a:ext>
            </a:extLst>
          </p:cNvPr>
          <p:cNvSpPr txBox="1"/>
          <p:nvPr/>
        </p:nvSpPr>
        <p:spPr>
          <a:xfrm>
            <a:off x="7067851" y="5198413"/>
            <a:ext cx="805837" cy="646331"/>
          </a:xfrm>
          <a:prstGeom prst="rect">
            <a:avLst/>
          </a:prstGeom>
          <a:noFill/>
        </p:spPr>
        <p:txBody>
          <a:bodyPr wrap="square" rtlCol="0">
            <a:spAutoFit/>
          </a:bodyPr>
          <a:lstStyle/>
          <a:p>
            <a:r>
              <a:rPr lang="en-US" b="1" dirty="0" err="1"/>
              <a:t>Jaie</a:t>
            </a:r>
            <a:endParaRPr lang="en-US" b="1" dirty="0"/>
          </a:p>
          <a:p>
            <a:r>
              <a:rPr lang="en-US" b="1" dirty="0"/>
              <a:t>Lavoie</a:t>
            </a:r>
          </a:p>
        </p:txBody>
      </p:sp>
      <p:pic>
        <p:nvPicPr>
          <p:cNvPr id="2" name="Picture 2" descr="Vizient Orange Logo in JPG Format (RGB Mode)">
            <a:extLst>
              <a:ext uri="{FF2B5EF4-FFF2-40B4-BE49-F238E27FC236}">
                <a16:creationId xmlns:a16="http://schemas.microsoft.com/office/drawing/2014/main" id="{D2C77ECF-5880-4EE9-9C34-684949323D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1547" y="2018489"/>
            <a:ext cx="3498502" cy="870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512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2509" y="235491"/>
            <a:ext cx="8996437" cy="769441"/>
          </a:xfrm>
          <a:prstGeom prst="rect">
            <a:avLst/>
          </a:prstGeom>
        </p:spPr>
        <p:txBody>
          <a:bodyPr vert="horz" lIns="91440" tIns="45720" rIns="91440" bIns="45720" rtlCol="0" anchor="ctr">
            <a:normAutofit fontScale="97500"/>
          </a:bodyPr>
          <a:lstStyle>
            <a:lvl1pPr>
              <a:spcBef>
                <a:spcPct val="0"/>
              </a:spcBef>
              <a:buNone/>
              <a:defRPr sz="4400">
                <a:solidFill>
                  <a:schemeClr val="bg1"/>
                </a:solidFill>
                <a:latin typeface="+mj-lt"/>
                <a:ea typeface="+mj-ea"/>
                <a:cs typeface="+mj-cs"/>
              </a:defRPr>
            </a:lvl1pPr>
          </a:lstStyle>
          <a:p>
            <a:r>
              <a:rPr lang="en-US" sz="4100" dirty="0"/>
              <a:t>Patient Based Complexity</a:t>
            </a:r>
            <a:r>
              <a:rPr lang="en-US" sz="4000" dirty="0"/>
              <a:t> Index </a:t>
            </a:r>
          </a:p>
        </p:txBody>
      </p:sp>
      <p:sp>
        <p:nvSpPr>
          <p:cNvPr id="12" name="Content Placeholder 1">
            <a:extLst>
              <a:ext uri="{FF2B5EF4-FFF2-40B4-BE49-F238E27FC236}">
                <a16:creationId xmlns:a16="http://schemas.microsoft.com/office/drawing/2014/main" id="{6A2A3544-F834-4A63-9F3F-C0421ED18344}"/>
              </a:ext>
            </a:extLst>
          </p:cNvPr>
          <p:cNvSpPr>
            <a:spLocks noGrp="1"/>
          </p:cNvSpPr>
          <p:nvPr>
            <p:ph sz="half" idx="1"/>
          </p:nvPr>
        </p:nvSpPr>
        <p:spPr>
          <a:xfrm>
            <a:off x="176813" y="1752396"/>
            <a:ext cx="4760536" cy="4525963"/>
          </a:xfrm>
        </p:spPr>
        <p:txBody>
          <a:bodyPr>
            <a:normAutofit/>
          </a:bodyPr>
          <a:lstStyle/>
          <a:p>
            <a:r>
              <a:rPr lang="en-US" sz="2400" b="1" dirty="0"/>
              <a:t>Quantify differences in the complexity of cases seen in different EDs or one ED over time</a:t>
            </a:r>
          </a:p>
          <a:p>
            <a:pPr lvl="1"/>
            <a:r>
              <a:rPr lang="en-US" sz="2000" dirty="0"/>
              <a:t>Provide context to understanding  variables impacting throughput</a:t>
            </a:r>
          </a:p>
          <a:p>
            <a:pPr lvl="2"/>
            <a:r>
              <a:rPr lang="en-US" sz="1800" b="1" i="1" dirty="0"/>
              <a:t>Patient Clinical Complexity</a:t>
            </a:r>
          </a:p>
          <a:p>
            <a:pPr lvl="2"/>
            <a:r>
              <a:rPr lang="en-US" sz="1800" b="1" i="1" dirty="0"/>
              <a:t>Social Needs</a:t>
            </a:r>
          </a:p>
          <a:p>
            <a:pPr lvl="2"/>
            <a:r>
              <a:rPr lang="en-US" sz="1800" b="1" i="1" dirty="0"/>
              <a:t>Variability (Operations) </a:t>
            </a:r>
          </a:p>
          <a:p>
            <a:pPr lvl="3"/>
            <a:endParaRPr lang="en-US" sz="1400" dirty="0"/>
          </a:p>
        </p:txBody>
      </p:sp>
      <p:sp>
        <p:nvSpPr>
          <p:cNvPr id="5" name="TextBox 4">
            <a:extLst>
              <a:ext uri="{FF2B5EF4-FFF2-40B4-BE49-F238E27FC236}">
                <a16:creationId xmlns:a16="http://schemas.microsoft.com/office/drawing/2014/main" id="{91369FBD-F0CD-4782-8891-9DAC964192A9}"/>
              </a:ext>
            </a:extLst>
          </p:cNvPr>
          <p:cNvSpPr txBox="1"/>
          <p:nvPr/>
        </p:nvSpPr>
        <p:spPr>
          <a:xfrm>
            <a:off x="346434" y="5105604"/>
            <a:ext cx="8451132" cy="1077218"/>
          </a:xfrm>
          <a:prstGeom prst="rect">
            <a:avLst/>
          </a:prstGeom>
          <a:solidFill>
            <a:schemeClr val="bg1"/>
          </a:solidFill>
        </p:spPr>
        <p:txBody>
          <a:bodyPr wrap="square" rtlCol="0">
            <a:spAutoFit/>
          </a:bodyPr>
          <a:lstStyle/>
          <a:p>
            <a:r>
              <a:rPr lang="en-US" sz="2400" b="1" dirty="0"/>
              <a:t>Hypothesis:</a:t>
            </a:r>
          </a:p>
          <a:p>
            <a:pPr lvl="1"/>
            <a:r>
              <a:rPr lang="en-US" sz="2000" dirty="0"/>
              <a:t>An emergency department that sees patients with more clinical needs and patients with more social needs will have longer throughput times, </a:t>
            </a:r>
          </a:p>
        </p:txBody>
      </p:sp>
      <p:pic>
        <p:nvPicPr>
          <p:cNvPr id="6" name="Picture 5">
            <a:extLst>
              <a:ext uri="{FF2B5EF4-FFF2-40B4-BE49-F238E27FC236}">
                <a16:creationId xmlns:a16="http://schemas.microsoft.com/office/drawing/2014/main" id="{42AE1BD1-49C3-44FC-A5C1-C1384FF4C590}"/>
              </a:ext>
            </a:extLst>
          </p:cNvPr>
          <p:cNvPicPr>
            <a:picLocks noChangeAspect="1"/>
          </p:cNvPicPr>
          <p:nvPr/>
        </p:nvPicPr>
        <p:blipFill>
          <a:blip r:embed="rId3"/>
          <a:stretch>
            <a:fillRect/>
          </a:stretch>
        </p:blipFill>
        <p:spPr>
          <a:xfrm>
            <a:off x="5147036" y="1867295"/>
            <a:ext cx="2117396" cy="1113340"/>
          </a:xfrm>
          <a:prstGeom prst="rect">
            <a:avLst/>
          </a:prstGeom>
        </p:spPr>
      </p:pic>
      <p:pic>
        <p:nvPicPr>
          <p:cNvPr id="7" name="Picture 6">
            <a:extLst>
              <a:ext uri="{FF2B5EF4-FFF2-40B4-BE49-F238E27FC236}">
                <a16:creationId xmlns:a16="http://schemas.microsoft.com/office/drawing/2014/main" id="{4622B9D3-D8C5-42DE-BDD4-6D2BDE1A4970}"/>
              </a:ext>
            </a:extLst>
          </p:cNvPr>
          <p:cNvPicPr>
            <a:picLocks noChangeAspect="1"/>
          </p:cNvPicPr>
          <p:nvPr/>
        </p:nvPicPr>
        <p:blipFill>
          <a:blip r:embed="rId4"/>
          <a:stretch>
            <a:fillRect/>
          </a:stretch>
        </p:blipFill>
        <p:spPr>
          <a:xfrm>
            <a:off x="6205734" y="2980635"/>
            <a:ext cx="2851308" cy="1113340"/>
          </a:xfrm>
          <a:prstGeom prst="rect">
            <a:avLst/>
          </a:prstGeom>
        </p:spPr>
      </p:pic>
      <p:pic>
        <p:nvPicPr>
          <p:cNvPr id="9" name="Picture 8">
            <a:extLst>
              <a:ext uri="{FF2B5EF4-FFF2-40B4-BE49-F238E27FC236}">
                <a16:creationId xmlns:a16="http://schemas.microsoft.com/office/drawing/2014/main" id="{4190B204-7921-4236-ADFF-663C499CBCF1}"/>
              </a:ext>
            </a:extLst>
          </p:cNvPr>
          <p:cNvPicPr>
            <a:picLocks noChangeAspect="1"/>
          </p:cNvPicPr>
          <p:nvPr/>
        </p:nvPicPr>
        <p:blipFill>
          <a:blip r:embed="rId3"/>
          <a:stretch>
            <a:fillRect/>
          </a:stretch>
        </p:blipFill>
        <p:spPr>
          <a:xfrm>
            <a:off x="5147036" y="4074992"/>
            <a:ext cx="2117396" cy="1113340"/>
          </a:xfrm>
          <a:prstGeom prst="rect">
            <a:avLst/>
          </a:prstGeom>
        </p:spPr>
      </p:pic>
    </p:spTree>
    <p:extLst>
      <p:ext uri="{BB962C8B-B14F-4D97-AF65-F5344CB8AC3E}">
        <p14:creationId xmlns:p14="http://schemas.microsoft.com/office/powerpoint/2010/main" val="234666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2509" y="235491"/>
            <a:ext cx="8996437" cy="769441"/>
          </a:xfrm>
          <a:prstGeom prst="rect">
            <a:avLst/>
          </a:prstGeom>
        </p:spPr>
        <p:txBody>
          <a:bodyPr vert="horz" lIns="91440" tIns="45720" rIns="91440" bIns="45720" rtlCol="0" anchor="ctr">
            <a:normAutofit fontScale="97500"/>
          </a:bodyPr>
          <a:lstStyle>
            <a:lvl1pPr>
              <a:spcBef>
                <a:spcPct val="0"/>
              </a:spcBef>
              <a:buNone/>
              <a:defRPr sz="4400">
                <a:solidFill>
                  <a:schemeClr val="bg1"/>
                </a:solidFill>
                <a:latin typeface="+mj-lt"/>
                <a:ea typeface="+mj-ea"/>
                <a:cs typeface="+mj-cs"/>
              </a:defRPr>
            </a:lvl1pPr>
          </a:lstStyle>
          <a:p>
            <a:r>
              <a:rPr lang="en-US" sz="4100" dirty="0"/>
              <a:t>Patient Based Complexity</a:t>
            </a:r>
            <a:r>
              <a:rPr lang="en-US" sz="4000" dirty="0"/>
              <a:t> Index </a:t>
            </a:r>
          </a:p>
        </p:txBody>
      </p:sp>
      <p:sp>
        <p:nvSpPr>
          <p:cNvPr id="4" name="Title 2">
            <a:extLst>
              <a:ext uri="{FF2B5EF4-FFF2-40B4-BE49-F238E27FC236}">
                <a16:creationId xmlns:a16="http://schemas.microsoft.com/office/drawing/2014/main" id="{C84ADC5C-564E-4833-AEDA-931EE91508E3}"/>
              </a:ext>
            </a:extLst>
          </p:cNvPr>
          <p:cNvSpPr>
            <a:spLocks noGrp="1"/>
          </p:cNvSpPr>
          <p:nvPr>
            <p:ph type="title"/>
          </p:nvPr>
        </p:nvSpPr>
        <p:spPr>
          <a:xfrm>
            <a:off x="256309" y="1600200"/>
            <a:ext cx="4114800" cy="1143000"/>
          </a:xfrm>
        </p:spPr>
        <p:txBody>
          <a:bodyPr>
            <a:noAutofit/>
          </a:bodyPr>
          <a:lstStyle/>
          <a:p>
            <a:r>
              <a:rPr lang="en-US" sz="2400" b="1" dirty="0">
                <a:solidFill>
                  <a:schemeClr val="tx1"/>
                </a:solidFill>
              </a:rPr>
              <a:t>Initial data set:</a:t>
            </a:r>
            <a:br>
              <a:rPr lang="en-US" sz="2400" b="1" dirty="0">
                <a:solidFill>
                  <a:schemeClr val="tx1"/>
                </a:solidFill>
              </a:rPr>
            </a:br>
            <a:r>
              <a:rPr lang="en-US" sz="2400" b="1" dirty="0">
                <a:solidFill>
                  <a:schemeClr val="tx1"/>
                </a:solidFill>
              </a:rPr>
              <a:t>Vizient Clinical Data Base </a:t>
            </a:r>
            <a:br>
              <a:rPr lang="en-US" sz="2400" b="1" dirty="0">
                <a:solidFill>
                  <a:schemeClr val="tx1"/>
                </a:solidFill>
              </a:rPr>
            </a:br>
            <a:r>
              <a:rPr lang="en-US" sz="2400" b="1" dirty="0">
                <a:solidFill>
                  <a:schemeClr val="tx1"/>
                </a:solidFill>
              </a:rPr>
              <a:t>280 patient level variables</a:t>
            </a:r>
          </a:p>
        </p:txBody>
      </p:sp>
      <p:sp>
        <p:nvSpPr>
          <p:cNvPr id="5" name="Content Placeholder 1">
            <a:extLst>
              <a:ext uri="{FF2B5EF4-FFF2-40B4-BE49-F238E27FC236}">
                <a16:creationId xmlns:a16="http://schemas.microsoft.com/office/drawing/2014/main" id="{033F6596-B756-4E29-8EB6-590255EB5528}"/>
              </a:ext>
            </a:extLst>
          </p:cNvPr>
          <p:cNvSpPr>
            <a:spLocks noGrp="1"/>
          </p:cNvSpPr>
          <p:nvPr>
            <p:ph sz="half" idx="1"/>
          </p:nvPr>
        </p:nvSpPr>
        <p:spPr>
          <a:xfrm>
            <a:off x="332509" y="2857295"/>
            <a:ext cx="4038600" cy="3892298"/>
          </a:xfrm>
        </p:spPr>
        <p:txBody>
          <a:bodyPr>
            <a:normAutofit/>
          </a:bodyPr>
          <a:lstStyle/>
          <a:p>
            <a:r>
              <a:rPr lang="en-US" sz="1800" b="1" dirty="0"/>
              <a:t>Encounter Types</a:t>
            </a:r>
          </a:p>
          <a:p>
            <a:r>
              <a:rPr lang="en-US" sz="1800" b="1" dirty="0"/>
              <a:t>Hospital Cohort</a:t>
            </a:r>
          </a:p>
          <a:p>
            <a:r>
              <a:rPr lang="en-US" sz="1800" b="1" dirty="0"/>
              <a:t>Patient Age</a:t>
            </a:r>
          </a:p>
          <a:p>
            <a:r>
              <a:rPr lang="en-US" sz="1800" b="1" dirty="0"/>
              <a:t>Admission/Transfer</a:t>
            </a:r>
          </a:p>
          <a:p>
            <a:r>
              <a:rPr lang="en-US" sz="1800" b="1" dirty="0"/>
              <a:t>Diagnoses and procedures </a:t>
            </a:r>
          </a:p>
          <a:p>
            <a:r>
              <a:rPr lang="en-US" sz="1800" b="1" dirty="0"/>
              <a:t>Current and past comorbidities </a:t>
            </a:r>
          </a:p>
          <a:p>
            <a:r>
              <a:rPr lang="en-US" sz="1800" b="1" dirty="0"/>
              <a:t>Past ED utilization </a:t>
            </a:r>
          </a:p>
          <a:p>
            <a:r>
              <a:rPr lang="en-US" sz="1800" b="1" dirty="0"/>
              <a:t>Procedures done in the ED </a:t>
            </a:r>
          </a:p>
          <a:p>
            <a:r>
              <a:rPr lang="en-US" sz="1800" b="1" dirty="0"/>
              <a:t>Neighborhood factors </a:t>
            </a:r>
          </a:p>
          <a:p>
            <a:pPr lvl="1"/>
            <a:r>
              <a:rPr lang="en-US" sz="1600" b="1" dirty="0"/>
              <a:t>Vizient Vulnerability Index</a:t>
            </a:r>
          </a:p>
          <a:p>
            <a:pPr lvl="1"/>
            <a:endParaRPr lang="en-US" sz="1600" b="1" dirty="0"/>
          </a:p>
        </p:txBody>
      </p:sp>
      <p:sp>
        <p:nvSpPr>
          <p:cNvPr id="6" name="Content Placeholder 5">
            <a:extLst>
              <a:ext uri="{FF2B5EF4-FFF2-40B4-BE49-F238E27FC236}">
                <a16:creationId xmlns:a16="http://schemas.microsoft.com/office/drawing/2014/main" id="{1DF3890B-555D-4680-BF78-93F581B51939}"/>
              </a:ext>
            </a:extLst>
          </p:cNvPr>
          <p:cNvSpPr>
            <a:spLocks noGrp="1"/>
          </p:cNvSpPr>
          <p:nvPr>
            <p:ph sz="half" idx="2"/>
          </p:nvPr>
        </p:nvSpPr>
        <p:spPr>
          <a:xfrm>
            <a:off x="4572000" y="2857295"/>
            <a:ext cx="4038600" cy="4525963"/>
          </a:xfrm>
        </p:spPr>
        <p:txBody>
          <a:bodyPr>
            <a:normAutofit/>
          </a:bodyPr>
          <a:lstStyle/>
          <a:p>
            <a:r>
              <a:rPr lang="en-US" sz="1800" b="1" dirty="0"/>
              <a:t>Over 65 or with 4 co-morbidities</a:t>
            </a:r>
          </a:p>
          <a:p>
            <a:r>
              <a:rPr lang="en-US" sz="1800" b="1" dirty="0"/>
              <a:t>Current diagnoses</a:t>
            </a:r>
          </a:p>
          <a:p>
            <a:pPr lvl="1"/>
            <a:r>
              <a:rPr lang="en-US" sz="1400" b="1" dirty="0"/>
              <a:t>Psychosis</a:t>
            </a:r>
          </a:p>
          <a:p>
            <a:pPr lvl="1"/>
            <a:r>
              <a:rPr lang="en-US" sz="1400" b="1" dirty="0"/>
              <a:t>Alcohol and/or drugs/depression</a:t>
            </a:r>
          </a:p>
          <a:p>
            <a:pPr lvl="1"/>
            <a:r>
              <a:rPr lang="en-US" sz="1400" b="1" dirty="0"/>
              <a:t>Trauma</a:t>
            </a:r>
          </a:p>
          <a:p>
            <a:r>
              <a:rPr lang="en-US" sz="1800" b="1" dirty="0"/>
              <a:t>Transfers into or out of ED</a:t>
            </a:r>
          </a:p>
          <a:p>
            <a:r>
              <a:rPr lang="en-US" sz="1800" b="1" dirty="0"/>
              <a:t>7 day returns</a:t>
            </a:r>
          </a:p>
          <a:p>
            <a:r>
              <a:rPr lang="en-US" sz="1800" b="1" dirty="0"/>
              <a:t>COVID (impacts variability)</a:t>
            </a:r>
          </a:p>
          <a:p>
            <a:r>
              <a:rPr lang="en-US" sz="1800" b="1" dirty="0"/>
              <a:t>High Volume and Variability</a:t>
            </a:r>
          </a:p>
          <a:p>
            <a:r>
              <a:rPr lang="en-US" sz="1800" b="1" dirty="0"/>
              <a:t>Patients from neighborhoods with high social needs (transportation domain)</a:t>
            </a:r>
          </a:p>
          <a:p>
            <a:endParaRPr lang="en-US" sz="1800" b="1" dirty="0"/>
          </a:p>
          <a:p>
            <a:endParaRPr lang="en-US" sz="1800" b="1" dirty="0"/>
          </a:p>
          <a:p>
            <a:endParaRPr lang="en-US" sz="1800" b="1" dirty="0"/>
          </a:p>
          <a:p>
            <a:endParaRPr lang="en-US" sz="1800" b="1" dirty="0"/>
          </a:p>
          <a:p>
            <a:endParaRPr lang="en-US" sz="1800" b="1" dirty="0"/>
          </a:p>
          <a:p>
            <a:pPr lvl="1"/>
            <a:endParaRPr lang="en-US" sz="1400" b="1" dirty="0"/>
          </a:p>
          <a:p>
            <a:endParaRPr lang="en-US" sz="1800" dirty="0"/>
          </a:p>
        </p:txBody>
      </p:sp>
      <p:sp>
        <p:nvSpPr>
          <p:cNvPr id="7" name="Title 2">
            <a:extLst>
              <a:ext uri="{FF2B5EF4-FFF2-40B4-BE49-F238E27FC236}">
                <a16:creationId xmlns:a16="http://schemas.microsoft.com/office/drawing/2014/main" id="{BDB3C47A-16F3-498E-9CE2-2E083A3A5622}"/>
              </a:ext>
            </a:extLst>
          </p:cNvPr>
          <p:cNvSpPr txBox="1">
            <a:spLocks/>
          </p:cNvSpPr>
          <p:nvPr/>
        </p:nvSpPr>
        <p:spPr>
          <a:xfrm>
            <a:off x="4572000" y="1600200"/>
            <a:ext cx="4114800"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bg1"/>
                </a:solidFill>
                <a:latin typeface="+mj-lt"/>
                <a:ea typeface="+mj-ea"/>
                <a:cs typeface="+mj-cs"/>
              </a:defRPr>
            </a:lvl1pPr>
          </a:lstStyle>
          <a:p>
            <a:r>
              <a:rPr lang="en-US" sz="2400" b="1" dirty="0">
                <a:solidFill>
                  <a:schemeClr val="tx1"/>
                </a:solidFill>
              </a:rPr>
              <a:t>Principal Component Analysis</a:t>
            </a:r>
            <a:br>
              <a:rPr lang="en-US" sz="2400" b="1" dirty="0">
                <a:solidFill>
                  <a:schemeClr val="tx1"/>
                </a:solidFill>
              </a:rPr>
            </a:br>
            <a:r>
              <a:rPr lang="en-US" sz="2400" b="1" dirty="0">
                <a:solidFill>
                  <a:schemeClr val="tx1"/>
                </a:solidFill>
              </a:rPr>
              <a:t>Streamlined variables</a:t>
            </a:r>
            <a:br>
              <a:rPr lang="en-US" sz="2400" b="1" dirty="0">
                <a:solidFill>
                  <a:schemeClr val="tx1"/>
                </a:solidFill>
              </a:rPr>
            </a:br>
            <a:r>
              <a:rPr lang="en-US" sz="2400" b="1" dirty="0">
                <a:solidFill>
                  <a:schemeClr val="tx1"/>
                </a:solidFill>
              </a:rPr>
              <a:t>On this day in this ED….</a:t>
            </a:r>
          </a:p>
        </p:txBody>
      </p:sp>
    </p:spTree>
    <p:extLst>
      <p:ext uri="{BB962C8B-B14F-4D97-AF65-F5344CB8AC3E}">
        <p14:creationId xmlns:p14="http://schemas.microsoft.com/office/powerpoint/2010/main" val="312420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wipe(left)">
                                      <p:cBhvr>
                                        <p:cTn id="20" dur="500"/>
                                        <p:tgtEl>
                                          <p:spTgt spid="6">
                                            <p:txEl>
                                              <p:pRg st="2" end="2"/>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wipe(left)">
                                      <p:cBhvr>
                                        <p:cTn id="23" dur="500"/>
                                        <p:tgtEl>
                                          <p:spTgt spid="6">
                                            <p:txEl>
                                              <p:pRg st="3" end="3"/>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Effect transition="in" filter="wipe(left)">
                                      <p:cBhvr>
                                        <p:cTn id="26" dur="500"/>
                                        <p:tgtEl>
                                          <p:spTgt spid="6">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Effect transition="in" filter="wipe(left)">
                                      <p:cBhvr>
                                        <p:cTn id="31" dur="500"/>
                                        <p:tgtEl>
                                          <p:spTgt spid="6">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6">
                                            <p:txEl>
                                              <p:pRg st="6" end="6"/>
                                            </p:txEl>
                                          </p:spTgt>
                                        </p:tgtEl>
                                        <p:attrNameLst>
                                          <p:attrName>style.visibility</p:attrName>
                                        </p:attrNameLst>
                                      </p:cBhvr>
                                      <p:to>
                                        <p:strVal val="visible"/>
                                      </p:to>
                                    </p:set>
                                    <p:animEffect transition="in" filter="wipe(left)">
                                      <p:cBhvr>
                                        <p:cTn id="36" dur="500"/>
                                        <p:tgtEl>
                                          <p:spTgt spid="6">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Effect transition="in" filter="wipe(left)">
                                      <p:cBhvr>
                                        <p:cTn id="41" dur="500"/>
                                        <p:tgtEl>
                                          <p:spTgt spid="6">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6">
                                            <p:txEl>
                                              <p:pRg st="8" end="8"/>
                                            </p:txEl>
                                          </p:spTgt>
                                        </p:tgtEl>
                                        <p:attrNameLst>
                                          <p:attrName>style.visibility</p:attrName>
                                        </p:attrNameLst>
                                      </p:cBhvr>
                                      <p:to>
                                        <p:strVal val="visible"/>
                                      </p:to>
                                    </p:set>
                                    <p:animEffect transition="in" filter="wipe(left)">
                                      <p:cBhvr>
                                        <p:cTn id="46" dur="500"/>
                                        <p:tgtEl>
                                          <p:spTgt spid="6">
                                            <p:txEl>
                                              <p:pRg st="8" end="8"/>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6">
                                            <p:txEl>
                                              <p:pRg st="9" end="9"/>
                                            </p:txEl>
                                          </p:spTgt>
                                        </p:tgtEl>
                                        <p:attrNameLst>
                                          <p:attrName>style.visibility</p:attrName>
                                        </p:attrNameLst>
                                      </p:cBhvr>
                                      <p:to>
                                        <p:strVal val="visible"/>
                                      </p:to>
                                    </p:set>
                                    <p:animEffect transition="in" filter="wipe(left)">
                                      <p:cBhvr>
                                        <p:cTn id="51"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332509" y="235491"/>
            <a:ext cx="8996437" cy="769441"/>
          </a:xfrm>
          <a:prstGeom prst="rect">
            <a:avLst/>
          </a:prstGeom>
        </p:spPr>
        <p:txBody>
          <a:bodyPr vert="horz" lIns="91440" tIns="45720" rIns="91440" bIns="45720" rtlCol="0" anchor="ctr">
            <a:normAutofit fontScale="97500"/>
          </a:bodyPr>
          <a:lstStyle>
            <a:lvl1pPr>
              <a:spcBef>
                <a:spcPct val="0"/>
              </a:spcBef>
              <a:buNone/>
              <a:defRPr sz="4400">
                <a:solidFill>
                  <a:schemeClr val="bg1"/>
                </a:solidFill>
                <a:latin typeface="+mj-lt"/>
                <a:ea typeface="+mj-ea"/>
                <a:cs typeface="+mj-cs"/>
              </a:defRPr>
            </a:lvl1pPr>
          </a:lstStyle>
          <a:p>
            <a:r>
              <a:rPr lang="en-US" sz="4100" dirty="0"/>
              <a:t>Patient Based Complexity</a:t>
            </a:r>
            <a:r>
              <a:rPr lang="en-US" sz="4000" dirty="0"/>
              <a:t> Index </a:t>
            </a:r>
          </a:p>
        </p:txBody>
      </p:sp>
      <p:pic>
        <p:nvPicPr>
          <p:cNvPr id="4" name="Content Placeholder 20">
            <a:extLst>
              <a:ext uri="{FF2B5EF4-FFF2-40B4-BE49-F238E27FC236}">
                <a16:creationId xmlns:a16="http://schemas.microsoft.com/office/drawing/2014/main" id="{235EDE66-0B34-4021-9B57-CB4D6BB3996A}"/>
              </a:ext>
            </a:extLst>
          </p:cNvPr>
          <p:cNvPicPr>
            <a:picLocks noChangeAspect="1"/>
          </p:cNvPicPr>
          <p:nvPr/>
        </p:nvPicPr>
        <p:blipFill>
          <a:blip r:embed="rId3"/>
          <a:stretch>
            <a:fillRect/>
          </a:stretch>
        </p:blipFill>
        <p:spPr>
          <a:xfrm>
            <a:off x="4572000" y="2299964"/>
            <a:ext cx="4114800" cy="4322188"/>
          </a:xfrm>
          <a:prstGeom prst="rect">
            <a:avLst/>
          </a:prstGeom>
        </p:spPr>
      </p:pic>
      <p:sp>
        <p:nvSpPr>
          <p:cNvPr id="2" name="Rectangle 1">
            <a:extLst>
              <a:ext uri="{FF2B5EF4-FFF2-40B4-BE49-F238E27FC236}">
                <a16:creationId xmlns:a16="http://schemas.microsoft.com/office/drawing/2014/main" id="{ABC42366-2598-42DC-A860-ADD6945CC9C1}"/>
              </a:ext>
            </a:extLst>
          </p:cNvPr>
          <p:cNvSpPr/>
          <p:nvPr/>
        </p:nvSpPr>
        <p:spPr>
          <a:xfrm>
            <a:off x="99236" y="1375947"/>
            <a:ext cx="8945528" cy="830997"/>
          </a:xfrm>
          <a:prstGeom prst="rect">
            <a:avLst/>
          </a:prstGeom>
        </p:spPr>
        <p:txBody>
          <a:bodyPr wrap="square">
            <a:spAutoFit/>
          </a:bodyPr>
          <a:lstStyle/>
          <a:p>
            <a:pPr algn="ctr"/>
            <a:r>
              <a:rPr lang="en-US" sz="2400" b="1" dirty="0"/>
              <a:t>Monthly averages of core measures outcomes </a:t>
            </a:r>
          </a:p>
          <a:p>
            <a:pPr algn="ctr"/>
            <a:r>
              <a:rPr lang="en-US" sz="2400" b="1" dirty="0"/>
              <a:t>provide a good fit (r</a:t>
            </a:r>
            <a:r>
              <a:rPr lang="en-US" sz="2400" b="1" baseline="30000" dirty="0"/>
              <a:t>2</a:t>
            </a:r>
            <a:r>
              <a:rPr lang="en-US" sz="2400" b="1" dirty="0"/>
              <a:t> = 0.37)</a:t>
            </a:r>
          </a:p>
        </p:txBody>
      </p:sp>
      <p:sp>
        <p:nvSpPr>
          <p:cNvPr id="5" name="Content Placeholder 8">
            <a:extLst>
              <a:ext uri="{FF2B5EF4-FFF2-40B4-BE49-F238E27FC236}">
                <a16:creationId xmlns:a16="http://schemas.microsoft.com/office/drawing/2014/main" id="{0AE59195-5B36-4F80-A1F3-781E28BA4F5F}"/>
              </a:ext>
            </a:extLst>
          </p:cNvPr>
          <p:cNvSpPr>
            <a:spLocks noGrp="1"/>
          </p:cNvSpPr>
          <p:nvPr>
            <p:ph idx="1"/>
          </p:nvPr>
        </p:nvSpPr>
        <p:spPr>
          <a:xfrm>
            <a:off x="-461913" y="2299964"/>
            <a:ext cx="4505504" cy="4213959"/>
          </a:xfrm>
        </p:spPr>
        <p:txBody>
          <a:bodyPr>
            <a:normAutofit lnSpcReduction="10000"/>
          </a:bodyPr>
          <a:lstStyle/>
          <a:p>
            <a:pPr lvl="2"/>
            <a:r>
              <a:rPr lang="en-US" sz="1800" dirty="0"/>
              <a:t>More patients</a:t>
            </a:r>
          </a:p>
          <a:p>
            <a:pPr lvl="2"/>
            <a:r>
              <a:rPr lang="en-US" sz="1800" dirty="0"/>
              <a:t>More patients with psychosis</a:t>
            </a:r>
          </a:p>
          <a:p>
            <a:pPr lvl="2"/>
            <a:r>
              <a:rPr lang="en-US" sz="1800" dirty="0"/>
              <a:t>More elderly or complex patients</a:t>
            </a:r>
          </a:p>
          <a:p>
            <a:pPr lvl="2"/>
            <a:r>
              <a:rPr lang="en-US" sz="1800" dirty="0"/>
              <a:t>More patients transferred from another hospital</a:t>
            </a:r>
          </a:p>
          <a:p>
            <a:pPr lvl="2"/>
            <a:r>
              <a:rPr lang="en-US" sz="1800" dirty="0"/>
              <a:t>More patients with covid</a:t>
            </a:r>
          </a:p>
          <a:p>
            <a:pPr lvl="2"/>
            <a:r>
              <a:rPr lang="en-US" sz="1800" dirty="0"/>
              <a:t>More patients transferred to another acute care hospital</a:t>
            </a:r>
          </a:p>
          <a:p>
            <a:pPr lvl="2"/>
            <a:r>
              <a:rPr lang="en-US" sz="1800" dirty="0"/>
              <a:t>Patients from neighborhoods with high social needs (transportation domain)</a:t>
            </a:r>
          </a:p>
          <a:p>
            <a:pPr lvl="2"/>
            <a:r>
              <a:rPr lang="en-US" sz="1800" dirty="0"/>
              <a:t>Reduced time: more patients with drugs or alcohol diagnoses, more patients with a history of 7-day returns to the ED</a:t>
            </a:r>
          </a:p>
          <a:p>
            <a:endParaRPr lang="en-US" sz="2400" dirty="0"/>
          </a:p>
        </p:txBody>
      </p:sp>
      <p:sp>
        <p:nvSpPr>
          <p:cNvPr id="7" name="Rectangle: Rounded Corners 6">
            <a:extLst>
              <a:ext uri="{FF2B5EF4-FFF2-40B4-BE49-F238E27FC236}">
                <a16:creationId xmlns:a16="http://schemas.microsoft.com/office/drawing/2014/main" id="{E650334E-F98F-4862-8BB4-0C08812914DB}"/>
              </a:ext>
            </a:extLst>
          </p:cNvPr>
          <p:cNvSpPr/>
          <p:nvPr/>
        </p:nvSpPr>
        <p:spPr>
          <a:xfrm>
            <a:off x="4572000" y="5392131"/>
            <a:ext cx="4232635" cy="92382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Note: Initial results using a small number of data points.  Fit significantly higher with larger data set</a:t>
            </a:r>
          </a:p>
        </p:txBody>
      </p:sp>
    </p:spTree>
    <p:extLst>
      <p:ext uri="{BB962C8B-B14F-4D97-AF65-F5344CB8AC3E}">
        <p14:creationId xmlns:p14="http://schemas.microsoft.com/office/powerpoint/2010/main" val="39210923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2509" y="235491"/>
            <a:ext cx="8996437" cy="769441"/>
          </a:xfrm>
          <a:prstGeom prst="rect">
            <a:avLst/>
          </a:prstGeom>
        </p:spPr>
        <p:txBody>
          <a:bodyPr vert="horz" lIns="91440" tIns="45720" rIns="91440" bIns="45720" rtlCol="0" anchor="ctr">
            <a:normAutofit fontScale="97500"/>
          </a:bodyPr>
          <a:lstStyle>
            <a:lvl1pPr>
              <a:spcBef>
                <a:spcPct val="0"/>
              </a:spcBef>
              <a:buNone/>
              <a:defRPr sz="4400">
                <a:solidFill>
                  <a:schemeClr val="bg1"/>
                </a:solidFill>
                <a:latin typeface="+mj-lt"/>
                <a:ea typeface="+mj-ea"/>
                <a:cs typeface="+mj-cs"/>
              </a:defRPr>
            </a:lvl1pPr>
          </a:lstStyle>
          <a:p>
            <a:r>
              <a:rPr lang="en-US" sz="4100" dirty="0"/>
              <a:t>Patient Based Complexity</a:t>
            </a:r>
            <a:r>
              <a:rPr lang="en-US" sz="4000" dirty="0"/>
              <a:t> Index </a:t>
            </a:r>
          </a:p>
        </p:txBody>
      </p:sp>
      <p:graphicFrame>
        <p:nvGraphicFramePr>
          <p:cNvPr id="4" name="Content Placeholder 13">
            <a:extLst>
              <a:ext uri="{FF2B5EF4-FFF2-40B4-BE49-F238E27FC236}">
                <a16:creationId xmlns:a16="http://schemas.microsoft.com/office/drawing/2014/main" id="{736234C5-2BAB-44A5-A2CF-1847DF0357EE}"/>
              </a:ext>
            </a:extLst>
          </p:cNvPr>
          <p:cNvGraphicFramePr>
            <a:graphicFrameLocks noGrp="1"/>
          </p:cNvGraphicFramePr>
          <p:nvPr>
            <p:ph idx="1"/>
            <p:extLst>
              <p:ext uri="{D42A27DB-BD31-4B8C-83A1-F6EECF244321}">
                <p14:modId xmlns:p14="http://schemas.microsoft.com/office/powerpoint/2010/main" val="666925482"/>
              </p:ext>
            </p:extLst>
          </p:nvPr>
        </p:nvGraphicFramePr>
        <p:xfrm>
          <a:off x="179109" y="2527354"/>
          <a:ext cx="5099901" cy="3835450"/>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2">
            <a:extLst>
              <a:ext uri="{FF2B5EF4-FFF2-40B4-BE49-F238E27FC236}">
                <a16:creationId xmlns:a16="http://schemas.microsoft.com/office/drawing/2014/main" id="{2D0EBA17-0391-41FC-9822-B615FDA642B8}"/>
              </a:ext>
            </a:extLst>
          </p:cNvPr>
          <p:cNvSpPr txBox="1">
            <a:spLocks/>
          </p:cNvSpPr>
          <p:nvPr/>
        </p:nvSpPr>
        <p:spPr>
          <a:xfrm>
            <a:off x="5027613" y="2705049"/>
            <a:ext cx="4116387" cy="39243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800" dirty="0"/>
          </a:p>
          <a:p>
            <a:pPr marL="457200" lvl="1" indent="0">
              <a:buNone/>
            </a:pPr>
            <a:r>
              <a:rPr lang="en-US" sz="1800" b="1" dirty="0"/>
              <a:t>Higher complexity for AMCs than for any other cohort</a:t>
            </a:r>
          </a:p>
          <a:p>
            <a:pPr marL="457200" lvl="1" indent="0">
              <a:buNone/>
            </a:pPr>
            <a:endParaRPr lang="en-US" sz="1800" b="1" dirty="0"/>
          </a:p>
          <a:p>
            <a:pPr marL="457200" lvl="1" indent="0">
              <a:buNone/>
            </a:pPr>
            <a:r>
              <a:rPr lang="en-US" sz="1800" b="1" dirty="0"/>
              <a:t>Highest complexity within any one cohort tends to match complexity that serve highly vulnerable neighborhoods (rural south, safety net hospitals, large urban hospitals)</a:t>
            </a:r>
          </a:p>
        </p:txBody>
      </p:sp>
      <p:sp>
        <p:nvSpPr>
          <p:cNvPr id="2" name="Rectangle 1">
            <a:extLst>
              <a:ext uri="{FF2B5EF4-FFF2-40B4-BE49-F238E27FC236}">
                <a16:creationId xmlns:a16="http://schemas.microsoft.com/office/drawing/2014/main" id="{C2AF9441-8AE6-48FD-A7CD-DEFFDA5E9F3F}"/>
              </a:ext>
            </a:extLst>
          </p:cNvPr>
          <p:cNvSpPr/>
          <p:nvPr/>
        </p:nvSpPr>
        <p:spPr>
          <a:xfrm>
            <a:off x="179109" y="1720976"/>
            <a:ext cx="8889477" cy="461665"/>
          </a:xfrm>
          <a:prstGeom prst="rect">
            <a:avLst/>
          </a:prstGeom>
        </p:spPr>
        <p:txBody>
          <a:bodyPr wrap="square">
            <a:spAutoFit/>
          </a:bodyPr>
          <a:lstStyle/>
          <a:p>
            <a:r>
              <a:rPr lang="en-US" sz="2400" b="1" dirty="0"/>
              <a:t>Hospitals with any core measures data in 2019, 2020, or 2021 shows:</a:t>
            </a:r>
          </a:p>
        </p:txBody>
      </p:sp>
      <p:sp>
        <p:nvSpPr>
          <p:cNvPr id="6" name="TextBox 5">
            <a:extLst>
              <a:ext uri="{FF2B5EF4-FFF2-40B4-BE49-F238E27FC236}">
                <a16:creationId xmlns:a16="http://schemas.microsoft.com/office/drawing/2014/main" id="{54F9BDF3-4FC3-4CFB-8DE9-290805859175}"/>
              </a:ext>
            </a:extLst>
          </p:cNvPr>
          <p:cNvSpPr txBox="1"/>
          <p:nvPr/>
        </p:nvSpPr>
        <p:spPr>
          <a:xfrm>
            <a:off x="958680" y="5260157"/>
            <a:ext cx="4371710" cy="307777"/>
          </a:xfrm>
          <a:prstGeom prst="rect">
            <a:avLst/>
          </a:prstGeom>
          <a:noFill/>
        </p:spPr>
        <p:txBody>
          <a:bodyPr wrap="none" rtlCol="0">
            <a:spAutoFit/>
          </a:bodyPr>
          <a:lstStyle/>
          <a:p>
            <a:r>
              <a:rPr lang="en-US" sz="1400" dirty="0"/>
              <a:t>Academic           Affiliate	       Community        </a:t>
            </a:r>
            <a:r>
              <a:rPr lang="en-US" sz="1400" dirty="0" err="1"/>
              <a:t>Community</a:t>
            </a:r>
            <a:endParaRPr lang="en-US" sz="1400" dirty="0"/>
          </a:p>
        </p:txBody>
      </p:sp>
    </p:spTree>
    <p:extLst>
      <p:ext uri="{BB962C8B-B14F-4D97-AF65-F5344CB8AC3E}">
        <p14:creationId xmlns:p14="http://schemas.microsoft.com/office/powerpoint/2010/main" val="3857198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969EAD-4B1B-4BBD-ACF2-AB069F7B5B36}"/>
              </a:ext>
            </a:extLst>
          </p:cNvPr>
          <p:cNvSpPr/>
          <p:nvPr/>
        </p:nvSpPr>
        <p:spPr>
          <a:xfrm>
            <a:off x="6760487" y="6249970"/>
            <a:ext cx="2092750" cy="4502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B495861-6E27-4AAF-B57C-4B4163D65486}"/>
              </a:ext>
            </a:extLst>
          </p:cNvPr>
          <p:cNvPicPr>
            <a:picLocks noChangeAspect="1"/>
          </p:cNvPicPr>
          <p:nvPr/>
        </p:nvPicPr>
        <p:blipFill>
          <a:blip r:embed="rId2"/>
          <a:stretch>
            <a:fillRect/>
          </a:stretch>
        </p:blipFill>
        <p:spPr>
          <a:xfrm>
            <a:off x="622169" y="1300774"/>
            <a:ext cx="3090778" cy="1663831"/>
          </a:xfrm>
          <a:prstGeom prst="rect">
            <a:avLst/>
          </a:prstGeom>
        </p:spPr>
      </p:pic>
      <p:sp>
        <p:nvSpPr>
          <p:cNvPr id="2" name="Title 1"/>
          <p:cNvSpPr>
            <a:spLocks noGrp="1"/>
          </p:cNvSpPr>
          <p:nvPr>
            <p:ph type="title"/>
          </p:nvPr>
        </p:nvSpPr>
        <p:spPr/>
        <p:txBody>
          <a:bodyPr/>
          <a:lstStyle/>
          <a:p>
            <a:r>
              <a:rPr lang="en-US" dirty="0"/>
              <a:t>Benchmark Committee</a:t>
            </a:r>
          </a:p>
        </p:txBody>
      </p:sp>
      <p:sp>
        <p:nvSpPr>
          <p:cNvPr id="4" name="Rectangle 3">
            <a:extLst>
              <a:ext uri="{FF2B5EF4-FFF2-40B4-BE49-F238E27FC236}">
                <a16:creationId xmlns:a16="http://schemas.microsoft.com/office/drawing/2014/main" id="{D0877AC8-B44A-45F4-9EE6-B480EA447089}"/>
              </a:ext>
            </a:extLst>
          </p:cNvPr>
          <p:cNvSpPr/>
          <p:nvPr/>
        </p:nvSpPr>
        <p:spPr>
          <a:xfrm>
            <a:off x="1063761" y="3146936"/>
            <a:ext cx="3605753" cy="3477875"/>
          </a:xfrm>
          <a:prstGeom prst="rect">
            <a:avLst/>
          </a:prstGeom>
        </p:spPr>
        <p:txBody>
          <a:bodyPr wrap="square">
            <a:spAutoFit/>
          </a:bodyPr>
          <a:lstStyle/>
          <a:p>
            <a:r>
              <a:rPr lang="en-US" sz="2000" b="1" dirty="0"/>
              <a:t>Gregory </a:t>
            </a:r>
            <a:r>
              <a:rPr lang="en-US" sz="2000" b="1" dirty="0" err="1"/>
              <a:t>Archual</a:t>
            </a:r>
            <a:r>
              <a:rPr lang="en-US" sz="2000" b="1" dirty="0"/>
              <a:t> (Chair)</a:t>
            </a:r>
          </a:p>
          <a:p>
            <a:r>
              <a:rPr lang="en-US" sz="2000" b="1" dirty="0"/>
              <a:t>Kathleen Acevedo</a:t>
            </a:r>
          </a:p>
          <a:p>
            <a:r>
              <a:rPr lang="en-US" sz="2000" b="1" dirty="0"/>
              <a:t>Antoinette Brooke</a:t>
            </a:r>
          </a:p>
          <a:p>
            <a:r>
              <a:rPr lang="en-US" sz="2000" b="1" dirty="0"/>
              <a:t>Louis Burton</a:t>
            </a:r>
          </a:p>
          <a:p>
            <a:r>
              <a:rPr lang="en-US" sz="2000" b="1" dirty="0"/>
              <a:t>David Calder</a:t>
            </a:r>
          </a:p>
          <a:p>
            <a:r>
              <a:rPr lang="en-US" sz="2000" b="1" dirty="0"/>
              <a:t>David Christiansen</a:t>
            </a:r>
          </a:p>
          <a:p>
            <a:r>
              <a:rPr lang="en-US" sz="2000" b="1" dirty="0"/>
              <a:t>Gai Cole</a:t>
            </a:r>
          </a:p>
          <a:p>
            <a:r>
              <a:rPr lang="en-US" sz="2000" b="1" dirty="0"/>
              <a:t>Jay Schuur</a:t>
            </a:r>
          </a:p>
          <a:p>
            <a:r>
              <a:rPr lang="en-US" sz="2000" b="1" dirty="0"/>
              <a:t>Amy Jameson</a:t>
            </a:r>
          </a:p>
          <a:p>
            <a:r>
              <a:rPr lang="en-US" sz="2000" b="1" dirty="0"/>
              <a:t>Kenny Lopiano</a:t>
            </a:r>
          </a:p>
          <a:p>
            <a:r>
              <a:rPr lang="en-US" sz="2000" b="1" dirty="0"/>
              <a:t>Alyssa Tyransky</a:t>
            </a:r>
            <a:endParaRPr lang="en-US" b="1" dirty="0"/>
          </a:p>
        </p:txBody>
      </p:sp>
      <p:pic>
        <p:nvPicPr>
          <p:cNvPr id="8" name="Picture 7">
            <a:extLst>
              <a:ext uri="{FF2B5EF4-FFF2-40B4-BE49-F238E27FC236}">
                <a16:creationId xmlns:a16="http://schemas.microsoft.com/office/drawing/2014/main" id="{01CB1E5B-BAD6-47E1-B65B-2357A7868CD4}"/>
              </a:ext>
            </a:extLst>
          </p:cNvPr>
          <p:cNvPicPr>
            <a:picLocks noChangeAspect="1"/>
          </p:cNvPicPr>
          <p:nvPr/>
        </p:nvPicPr>
        <p:blipFill>
          <a:blip r:embed="rId3"/>
          <a:stretch>
            <a:fillRect/>
          </a:stretch>
        </p:blipFill>
        <p:spPr>
          <a:xfrm>
            <a:off x="4771460" y="5167937"/>
            <a:ext cx="3587471" cy="1600200"/>
          </a:xfrm>
          <a:prstGeom prst="rect">
            <a:avLst/>
          </a:prstGeom>
        </p:spPr>
      </p:pic>
      <p:sp>
        <p:nvSpPr>
          <p:cNvPr id="6" name="Rectangle 5">
            <a:extLst>
              <a:ext uri="{FF2B5EF4-FFF2-40B4-BE49-F238E27FC236}">
                <a16:creationId xmlns:a16="http://schemas.microsoft.com/office/drawing/2014/main" id="{7F140CDE-8889-4490-A9DD-59A09F658272}"/>
              </a:ext>
            </a:extLst>
          </p:cNvPr>
          <p:cNvSpPr/>
          <p:nvPr/>
        </p:nvSpPr>
        <p:spPr>
          <a:xfrm>
            <a:off x="4867197" y="1722389"/>
            <a:ext cx="2686640" cy="3785652"/>
          </a:xfrm>
          <a:prstGeom prst="rect">
            <a:avLst/>
          </a:prstGeom>
        </p:spPr>
        <p:txBody>
          <a:bodyPr wrap="square">
            <a:spAutoFit/>
          </a:bodyPr>
          <a:lstStyle/>
          <a:p>
            <a:r>
              <a:rPr lang="en-US" sz="2000" b="1" dirty="0"/>
              <a:t>Steve Maxwell</a:t>
            </a:r>
          </a:p>
          <a:p>
            <a:r>
              <a:rPr lang="en-US" sz="2000" b="1" dirty="0"/>
              <a:t>Becky McGowan</a:t>
            </a:r>
          </a:p>
          <a:p>
            <a:r>
              <a:rPr lang="en-US" sz="2000" b="1" dirty="0"/>
              <a:t>Ashlee Miller Melendez</a:t>
            </a:r>
          </a:p>
          <a:p>
            <a:r>
              <a:rPr lang="en-US" sz="2000" b="1" dirty="0"/>
              <a:t>Jennifer Muir</a:t>
            </a:r>
          </a:p>
          <a:p>
            <a:r>
              <a:rPr lang="en-US" sz="2000" b="1" dirty="0"/>
              <a:t>Steven Petrovic</a:t>
            </a:r>
          </a:p>
          <a:p>
            <a:r>
              <a:rPr lang="en-US" sz="2000" b="1" dirty="0"/>
              <a:t>Kain Robbins</a:t>
            </a:r>
          </a:p>
          <a:p>
            <a:r>
              <a:rPr lang="en-US" sz="2000" b="1" dirty="0"/>
              <a:t>Travis Schmitz</a:t>
            </a:r>
          </a:p>
          <a:p>
            <a:r>
              <a:rPr lang="en-US" sz="2000" b="1" dirty="0"/>
              <a:t>Jim Scheulen</a:t>
            </a:r>
          </a:p>
          <a:p>
            <a:r>
              <a:rPr lang="en-US" sz="2000" b="1" dirty="0"/>
              <a:t>Benjamin Sun</a:t>
            </a:r>
          </a:p>
          <a:p>
            <a:r>
              <a:rPr lang="en-US" sz="2000" b="1" dirty="0"/>
              <a:t>Gregory Volturo</a:t>
            </a:r>
          </a:p>
          <a:p>
            <a:r>
              <a:rPr lang="en-US" sz="2000" b="1" dirty="0"/>
              <a:t>Robert Eisenstein</a:t>
            </a:r>
          </a:p>
          <a:p>
            <a:r>
              <a:rPr lang="en-US" sz="2000" b="1" dirty="0"/>
              <a:t>Theodore Corbin</a:t>
            </a:r>
            <a:endParaRPr lang="en-US" sz="2400" b="1" dirty="0"/>
          </a:p>
        </p:txBody>
      </p:sp>
    </p:spTree>
    <p:extLst>
      <p:ext uri="{BB962C8B-B14F-4D97-AF65-F5344CB8AC3E}">
        <p14:creationId xmlns:p14="http://schemas.microsoft.com/office/powerpoint/2010/main" val="294761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C16CC66-CEF6-4BFC-AF3A-0DC21C914FF4}"/>
              </a:ext>
            </a:extLst>
          </p:cNvPr>
          <p:cNvSpPr/>
          <p:nvPr/>
        </p:nvSpPr>
        <p:spPr>
          <a:xfrm>
            <a:off x="6495068" y="5986021"/>
            <a:ext cx="2419154" cy="7536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332509" y="235491"/>
            <a:ext cx="8996437" cy="769441"/>
          </a:xfrm>
          <a:prstGeom prst="rect">
            <a:avLst/>
          </a:prstGeom>
        </p:spPr>
        <p:txBody>
          <a:bodyPr vert="horz" lIns="91440" tIns="45720" rIns="91440" bIns="45720" rtlCol="0" anchor="ctr">
            <a:normAutofit fontScale="97500"/>
          </a:bodyPr>
          <a:lstStyle>
            <a:lvl1pPr>
              <a:spcBef>
                <a:spcPct val="0"/>
              </a:spcBef>
              <a:buNone/>
              <a:defRPr sz="4400">
                <a:solidFill>
                  <a:schemeClr val="bg1"/>
                </a:solidFill>
                <a:latin typeface="+mj-lt"/>
                <a:ea typeface="+mj-ea"/>
                <a:cs typeface="+mj-cs"/>
              </a:defRPr>
            </a:lvl1pPr>
          </a:lstStyle>
          <a:p>
            <a:r>
              <a:rPr lang="en-US" sz="4100" dirty="0"/>
              <a:t>Patient Based Complexity</a:t>
            </a:r>
            <a:r>
              <a:rPr lang="en-US" sz="4000" dirty="0"/>
              <a:t> Index </a:t>
            </a:r>
          </a:p>
        </p:txBody>
      </p:sp>
      <p:graphicFrame>
        <p:nvGraphicFramePr>
          <p:cNvPr id="4" name="Content Placeholder 8">
            <a:extLst>
              <a:ext uri="{FF2B5EF4-FFF2-40B4-BE49-F238E27FC236}">
                <a16:creationId xmlns:a16="http://schemas.microsoft.com/office/drawing/2014/main" id="{064006A0-9838-4B02-A5BD-88B92578C148}"/>
              </a:ext>
            </a:extLst>
          </p:cNvPr>
          <p:cNvGraphicFramePr>
            <a:graphicFrameLocks noGrp="1"/>
          </p:cNvGraphicFramePr>
          <p:nvPr>
            <p:ph sz="half" idx="1"/>
            <p:extLst>
              <p:ext uri="{D42A27DB-BD31-4B8C-83A1-F6EECF244321}">
                <p14:modId xmlns:p14="http://schemas.microsoft.com/office/powerpoint/2010/main" val="2517172416"/>
              </p:ext>
            </p:extLst>
          </p:nvPr>
        </p:nvGraphicFramePr>
        <p:xfrm>
          <a:off x="229778" y="1299638"/>
          <a:ext cx="4114800" cy="294322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966EF968-D2D2-4F41-9EBD-6D7461643C8D}"/>
              </a:ext>
            </a:extLst>
          </p:cNvPr>
          <p:cNvSpPr txBox="1"/>
          <p:nvPr/>
        </p:nvSpPr>
        <p:spPr>
          <a:xfrm>
            <a:off x="752101" y="1685857"/>
            <a:ext cx="1391042" cy="387798"/>
          </a:xfrm>
          <a:prstGeom prst="rect">
            <a:avLst/>
          </a:prstGeom>
          <a:noFill/>
        </p:spPr>
        <p:txBody>
          <a:bodyPr wrap="none" lIns="0" tIns="0" rIns="0" bIns="0" rtlCol="0">
            <a:noAutofit/>
          </a:bodyPr>
          <a:lstStyle/>
          <a:p>
            <a:r>
              <a:rPr lang="en-US" sz="1400" b="1" dirty="0">
                <a:solidFill>
                  <a:schemeClr val="tx2"/>
                </a:solidFill>
              </a:rPr>
              <a:t>Hospital A</a:t>
            </a:r>
          </a:p>
          <a:p>
            <a:r>
              <a:rPr lang="en-US" sz="1400" b="1" dirty="0">
                <a:solidFill>
                  <a:schemeClr val="tx2"/>
                </a:solidFill>
              </a:rPr>
              <a:t>(LSMC)</a:t>
            </a:r>
          </a:p>
        </p:txBody>
      </p:sp>
      <p:graphicFrame>
        <p:nvGraphicFramePr>
          <p:cNvPr id="6" name="Content Placeholder 8">
            <a:extLst>
              <a:ext uri="{FF2B5EF4-FFF2-40B4-BE49-F238E27FC236}">
                <a16:creationId xmlns:a16="http://schemas.microsoft.com/office/drawing/2014/main" id="{EAD0E877-40FA-4EFB-9691-384E5699B165}"/>
              </a:ext>
            </a:extLst>
          </p:cNvPr>
          <p:cNvGraphicFramePr>
            <a:graphicFrameLocks/>
          </p:cNvGraphicFramePr>
          <p:nvPr>
            <p:extLst>
              <p:ext uri="{D42A27DB-BD31-4B8C-83A1-F6EECF244321}">
                <p14:modId xmlns:p14="http://schemas.microsoft.com/office/powerpoint/2010/main" val="1116954494"/>
              </p:ext>
            </p:extLst>
          </p:nvPr>
        </p:nvGraphicFramePr>
        <p:xfrm>
          <a:off x="4830726" y="1140643"/>
          <a:ext cx="4083495" cy="2943225"/>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3CE9C844-EC24-4862-9CD6-40C73F29EE43}"/>
              </a:ext>
            </a:extLst>
          </p:cNvPr>
          <p:cNvSpPr txBox="1"/>
          <p:nvPr/>
        </p:nvSpPr>
        <p:spPr>
          <a:xfrm>
            <a:off x="4799424" y="1554087"/>
            <a:ext cx="666750" cy="645652"/>
          </a:xfrm>
          <a:prstGeom prst="rect">
            <a:avLst/>
          </a:prstGeom>
          <a:solidFill>
            <a:schemeClr val="bg1"/>
          </a:solidFill>
        </p:spPr>
        <p:txBody>
          <a:bodyPr wrap="none" lIns="0" tIns="0" rIns="0" bIns="0" rtlCol="0">
            <a:noAutofit/>
          </a:bodyPr>
          <a:lstStyle/>
          <a:p>
            <a:endParaRPr lang="en-US" sz="1400" b="1" dirty="0">
              <a:solidFill>
                <a:schemeClr val="tx2"/>
              </a:solidFill>
            </a:endParaRPr>
          </a:p>
          <a:p>
            <a:r>
              <a:rPr lang="en-US" sz="1400" b="1" dirty="0">
                <a:solidFill>
                  <a:schemeClr val="tx2"/>
                </a:solidFill>
              </a:rPr>
              <a:t>Hospital B</a:t>
            </a:r>
          </a:p>
          <a:p>
            <a:r>
              <a:rPr lang="en-US" sz="1400" b="1" dirty="0">
                <a:solidFill>
                  <a:schemeClr val="tx2"/>
                </a:solidFill>
              </a:rPr>
              <a:t>(AMC)</a:t>
            </a:r>
          </a:p>
        </p:txBody>
      </p:sp>
      <p:graphicFrame>
        <p:nvGraphicFramePr>
          <p:cNvPr id="8" name="Content Placeholder 8">
            <a:extLst>
              <a:ext uri="{FF2B5EF4-FFF2-40B4-BE49-F238E27FC236}">
                <a16:creationId xmlns:a16="http://schemas.microsoft.com/office/drawing/2014/main" id="{41732EB8-76A8-490C-ACC2-1C6986CC1DF0}"/>
              </a:ext>
            </a:extLst>
          </p:cNvPr>
          <p:cNvGraphicFramePr>
            <a:graphicFrameLocks/>
          </p:cNvGraphicFramePr>
          <p:nvPr>
            <p:extLst>
              <p:ext uri="{D42A27DB-BD31-4B8C-83A1-F6EECF244321}">
                <p14:modId xmlns:p14="http://schemas.microsoft.com/office/powerpoint/2010/main" val="247085658"/>
              </p:ext>
            </p:extLst>
          </p:nvPr>
        </p:nvGraphicFramePr>
        <p:xfrm>
          <a:off x="342900" y="3796482"/>
          <a:ext cx="4114800" cy="2943225"/>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a:extLst>
              <a:ext uri="{FF2B5EF4-FFF2-40B4-BE49-F238E27FC236}">
                <a16:creationId xmlns:a16="http://schemas.microsoft.com/office/drawing/2014/main" id="{3A55F6EC-4BB3-4430-A080-362692A3E071}"/>
              </a:ext>
            </a:extLst>
          </p:cNvPr>
          <p:cNvSpPr txBox="1"/>
          <p:nvPr/>
        </p:nvSpPr>
        <p:spPr>
          <a:xfrm>
            <a:off x="830227" y="4242863"/>
            <a:ext cx="1403926" cy="387798"/>
          </a:xfrm>
          <a:prstGeom prst="rect">
            <a:avLst/>
          </a:prstGeom>
          <a:noFill/>
        </p:spPr>
        <p:txBody>
          <a:bodyPr wrap="none" lIns="0" tIns="0" rIns="0" bIns="0" rtlCol="0">
            <a:noAutofit/>
          </a:bodyPr>
          <a:lstStyle/>
          <a:p>
            <a:r>
              <a:rPr lang="en-US" sz="1400" b="1" dirty="0">
                <a:solidFill>
                  <a:schemeClr val="tx2"/>
                </a:solidFill>
              </a:rPr>
              <a:t>Hospital C</a:t>
            </a:r>
          </a:p>
          <a:p>
            <a:r>
              <a:rPr lang="en-US" sz="1400" b="1" dirty="0">
                <a:solidFill>
                  <a:schemeClr val="tx2"/>
                </a:solidFill>
              </a:rPr>
              <a:t>(Community)</a:t>
            </a:r>
          </a:p>
        </p:txBody>
      </p:sp>
      <p:graphicFrame>
        <p:nvGraphicFramePr>
          <p:cNvPr id="10" name="Content Placeholder 8">
            <a:extLst>
              <a:ext uri="{FF2B5EF4-FFF2-40B4-BE49-F238E27FC236}">
                <a16:creationId xmlns:a16="http://schemas.microsoft.com/office/drawing/2014/main" id="{AB092E13-643F-469D-89A0-9870A31E696D}"/>
              </a:ext>
            </a:extLst>
          </p:cNvPr>
          <p:cNvGraphicFramePr>
            <a:graphicFrameLocks/>
          </p:cNvGraphicFramePr>
          <p:nvPr>
            <p:extLst>
              <p:ext uri="{D42A27DB-BD31-4B8C-83A1-F6EECF244321}">
                <p14:modId xmlns:p14="http://schemas.microsoft.com/office/powerpoint/2010/main" val="607547344"/>
              </p:ext>
            </p:extLst>
          </p:nvPr>
        </p:nvGraphicFramePr>
        <p:xfrm>
          <a:off x="4943849" y="3904487"/>
          <a:ext cx="4116388" cy="2943225"/>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a:extLst>
              <a:ext uri="{FF2B5EF4-FFF2-40B4-BE49-F238E27FC236}">
                <a16:creationId xmlns:a16="http://schemas.microsoft.com/office/drawing/2014/main" id="{2A5B43FB-3682-4B06-BBEB-71142BCBF016}"/>
              </a:ext>
            </a:extLst>
          </p:cNvPr>
          <p:cNvSpPr txBox="1"/>
          <p:nvPr/>
        </p:nvSpPr>
        <p:spPr>
          <a:xfrm>
            <a:off x="4800600" y="4270464"/>
            <a:ext cx="1694468" cy="387798"/>
          </a:xfrm>
          <a:prstGeom prst="rect">
            <a:avLst/>
          </a:prstGeom>
          <a:noFill/>
        </p:spPr>
        <p:txBody>
          <a:bodyPr wrap="none" lIns="0" tIns="0" rIns="0" bIns="0" rtlCol="0">
            <a:noAutofit/>
          </a:bodyPr>
          <a:lstStyle/>
          <a:p>
            <a:r>
              <a:rPr lang="en-US" sz="1400" b="1" dirty="0">
                <a:solidFill>
                  <a:schemeClr val="tx2"/>
                </a:solidFill>
              </a:rPr>
              <a:t>Hospital D</a:t>
            </a:r>
          </a:p>
          <a:p>
            <a:r>
              <a:rPr lang="en-US" sz="1400" b="1" dirty="0">
                <a:solidFill>
                  <a:schemeClr val="tx2"/>
                </a:solidFill>
              </a:rPr>
              <a:t>(Community)</a:t>
            </a:r>
          </a:p>
        </p:txBody>
      </p:sp>
      <p:sp>
        <p:nvSpPr>
          <p:cNvPr id="2" name="Rectangle 1">
            <a:extLst>
              <a:ext uri="{FF2B5EF4-FFF2-40B4-BE49-F238E27FC236}">
                <a16:creationId xmlns:a16="http://schemas.microsoft.com/office/drawing/2014/main" id="{265E2E40-56CC-4F60-86FD-2F6631782E8A}"/>
              </a:ext>
            </a:extLst>
          </p:cNvPr>
          <p:cNvSpPr/>
          <p:nvPr/>
        </p:nvSpPr>
        <p:spPr>
          <a:xfrm>
            <a:off x="4595802" y="2906666"/>
            <a:ext cx="4553341" cy="3877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AMCs have high variability/volume</a:t>
            </a:r>
          </a:p>
        </p:txBody>
      </p:sp>
    </p:spTree>
    <p:extLst>
      <p:ext uri="{BB962C8B-B14F-4D97-AF65-F5344CB8AC3E}">
        <p14:creationId xmlns:p14="http://schemas.microsoft.com/office/powerpoint/2010/main" val="96306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2509" y="235491"/>
            <a:ext cx="8996437" cy="769441"/>
          </a:xfrm>
          <a:prstGeom prst="rect">
            <a:avLst/>
          </a:prstGeom>
        </p:spPr>
        <p:txBody>
          <a:bodyPr vert="horz" lIns="91440" tIns="45720" rIns="91440" bIns="45720" rtlCol="0" anchor="ctr">
            <a:normAutofit fontScale="97500"/>
          </a:bodyPr>
          <a:lstStyle>
            <a:lvl1pPr>
              <a:spcBef>
                <a:spcPct val="0"/>
              </a:spcBef>
              <a:buNone/>
              <a:defRPr sz="4400">
                <a:solidFill>
                  <a:schemeClr val="bg1"/>
                </a:solidFill>
                <a:latin typeface="+mj-lt"/>
                <a:ea typeface="+mj-ea"/>
                <a:cs typeface="+mj-cs"/>
              </a:defRPr>
            </a:lvl1pPr>
          </a:lstStyle>
          <a:p>
            <a:r>
              <a:rPr lang="en-US" sz="4100" dirty="0"/>
              <a:t>Patient Based Complexity</a:t>
            </a:r>
            <a:r>
              <a:rPr lang="en-US" sz="4000" dirty="0"/>
              <a:t> Index </a:t>
            </a:r>
          </a:p>
        </p:txBody>
      </p:sp>
      <p:sp>
        <p:nvSpPr>
          <p:cNvPr id="4" name="Content Placeholder 7">
            <a:extLst>
              <a:ext uri="{FF2B5EF4-FFF2-40B4-BE49-F238E27FC236}">
                <a16:creationId xmlns:a16="http://schemas.microsoft.com/office/drawing/2014/main" id="{8D1D2402-17CB-4A97-80D2-C44E009CCA9E}"/>
              </a:ext>
            </a:extLst>
          </p:cNvPr>
          <p:cNvSpPr>
            <a:spLocks noGrp="1"/>
          </p:cNvSpPr>
          <p:nvPr>
            <p:ph idx="1"/>
          </p:nvPr>
        </p:nvSpPr>
        <p:spPr>
          <a:xfrm>
            <a:off x="490408" y="2165809"/>
            <a:ext cx="8229600" cy="4525963"/>
          </a:xfrm>
        </p:spPr>
        <p:txBody>
          <a:bodyPr>
            <a:normAutofit/>
          </a:bodyPr>
          <a:lstStyle/>
          <a:p>
            <a:r>
              <a:rPr lang="en-US" sz="2400" b="1" dirty="0"/>
              <a:t>Higher complexity EDs are those that serve:</a:t>
            </a:r>
          </a:p>
          <a:p>
            <a:pPr lvl="2"/>
            <a:r>
              <a:rPr lang="en-US" sz="2000" dirty="0"/>
              <a:t>A large number of patients</a:t>
            </a:r>
          </a:p>
          <a:p>
            <a:pPr lvl="2"/>
            <a:r>
              <a:rPr lang="en-US" sz="2000" dirty="0"/>
              <a:t>A high proportion of patients with psychiatric issues (Psychosis)</a:t>
            </a:r>
          </a:p>
          <a:p>
            <a:pPr lvl="2"/>
            <a:r>
              <a:rPr lang="en-US" sz="2000" dirty="0"/>
              <a:t>A high proportion of elderly and complex patients (more than 4 comorbidities)</a:t>
            </a:r>
          </a:p>
          <a:p>
            <a:pPr lvl="2"/>
            <a:r>
              <a:rPr lang="en-US" sz="2000" dirty="0"/>
              <a:t>Patients transferred to or from other hospitals</a:t>
            </a:r>
          </a:p>
          <a:p>
            <a:pPr lvl="2"/>
            <a:r>
              <a:rPr lang="en-US" sz="2000" dirty="0"/>
              <a:t>Patients from neighborhoods with high social needs (transportation domain: marker of high poverty areas)</a:t>
            </a:r>
          </a:p>
          <a:p>
            <a:pPr lvl="2"/>
            <a:r>
              <a:rPr lang="en-US" sz="2000" dirty="0"/>
              <a:t>COVID rates add to the month-by-month variation</a:t>
            </a:r>
          </a:p>
          <a:p>
            <a:pPr marL="91440" lvl="2" indent="0">
              <a:buNone/>
            </a:pPr>
            <a:endParaRPr lang="en-US" sz="2000" dirty="0"/>
          </a:p>
        </p:txBody>
      </p:sp>
      <p:sp>
        <p:nvSpPr>
          <p:cNvPr id="5" name="Title 4">
            <a:extLst>
              <a:ext uri="{FF2B5EF4-FFF2-40B4-BE49-F238E27FC236}">
                <a16:creationId xmlns:a16="http://schemas.microsoft.com/office/drawing/2014/main" id="{4A7E5AE0-0D35-49B6-BA70-CA986012FB9B}"/>
              </a:ext>
            </a:extLst>
          </p:cNvPr>
          <p:cNvSpPr>
            <a:spLocks noGrp="1"/>
          </p:cNvSpPr>
          <p:nvPr>
            <p:ph type="title"/>
          </p:nvPr>
        </p:nvSpPr>
        <p:spPr>
          <a:xfrm>
            <a:off x="332509" y="1315321"/>
            <a:ext cx="8545398" cy="769441"/>
          </a:xfrm>
        </p:spPr>
        <p:txBody>
          <a:bodyPr>
            <a:noAutofit/>
          </a:bodyPr>
          <a:lstStyle/>
          <a:p>
            <a:r>
              <a:rPr lang="en-US" sz="2800" b="1" dirty="0">
                <a:solidFill>
                  <a:schemeClr val="tx1"/>
                </a:solidFill>
              </a:rPr>
              <a:t>Summary of overall ED Complexity: </a:t>
            </a:r>
          </a:p>
        </p:txBody>
      </p:sp>
    </p:spTree>
    <p:extLst>
      <p:ext uri="{BB962C8B-B14F-4D97-AF65-F5344CB8AC3E}">
        <p14:creationId xmlns:p14="http://schemas.microsoft.com/office/powerpoint/2010/main" val="153182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2509" y="235491"/>
            <a:ext cx="8996437" cy="769441"/>
          </a:xfrm>
          <a:prstGeom prst="rect">
            <a:avLst/>
          </a:prstGeom>
        </p:spPr>
        <p:txBody>
          <a:bodyPr vert="horz" lIns="91440" tIns="45720" rIns="91440" bIns="45720" rtlCol="0" anchor="ctr">
            <a:normAutofit fontScale="97500"/>
          </a:bodyPr>
          <a:lstStyle>
            <a:lvl1pPr>
              <a:spcBef>
                <a:spcPct val="0"/>
              </a:spcBef>
              <a:buNone/>
              <a:defRPr sz="4400">
                <a:solidFill>
                  <a:schemeClr val="bg1"/>
                </a:solidFill>
                <a:latin typeface="+mj-lt"/>
                <a:ea typeface="+mj-ea"/>
                <a:cs typeface="+mj-cs"/>
              </a:defRPr>
            </a:lvl1pPr>
          </a:lstStyle>
          <a:p>
            <a:r>
              <a:rPr lang="en-US" sz="4100" dirty="0"/>
              <a:t>Patient Based Complexity</a:t>
            </a:r>
            <a:r>
              <a:rPr lang="en-US" sz="4000" dirty="0"/>
              <a:t> Index </a:t>
            </a:r>
          </a:p>
        </p:txBody>
      </p:sp>
      <p:sp>
        <p:nvSpPr>
          <p:cNvPr id="4" name="Content Placeholder 7">
            <a:extLst>
              <a:ext uri="{FF2B5EF4-FFF2-40B4-BE49-F238E27FC236}">
                <a16:creationId xmlns:a16="http://schemas.microsoft.com/office/drawing/2014/main" id="{8D1D2402-17CB-4A97-80D2-C44E009CCA9E}"/>
              </a:ext>
            </a:extLst>
          </p:cNvPr>
          <p:cNvSpPr>
            <a:spLocks noGrp="1"/>
          </p:cNvSpPr>
          <p:nvPr>
            <p:ph idx="1"/>
          </p:nvPr>
        </p:nvSpPr>
        <p:spPr>
          <a:xfrm>
            <a:off x="490408" y="2165809"/>
            <a:ext cx="8229600" cy="4525963"/>
          </a:xfrm>
        </p:spPr>
        <p:txBody>
          <a:bodyPr>
            <a:normAutofit/>
          </a:bodyPr>
          <a:lstStyle/>
          <a:p>
            <a:r>
              <a:rPr lang="en-US" sz="2400" b="1" dirty="0"/>
              <a:t>Consider other outcome variables</a:t>
            </a:r>
          </a:p>
          <a:p>
            <a:pPr lvl="1"/>
            <a:r>
              <a:rPr lang="en-US" sz="2000" b="1" dirty="0"/>
              <a:t>Length of stay with more precision</a:t>
            </a:r>
          </a:p>
          <a:p>
            <a:pPr lvl="1"/>
            <a:r>
              <a:rPr lang="en-US" sz="2000" b="1" dirty="0"/>
              <a:t>Other outcomes</a:t>
            </a:r>
          </a:p>
          <a:p>
            <a:pPr lvl="1"/>
            <a:endParaRPr lang="en-US" sz="2000" b="1" dirty="0"/>
          </a:p>
          <a:p>
            <a:r>
              <a:rPr lang="en-US" sz="2400" b="1" dirty="0"/>
              <a:t>Identify sources for outcome variable data</a:t>
            </a:r>
          </a:p>
          <a:p>
            <a:pPr lvl="1"/>
            <a:r>
              <a:rPr lang="en-US" sz="2000" b="1" dirty="0"/>
              <a:t>Vizient member database vs Other</a:t>
            </a:r>
          </a:p>
          <a:p>
            <a:pPr marL="0" indent="0">
              <a:buNone/>
            </a:pPr>
            <a:endParaRPr lang="en-US" sz="2400" b="1" dirty="0"/>
          </a:p>
          <a:p>
            <a:r>
              <a:rPr lang="en-US" sz="2400" b="1" dirty="0"/>
              <a:t>Further quantify the value:  Develop “the number”</a:t>
            </a:r>
          </a:p>
          <a:p>
            <a:endParaRPr lang="en-US" sz="2000" b="1" dirty="0"/>
          </a:p>
          <a:p>
            <a:pPr marL="91440" lvl="2" indent="0">
              <a:buNone/>
            </a:pPr>
            <a:endParaRPr lang="en-US" sz="2000" dirty="0"/>
          </a:p>
        </p:txBody>
      </p:sp>
      <p:sp>
        <p:nvSpPr>
          <p:cNvPr id="5" name="Title 4">
            <a:extLst>
              <a:ext uri="{FF2B5EF4-FFF2-40B4-BE49-F238E27FC236}">
                <a16:creationId xmlns:a16="http://schemas.microsoft.com/office/drawing/2014/main" id="{4A7E5AE0-0D35-49B6-BA70-CA986012FB9B}"/>
              </a:ext>
            </a:extLst>
          </p:cNvPr>
          <p:cNvSpPr>
            <a:spLocks noGrp="1"/>
          </p:cNvSpPr>
          <p:nvPr>
            <p:ph type="title"/>
          </p:nvPr>
        </p:nvSpPr>
        <p:spPr>
          <a:xfrm>
            <a:off x="332509" y="1315321"/>
            <a:ext cx="8545398" cy="769441"/>
          </a:xfrm>
        </p:spPr>
        <p:txBody>
          <a:bodyPr>
            <a:noAutofit/>
          </a:bodyPr>
          <a:lstStyle/>
          <a:p>
            <a:r>
              <a:rPr lang="en-US" sz="2800" b="1" dirty="0">
                <a:solidFill>
                  <a:schemeClr val="tx1"/>
                </a:solidFill>
              </a:rPr>
              <a:t>Next Steps: </a:t>
            </a:r>
          </a:p>
        </p:txBody>
      </p:sp>
    </p:spTree>
    <p:extLst>
      <p:ext uri="{BB962C8B-B14F-4D97-AF65-F5344CB8AC3E}">
        <p14:creationId xmlns:p14="http://schemas.microsoft.com/office/powerpoint/2010/main" val="256469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478" y="3575737"/>
            <a:ext cx="1879865" cy="1190897"/>
          </a:xfrm>
          <a:prstGeom prst="rect">
            <a:avLst/>
          </a:prstGeom>
        </p:spPr>
      </p:pic>
      <p:sp>
        <p:nvSpPr>
          <p:cNvPr id="2" name="Title 1"/>
          <p:cNvSpPr>
            <a:spLocks noGrp="1"/>
          </p:cNvSpPr>
          <p:nvPr>
            <p:ph type="title"/>
          </p:nvPr>
        </p:nvSpPr>
        <p:spPr/>
        <p:txBody>
          <a:bodyPr>
            <a:normAutofit/>
          </a:bodyPr>
          <a:lstStyle/>
          <a:p>
            <a:r>
              <a:rPr lang="en-US" dirty="0"/>
              <a:t>Nursing and Support Hours</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478" y="1346501"/>
            <a:ext cx="1851698" cy="1135708"/>
          </a:xfrm>
          <a:prstGeom prst="rect">
            <a:avLst/>
          </a:prstGeom>
        </p:spPr>
      </p:pic>
      <p:pic>
        <p:nvPicPr>
          <p:cNvPr id="10" name="Picture 9"/>
          <p:cNvPicPr>
            <a:picLocks noChangeAspect="1"/>
          </p:cNvPicPr>
          <p:nvPr/>
        </p:nvPicPr>
        <p:blipFill>
          <a:blip r:embed="rId4"/>
          <a:stretch>
            <a:fillRect/>
          </a:stretch>
        </p:blipFill>
        <p:spPr>
          <a:xfrm>
            <a:off x="253191" y="2394302"/>
            <a:ext cx="1784991" cy="120189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316" y="4493140"/>
            <a:ext cx="2243582" cy="1367022"/>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966" y="5505300"/>
            <a:ext cx="2042887" cy="1244737"/>
          </a:xfrm>
          <a:prstGeom prst="rect">
            <a:avLst/>
          </a:prstGeom>
        </p:spPr>
      </p:pic>
      <p:graphicFrame>
        <p:nvGraphicFramePr>
          <p:cNvPr id="5" name="Content Placeholder 4"/>
          <p:cNvGraphicFramePr>
            <a:graphicFrameLocks noGrp="1"/>
          </p:cNvGraphicFramePr>
          <p:nvPr>
            <p:ph idx="1"/>
            <p:extLst>
              <p:ext uri="{D42A27DB-BD31-4B8C-83A1-F6EECF244321}">
                <p14:modId xmlns:p14="http://schemas.microsoft.com/office/powerpoint/2010/main" val="1823274431"/>
              </p:ext>
            </p:extLst>
          </p:nvPr>
        </p:nvGraphicFramePr>
        <p:xfrm>
          <a:off x="2856236" y="1797876"/>
          <a:ext cx="6060892" cy="1798320"/>
        </p:xfrm>
        <a:graphic>
          <a:graphicData uri="http://schemas.openxmlformats.org/drawingml/2006/table">
            <a:tbl>
              <a:tblPr firstRow="1" bandRow="1">
                <a:tableStyleId>{5C22544A-7EE6-4342-B048-85BDC9FD1C3A}</a:tableStyleId>
              </a:tblPr>
              <a:tblGrid>
                <a:gridCol w="1193192">
                  <a:extLst>
                    <a:ext uri="{9D8B030D-6E8A-4147-A177-3AD203B41FA5}">
                      <a16:colId xmlns:a16="http://schemas.microsoft.com/office/drawing/2014/main" val="619235229"/>
                    </a:ext>
                  </a:extLst>
                </a:gridCol>
                <a:gridCol w="1716746">
                  <a:extLst>
                    <a:ext uri="{9D8B030D-6E8A-4147-A177-3AD203B41FA5}">
                      <a16:colId xmlns:a16="http://schemas.microsoft.com/office/drawing/2014/main" val="1834704564"/>
                    </a:ext>
                  </a:extLst>
                </a:gridCol>
                <a:gridCol w="1575477">
                  <a:extLst>
                    <a:ext uri="{9D8B030D-6E8A-4147-A177-3AD203B41FA5}">
                      <a16:colId xmlns:a16="http://schemas.microsoft.com/office/drawing/2014/main" val="2653906844"/>
                    </a:ext>
                  </a:extLst>
                </a:gridCol>
                <a:gridCol w="1575477">
                  <a:extLst>
                    <a:ext uri="{9D8B030D-6E8A-4147-A177-3AD203B41FA5}">
                      <a16:colId xmlns:a16="http://schemas.microsoft.com/office/drawing/2014/main" val="3354588670"/>
                    </a:ext>
                  </a:extLst>
                </a:gridCol>
              </a:tblGrid>
              <a:tr h="370840">
                <a:tc>
                  <a:txBody>
                    <a:bodyPr/>
                    <a:lstStyle/>
                    <a:p>
                      <a:endParaRPr lang="en-US" dirty="0"/>
                    </a:p>
                  </a:txBody>
                  <a:tcPr/>
                </a:tc>
                <a:tc>
                  <a:txBody>
                    <a:bodyPr/>
                    <a:lstStyle/>
                    <a:p>
                      <a:pPr algn="ctr"/>
                      <a:r>
                        <a:rPr lang="en-US" sz="2000" dirty="0"/>
                        <a:t>Median</a:t>
                      </a:r>
                    </a:p>
                    <a:p>
                      <a:pPr algn="ctr"/>
                      <a:r>
                        <a:rPr lang="en-US" sz="2000" dirty="0"/>
                        <a:t>Budgeted Hours</a:t>
                      </a:r>
                    </a:p>
                  </a:txBody>
                  <a:tcPr/>
                </a:tc>
                <a:tc>
                  <a:txBody>
                    <a:bodyPr/>
                    <a:lstStyle/>
                    <a:p>
                      <a:pPr algn="ctr"/>
                      <a:r>
                        <a:rPr lang="en-US" sz="2000" dirty="0"/>
                        <a:t>Median</a:t>
                      </a:r>
                    </a:p>
                    <a:p>
                      <a:pPr algn="ctr"/>
                      <a:r>
                        <a:rPr lang="en-US" sz="2000" dirty="0"/>
                        <a:t>Worked</a:t>
                      </a:r>
                      <a:r>
                        <a:rPr lang="en-US" sz="2000" baseline="0" dirty="0"/>
                        <a:t> Hours</a:t>
                      </a:r>
                      <a:endParaRPr lang="en-US" sz="2000" dirty="0"/>
                    </a:p>
                  </a:txBody>
                  <a:tcPr/>
                </a:tc>
                <a:tc>
                  <a:txBody>
                    <a:bodyPr/>
                    <a:lstStyle/>
                    <a:p>
                      <a:pPr algn="ctr"/>
                      <a:r>
                        <a:rPr lang="en-US" sz="2000" dirty="0"/>
                        <a:t>Percent</a:t>
                      </a:r>
                    </a:p>
                    <a:p>
                      <a:pPr algn="ctr"/>
                      <a:r>
                        <a:rPr lang="en-US" sz="2000" dirty="0"/>
                        <a:t>Worked</a:t>
                      </a:r>
                    </a:p>
                    <a:p>
                      <a:pPr algn="ctr"/>
                      <a:r>
                        <a:rPr lang="en-US" sz="2000" dirty="0"/>
                        <a:t>Hours</a:t>
                      </a:r>
                    </a:p>
                  </a:txBody>
                  <a:tcPr/>
                </a:tc>
                <a:extLst>
                  <a:ext uri="{0D108BD9-81ED-4DB2-BD59-A6C34878D82A}">
                    <a16:rowId xmlns:a16="http://schemas.microsoft.com/office/drawing/2014/main" val="1643986423"/>
                  </a:ext>
                </a:extLst>
              </a:tr>
              <a:tr h="370840">
                <a:tc>
                  <a:txBody>
                    <a:bodyPr/>
                    <a:lstStyle/>
                    <a:p>
                      <a:r>
                        <a:rPr lang="en-US" sz="2000" b="1" dirty="0"/>
                        <a:t>Nursing</a:t>
                      </a:r>
                    </a:p>
                  </a:txBody>
                  <a:tcPr/>
                </a:tc>
                <a:tc>
                  <a:txBody>
                    <a:bodyPr/>
                    <a:lstStyle/>
                    <a:p>
                      <a:pPr algn="ctr"/>
                      <a:r>
                        <a:rPr lang="en-US" b="1" dirty="0"/>
                        <a:t>200,949</a:t>
                      </a:r>
                    </a:p>
                  </a:txBody>
                  <a:tcPr/>
                </a:tc>
                <a:tc>
                  <a:txBody>
                    <a:bodyPr/>
                    <a:lstStyle/>
                    <a:p>
                      <a:pPr algn="ctr"/>
                      <a:r>
                        <a:rPr lang="en-US" b="1" dirty="0"/>
                        <a:t>175,342</a:t>
                      </a:r>
                    </a:p>
                  </a:txBody>
                  <a:tcPr/>
                </a:tc>
                <a:tc>
                  <a:txBody>
                    <a:bodyPr/>
                    <a:lstStyle/>
                    <a:p>
                      <a:pPr algn="ctr"/>
                      <a:r>
                        <a:rPr lang="en-US" b="1" dirty="0"/>
                        <a:t>87.1%</a:t>
                      </a:r>
                    </a:p>
                  </a:txBody>
                  <a:tcPr/>
                </a:tc>
                <a:extLst>
                  <a:ext uri="{0D108BD9-81ED-4DB2-BD59-A6C34878D82A}">
                    <a16:rowId xmlns:a16="http://schemas.microsoft.com/office/drawing/2014/main" val="858926289"/>
                  </a:ext>
                </a:extLst>
              </a:tr>
              <a:tr h="370840">
                <a:tc>
                  <a:txBody>
                    <a:bodyPr/>
                    <a:lstStyle/>
                    <a:p>
                      <a:r>
                        <a:rPr lang="en-US" sz="2000" b="1" dirty="0"/>
                        <a:t>Support</a:t>
                      </a:r>
                    </a:p>
                  </a:txBody>
                  <a:tcPr/>
                </a:tc>
                <a:tc>
                  <a:txBody>
                    <a:bodyPr/>
                    <a:lstStyle/>
                    <a:p>
                      <a:pPr algn="ctr"/>
                      <a:r>
                        <a:rPr lang="en-US" b="1" dirty="0"/>
                        <a:t>94,443</a:t>
                      </a:r>
                    </a:p>
                  </a:txBody>
                  <a:tcPr/>
                </a:tc>
                <a:tc>
                  <a:txBody>
                    <a:bodyPr/>
                    <a:lstStyle/>
                    <a:p>
                      <a:pPr algn="ctr"/>
                      <a:r>
                        <a:rPr lang="en-US" b="1" dirty="0"/>
                        <a:t>76,485</a:t>
                      </a:r>
                    </a:p>
                  </a:txBody>
                  <a:tcPr/>
                </a:tc>
                <a:tc>
                  <a:txBody>
                    <a:bodyPr/>
                    <a:lstStyle/>
                    <a:p>
                      <a:pPr algn="ctr"/>
                      <a:r>
                        <a:rPr lang="en-US" b="1" dirty="0">
                          <a:solidFill>
                            <a:schemeClr val="tx1"/>
                          </a:solidFill>
                        </a:rPr>
                        <a:t>80.8%</a:t>
                      </a:r>
                    </a:p>
                  </a:txBody>
                  <a:tcPr/>
                </a:tc>
                <a:extLst>
                  <a:ext uri="{0D108BD9-81ED-4DB2-BD59-A6C34878D82A}">
                    <a16:rowId xmlns:a16="http://schemas.microsoft.com/office/drawing/2014/main" val="198537414"/>
                  </a:ext>
                </a:extLst>
              </a:tr>
            </a:tbl>
          </a:graphicData>
        </a:graphic>
      </p:graphicFrame>
      <p:graphicFrame>
        <p:nvGraphicFramePr>
          <p:cNvPr id="14" name="Content Placeholder 4"/>
          <p:cNvGraphicFramePr>
            <a:graphicFrameLocks/>
          </p:cNvGraphicFramePr>
          <p:nvPr>
            <p:extLst>
              <p:ext uri="{D42A27DB-BD31-4B8C-83A1-F6EECF244321}">
                <p14:modId xmlns:p14="http://schemas.microsoft.com/office/powerpoint/2010/main" val="3272863955"/>
              </p:ext>
            </p:extLst>
          </p:nvPr>
        </p:nvGraphicFramePr>
        <p:xfrm>
          <a:off x="2856236" y="4493140"/>
          <a:ext cx="6060892" cy="1584960"/>
        </p:xfrm>
        <a:graphic>
          <a:graphicData uri="http://schemas.openxmlformats.org/drawingml/2006/table">
            <a:tbl>
              <a:tblPr firstRow="1" bandRow="1">
                <a:tableStyleId>{5C22544A-7EE6-4342-B048-85BDC9FD1C3A}</a:tableStyleId>
              </a:tblPr>
              <a:tblGrid>
                <a:gridCol w="2303593">
                  <a:extLst>
                    <a:ext uri="{9D8B030D-6E8A-4147-A177-3AD203B41FA5}">
                      <a16:colId xmlns:a16="http://schemas.microsoft.com/office/drawing/2014/main" val="619235229"/>
                    </a:ext>
                  </a:extLst>
                </a:gridCol>
                <a:gridCol w="875211">
                  <a:extLst>
                    <a:ext uri="{9D8B030D-6E8A-4147-A177-3AD203B41FA5}">
                      <a16:colId xmlns:a16="http://schemas.microsoft.com/office/drawing/2014/main" val="1834704564"/>
                    </a:ext>
                  </a:extLst>
                </a:gridCol>
                <a:gridCol w="1306611">
                  <a:extLst>
                    <a:ext uri="{9D8B030D-6E8A-4147-A177-3AD203B41FA5}">
                      <a16:colId xmlns:a16="http://schemas.microsoft.com/office/drawing/2014/main" val="2653906844"/>
                    </a:ext>
                  </a:extLst>
                </a:gridCol>
                <a:gridCol w="1575477">
                  <a:extLst>
                    <a:ext uri="{9D8B030D-6E8A-4147-A177-3AD203B41FA5}">
                      <a16:colId xmlns:a16="http://schemas.microsoft.com/office/drawing/2014/main" val="3354588670"/>
                    </a:ext>
                  </a:extLst>
                </a:gridCol>
              </a:tblGrid>
              <a:tr h="370840">
                <a:tc>
                  <a:txBody>
                    <a:bodyPr/>
                    <a:lstStyle/>
                    <a:p>
                      <a:endParaRPr lang="en-US" dirty="0"/>
                    </a:p>
                  </a:txBody>
                  <a:tcPr/>
                </a:tc>
                <a:tc>
                  <a:txBody>
                    <a:bodyPr/>
                    <a:lstStyle/>
                    <a:p>
                      <a:pPr algn="ctr"/>
                      <a:r>
                        <a:rPr lang="en-US" sz="2000" dirty="0"/>
                        <a:t>% Yes</a:t>
                      </a:r>
                    </a:p>
                  </a:txBody>
                  <a:tcPr/>
                </a:tc>
                <a:tc>
                  <a:txBody>
                    <a:bodyPr/>
                    <a:lstStyle/>
                    <a:p>
                      <a:pPr algn="ctr"/>
                      <a:r>
                        <a:rPr lang="en-US" sz="2000" dirty="0"/>
                        <a:t>Weekday</a:t>
                      </a:r>
                    </a:p>
                  </a:txBody>
                  <a:tcPr/>
                </a:tc>
                <a:tc>
                  <a:txBody>
                    <a:bodyPr/>
                    <a:lstStyle/>
                    <a:p>
                      <a:pPr algn="ctr"/>
                      <a:r>
                        <a:rPr lang="en-US" sz="2000" dirty="0"/>
                        <a:t>Weekend</a:t>
                      </a:r>
                    </a:p>
                  </a:txBody>
                  <a:tcPr/>
                </a:tc>
                <a:extLst>
                  <a:ext uri="{0D108BD9-81ED-4DB2-BD59-A6C34878D82A}">
                    <a16:rowId xmlns:a16="http://schemas.microsoft.com/office/drawing/2014/main" val="1643986423"/>
                  </a:ext>
                </a:extLst>
              </a:tr>
              <a:tr h="370840">
                <a:tc>
                  <a:txBody>
                    <a:bodyPr/>
                    <a:lstStyle/>
                    <a:p>
                      <a:r>
                        <a:rPr lang="en-US" sz="2000" b="1" dirty="0"/>
                        <a:t>Case</a:t>
                      </a:r>
                      <a:r>
                        <a:rPr lang="en-US" sz="2000" b="1" baseline="0" dirty="0"/>
                        <a:t> Management</a:t>
                      </a:r>
                      <a:endParaRPr lang="en-US" sz="2000" b="1" dirty="0"/>
                    </a:p>
                  </a:txBody>
                  <a:tcPr/>
                </a:tc>
                <a:tc>
                  <a:txBody>
                    <a:bodyPr/>
                    <a:lstStyle/>
                    <a:p>
                      <a:pPr algn="ctr"/>
                      <a:r>
                        <a:rPr lang="en-US" b="1" dirty="0"/>
                        <a:t>90%</a:t>
                      </a:r>
                    </a:p>
                  </a:txBody>
                  <a:tcPr/>
                </a:tc>
                <a:tc>
                  <a:txBody>
                    <a:bodyPr/>
                    <a:lstStyle/>
                    <a:p>
                      <a:pPr algn="ctr"/>
                      <a:r>
                        <a:rPr lang="en-US" b="1" dirty="0"/>
                        <a:t>16</a:t>
                      </a:r>
                    </a:p>
                  </a:txBody>
                  <a:tcPr/>
                </a:tc>
                <a:tc>
                  <a:txBody>
                    <a:bodyPr/>
                    <a:lstStyle/>
                    <a:p>
                      <a:pPr algn="ctr"/>
                      <a:r>
                        <a:rPr lang="en-US" b="1" dirty="0"/>
                        <a:t>12</a:t>
                      </a:r>
                    </a:p>
                  </a:txBody>
                  <a:tcPr/>
                </a:tc>
                <a:extLst>
                  <a:ext uri="{0D108BD9-81ED-4DB2-BD59-A6C34878D82A}">
                    <a16:rowId xmlns:a16="http://schemas.microsoft.com/office/drawing/2014/main" val="858926289"/>
                  </a:ext>
                </a:extLst>
              </a:tr>
              <a:tr h="370840">
                <a:tc>
                  <a:txBody>
                    <a:bodyPr/>
                    <a:lstStyle/>
                    <a:p>
                      <a:r>
                        <a:rPr lang="en-US" sz="2000" b="1" dirty="0"/>
                        <a:t>Social</a:t>
                      </a:r>
                      <a:r>
                        <a:rPr lang="en-US" sz="2000" b="1" baseline="0" dirty="0"/>
                        <a:t> Work</a:t>
                      </a:r>
                    </a:p>
                  </a:txBody>
                  <a:tcPr/>
                </a:tc>
                <a:tc>
                  <a:txBody>
                    <a:bodyPr/>
                    <a:lstStyle/>
                    <a:p>
                      <a:pPr algn="ctr"/>
                      <a:r>
                        <a:rPr lang="en-US" b="1" dirty="0"/>
                        <a:t>91%</a:t>
                      </a:r>
                    </a:p>
                  </a:txBody>
                  <a:tcPr/>
                </a:tc>
                <a:tc>
                  <a:txBody>
                    <a:bodyPr/>
                    <a:lstStyle/>
                    <a:p>
                      <a:pPr algn="ctr"/>
                      <a:r>
                        <a:rPr lang="en-US" b="1" dirty="0"/>
                        <a:t>24</a:t>
                      </a:r>
                    </a:p>
                  </a:txBody>
                  <a:tcPr/>
                </a:tc>
                <a:tc>
                  <a:txBody>
                    <a:bodyPr/>
                    <a:lstStyle/>
                    <a:p>
                      <a:pPr algn="ctr"/>
                      <a:r>
                        <a:rPr lang="en-US" b="1" dirty="0">
                          <a:solidFill>
                            <a:schemeClr val="tx1"/>
                          </a:solidFill>
                        </a:rPr>
                        <a:t>24</a:t>
                      </a:r>
                    </a:p>
                  </a:txBody>
                  <a:tcPr/>
                </a:tc>
                <a:extLst>
                  <a:ext uri="{0D108BD9-81ED-4DB2-BD59-A6C34878D82A}">
                    <a16:rowId xmlns:a16="http://schemas.microsoft.com/office/drawing/2014/main" val="198537414"/>
                  </a:ext>
                </a:extLst>
              </a:tr>
              <a:tr h="370840">
                <a:tc>
                  <a:txBody>
                    <a:bodyPr/>
                    <a:lstStyle/>
                    <a:p>
                      <a:r>
                        <a:rPr lang="en-US" sz="2000" b="1" baseline="0" dirty="0"/>
                        <a:t>Pharmacist </a:t>
                      </a:r>
                    </a:p>
                  </a:txBody>
                  <a:tcPr/>
                </a:tc>
                <a:tc>
                  <a:txBody>
                    <a:bodyPr/>
                    <a:lstStyle/>
                    <a:p>
                      <a:pPr algn="ctr"/>
                      <a:r>
                        <a:rPr lang="en-US" b="1" dirty="0"/>
                        <a:t>96%</a:t>
                      </a:r>
                    </a:p>
                  </a:txBody>
                  <a:tcPr/>
                </a:tc>
                <a:tc>
                  <a:txBody>
                    <a:bodyPr/>
                    <a:lstStyle/>
                    <a:p>
                      <a:pPr algn="ctr"/>
                      <a:r>
                        <a:rPr lang="en-US" b="1" dirty="0"/>
                        <a:t>16</a:t>
                      </a:r>
                    </a:p>
                  </a:txBody>
                  <a:tcPr/>
                </a:tc>
                <a:tc>
                  <a:txBody>
                    <a:bodyPr/>
                    <a:lstStyle/>
                    <a:p>
                      <a:pPr algn="ctr"/>
                      <a:r>
                        <a:rPr lang="en-US" b="1" dirty="0">
                          <a:solidFill>
                            <a:schemeClr val="tx1"/>
                          </a:solidFill>
                        </a:rPr>
                        <a:t>16</a:t>
                      </a:r>
                    </a:p>
                  </a:txBody>
                  <a:tcPr/>
                </a:tc>
                <a:extLst>
                  <a:ext uri="{0D108BD9-81ED-4DB2-BD59-A6C34878D82A}">
                    <a16:rowId xmlns:a16="http://schemas.microsoft.com/office/drawing/2014/main" val="1744992093"/>
                  </a:ext>
                </a:extLst>
              </a:tr>
            </a:tbl>
          </a:graphicData>
        </a:graphic>
      </p:graphicFrame>
    </p:spTree>
    <p:extLst>
      <p:ext uri="{BB962C8B-B14F-4D97-AF65-F5344CB8AC3E}">
        <p14:creationId xmlns:p14="http://schemas.microsoft.com/office/powerpoint/2010/main" val="243809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685106" y="1981200"/>
            <a:ext cx="3707488" cy="3780145"/>
            <a:chOff x="5638800" y="3352800"/>
            <a:chExt cx="2819400" cy="2963802"/>
          </a:xfrm>
        </p:grpSpPr>
        <p:sp>
          <p:nvSpPr>
            <p:cNvPr id="5" name="Isosceles Triangle 4"/>
            <p:cNvSpPr/>
            <p:nvPr/>
          </p:nvSpPr>
          <p:spPr bwMode="auto">
            <a:xfrm>
              <a:off x="5638800" y="3352800"/>
              <a:ext cx="2819400" cy="2362200"/>
            </a:xfrm>
            <a:prstGeom prst="triangle">
              <a:avLst/>
            </a:prstGeom>
            <a:gradFill>
              <a:gsLst>
                <a:gs pos="0">
                  <a:srgbClr val="FBE4AE"/>
                </a:gs>
                <a:gs pos="13000">
                  <a:srgbClr val="BD922A"/>
                </a:gs>
                <a:gs pos="21001">
                  <a:srgbClr val="BD922A"/>
                </a:gs>
                <a:gs pos="63000">
                  <a:srgbClr val="FBE4AE"/>
                </a:gs>
                <a:gs pos="78000">
                  <a:srgbClr val="BD922A"/>
                </a:gs>
                <a:gs pos="83000">
                  <a:srgbClr val="835E17"/>
                </a:gs>
                <a:gs pos="87000">
                  <a:srgbClr val="A28949"/>
                </a:gs>
                <a:gs pos="100000">
                  <a:srgbClr val="FAE3B7"/>
                </a:gs>
              </a:gsLst>
              <a:lin ang="16200000" scaled="0"/>
            </a:gradFill>
            <a:ln>
              <a:headEnd type="none" w="med" len="med"/>
              <a:tailEnd type="none" w="med" len="med"/>
            </a:ln>
            <a:effectLst>
              <a:outerShdw blurRad="50800" dist="38100" sx="110000" sy="110000" algn="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3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pitchFamily="34" charset="0"/>
                <a:ea typeface="+mn-ea"/>
                <a:cs typeface="+mn-cs"/>
              </a:endParaRPr>
            </a:p>
          </p:txBody>
        </p:sp>
        <p:sp>
          <p:nvSpPr>
            <p:cNvPr id="6" name="TextBox 5"/>
            <p:cNvSpPr txBox="1"/>
            <p:nvPr/>
          </p:nvSpPr>
          <p:spPr>
            <a:xfrm rot="17896086">
              <a:off x="5295838" y="4106708"/>
              <a:ext cx="1500549" cy="4915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Research</a:t>
              </a:r>
            </a:p>
          </p:txBody>
        </p:sp>
        <p:sp>
          <p:nvSpPr>
            <p:cNvPr id="7" name="TextBox 6"/>
            <p:cNvSpPr txBox="1"/>
            <p:nvPr/>
          </p:nvSpPr>
          <p:spPr>
            <a:xfrm rot="3412212">
              <a:off x="7342804" y="4060970"/>
              <a:ext cx="1457063" cy="4915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Teaching</a:t>
              </a:r>
            </a:p>
          </p:txBody>
        </p:sp>
        <p:sp>
          <p:nvSpPr>
            <p:cNvPr id="8" name="TextBox 7"/>
            <p:cNvSpPr txBox="1"/>
            <p:nvPr/>
          </p:nvSpPr>
          <p:spPr>
            <a:xfrm>
              <a:off x="6089764" y="5809850"/>
              <a:ext cx="1917471" cy="50675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Patient Care</a:t>
              </a:r>
            </a:p>
          </p:txBody>
        </p:sp>
      </p:grpSp>
      <p:sp>
        <p:nvSpPr>
          <p:cNvPr id="10" name="Title 9"/>
          <p:cNvSpPr>
            <a:spLocks noGrp="1"/>
          </p:cNvSpPr>
          <p:nvPr>
            <p:ph type="title" idx="4294967295"/>
          </p:nvPr>
        </p:nvSpPr>
        <p:spPr>
          <a:xfrm>
            <a:off x="347849" y="127375"/>
            <a:ext cx="8382000" cy="996950"/>
          </a:xfrm>
        </p:spPr>
        <p:txBody>
          <a:bodyPr>
            <a:normAutofit fontScale="90000"/>
          </a:bodyPr>
          <a:lstStyle/>
          <a:p>
            <a:pPr algn="ctr"/>
            <a:r>
              <a:rPr lang="en-US" sz="3600" b="1" dirty="0"/>
              <a:t>Academic Emergency Medicine</a:t>
            </a:r>
            <a:br>
              <a:rPr lang="en-US" sz="3600" b="1" dirty="0"/>
            </a:br>
            <a:r>
              <a:rPr lang="en-US" sz="3600" b="1" dirty="0"/>
              <a:t>Tripartite Mission</a:t>
            </a:r>
          </a:p>
        </p:txBody>
      </p:sp>
    </p:spTree>
    <p:extLst>
      <p:ext uri="{BB962C8B-B14F-4D97-AF65-F5344CB8AC3E}">
        <p14:creationId xmlns:p14="http://schemas.microsoft.com/office/powerpoint/2010/main" val="1844646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100"/>
            <a:ext cx="8382000" cy="1003427"/>
          </a:xfrm>
        </p:spPr>
        <p:txBody>
          <a:bodyPr>
            <a:normAutofit/>
          </a:bodyPr>
          <a:lstStyle/>
          <a:p>
            <a:r>
              <a:rPr lang="en-US" sz="4000" dirty="0"/>
              <a:t>Research – Where have we been</a:t>
            </a:r>
          </a:p>
        </p:txBody>
      </p:sp>
      <p:sp>
        <p:nvSpPr>
          <p:cNvPr id="3" name="Content Placeholder 2"/>
          <p:cNvSpPr>
            <a:spLocks noGrp="1"/>
          </p:cNvSpPr>
          <p:nvPr>
            <p:ph idx="1"/>
          </p:nvPr>
        </p:nvSpPr>
        <p:spPr>
          <a:xfrm>
            <a:off x="304800" y="1831966"/>
            <a:ext cx="8634484" cy="2161957"/>
          </a:xfrm>
        </p:spPr>
        <p:txBody>
          <a:bodyPr>
            <a:normAutofit/>
          </a:bodyPr>
          <a:lstStyle/>
          <a:p>
            <a:r>
              <a:rPr lang="en-US" sz="3600" b="1" dirty="0"/>
              <a:t>Emergency Medicine Grant Activity FY 22</a:t>
            </a:r>
          </a:p>
          <a:p>
            <a:pPr lvl="1"/>
            <a:r>
              <a:rPr lang="en-US" b="1" dirty="0"/>
              <a:t>Institutions reporting Active Grants:		40</a:t>
            </a:r>
          </a:p>
          <a:p>
            <a:pPr lvl="1"/>
            <a:r>
              <a:rPr lang="en-US" b="1" dirty="0"/>
              <a:t>Institutions reporting Active NIH Grants:	37</a:t>
            </a:r>
          </a:p>
        </p:txBody>
      </p:sp>
      <p:pic>
        <p:nvPicPr>
          <p:cNvPr id="6" name="Picture 5"/>
          <p:cNvPicPr>
            <a:picLocks noChangeAspect="1"/>
          </p:cNvPicPr>
          <p:nvPr/>
        </p:nvPicPr>
        <p:blipFill>
          <a:blip r:embed="rId3"/>
          <a:stretch>
            <a:fillRect/>
          </a:stretch>
        </p:blipFill>
        <p:spPr>
          <a:xfrm>
            <a:off x="6164814" y="3945055"/>
            <a:ext cx="2002221" cy="2298570"/>
          </a:xfrm>
          <a:prstGeom prst="rect">
            <a:avLst/>
          </a:prstGeom>
        </p:spPr>
      </p:pic>
      <p:pic>
        <p:nvPicPr>
          <p:cNvPr id="7" name="Picture 6"/>
          <p:cNvPicPr>
            <a:picLocks noChangeAspect="1"/>
          </p:cNvPicPr>
          <p:nvPr/>
        </p:nvPicPr>
        <p:blipFill>
          <a:blip r:embed="rId4"/>
          <a:stretch>
            <a:fillRect/>
          </a:stretch>
        </p:blipFill>
        <p:spPr>
          <a:xfrm>
            <a:off x="1488325" y="4194447"/>
            <a:ext cx="3584190" cy="1799787"/>
          </a:xfrm>
          <a:prstGeom prst="rect">
            <a:avLst/>
          </a:prstGeom>
        </p:spPr>
      </p:pic>
    </p:spTree>
    <p:extLst>
      <p:ext uri="{BB962C8B-B14F-4D97-AF65-F5344CB8AC3E}">
        <p14:creationId xmlns:p14="http://schemas.microsoft.com/office/powerpoint/2010/main" val="718030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949"/>
            <a:ext cx="8382000" cy="1217293"/>
          </a:xfrm>
        </p:spPr>
        <p:txBody>
          <a:bodyPr>
            <a:normAutofit/>
          </a:bodyPr>
          <a:lstStyle/>
          <a:p>
            <a:r>
              <a:rPr lang="en-US" sz="4000" dirty="0"/>
              <a:t>Submissions and Awards</a:t>
            </a:r>
          </a:p>
        </p:txBody>
      </p:sp>
      <p:sp>
        <p:nvSpPr>
          <p:cNvPr id="3" name="Content Placeholder 2"/>
          <p:cNvSpPr>
            <a:spLocks noGrp="1"/>
          </p:cNvSpPr>
          <p:nvPr>
            <p:ph idx="1"/>
          </p:nvPr>
        </p:nvSpPr>
        <p:spPr>
          <a:xfrm>
            <a:off x="230520" y="1663966"/>
            <a:ext cx="9048466" cy="741138"/>
          </a:xfrm>
        </p:spPr>
        <p:txBody>
          <a:bodyPr>
            <a:normAutofit/>
          </a:bodyPr>
          <a:lstStyle/>
          <a:p>
            <a:pPr marL="0" indent="0">
              <a:buNone/>
            </a:pPr>
            <a:r>
              <a:rPr lang="en-US" b="1" dirty="0"/>
              <a:t>Reported Grant Submissions and Awards</a:t>
            </a:r>
          </a:p>
        </p:txBody>
      </p:sp>
      <p:graphicFrame>
        <p:nvGraphicFramePr>
          <p:cNvPr id="5" name="Table 4"/>
          <p:cNvGraphicFramePr>
            <a:graphicFrameLocks noGrp="1"/>
          </p:cNvGraphicFramePr>
          <p:nvPr>
            <p:extLst/>
          </p:nvPr>
        </p:nvGraphicFramePr>
        <p:xfrm>
          <a:off x="119642" y="2405104"/>
          <a:ext cx="8958954" cy="3311816"/>
        </p:xfrm>
        <a:graphic>
          <a:graphicData uri="http://schemas.openxmlformats.org/drawingml/2006/table">
            <a:tbl>
              <a:tblPr firstRow="1" bandRow="1">
                <a:tableStyleId>{125E5076-3810-47DD-B79F-674D7AD40C01}</a:tableStyleId>
              </a:tblPr>
              <a:tblGrid>
                <a:gridCol w="2083577">
                  <a:extLst>
                    <a:ext uri="{9D8B030D-6E8A-4147-A177-3AD203B41FA5}">
                      <a16:colId xmlns:a16="http://schemas.microsoft.com/office/drawing/2014/main" val="20000"/>
                    </a:ext>
                  </a:extLst>
                </a:gridCol>
                <a:gridCol w="892530">
                  <a:extLst>
                    <a:ext uri="{9D8B030D-6E8A-4147-A177-3AD203B41FA5}">
                      <a16:colId xmlns:a16="http://schemas.microsoft.com/office/drawing/2014/main" val="20001"/>
                    </a:ext>
                  </a:extLst>
                </a:gridCol>
                <a:gridCol w="712417">
                  <a:extLst>
                    <a:ext uri="{9D8B030D-6E8A-4147-A177-3AD203B41FA5}">
                      <a16:colId xmlns:a16="http://schemas.microsoft.com/office/drawing/2014/main" val="20002"/>
                    </a:ext>
                  </a:extLst>
                </a:gridCol>
                <a:gridCol w="776030">
                  <a:extLst>
                    <a:ext uri="{9D8B030D-6E8A-4147-A177-3AD203B41FA5}">
                      <a16:colId xmlns:a16="http://schemas.microsoft.com/office/drawing/2014/main" val="20003"/>
                    </a:ext>
                  </a:extLst>
                </a:gridCol>
                <a:gridCol w="752582">
                  <a:extLst>
                    <a:ext uri="{9D8B030D-6E8A-4147-A177-3AD203B41FA5}">
                      <a16:colId xmlns:a16="http://schemas.microsoft.com/office/drawing/2014/main" val="20005"/>
                    </a:ext>
                  </a:extLst>
                </a:gridCol>
                <a:gridCol w="752582">
                  <a:extLst>
                    <a:ext uri="{9D8B030D-6E8A-4147-A177-3AD203B41FA5}">
                      <a16:colId xmlns:a16="http://schemas.microsoft.com/office/drawing/2014/main" val="20004"/>
                    </a:ext>
                  </a:extLst>
                </a:gridCol>
                <a:gridCol w="747309">
                  <a:extLst>
                    <a:ext uri="{9D8B030D-6E8A-4147-A177-3AD203B41FA5}">
                      <a16:colId xmlns:a16="http://schemas.microsoft.com/office/drawing/2014/main" val="639772878"/>
                    </a:ext>
                  </a:extLst>
                </a:gridCol>
                <a:gridCol w="747309">
                  <a:extLst>
                    <a:ext uri="{9D8B030D-6E8A-4147-A177-3AD203B41FA5}">
                      <a16:colId xmlns:a16="http://schemas.microsoft.com/office/drawing/2014/main" val="3528490350"/>
                    </a:ext>
                  </a:extLst>
                </a:gridCol>
                <a:gridCol w="747309">
                  <a:extLst>
                    <a:ext uri="{9D8B030D-6E8A-4147-A177-3AD203B41FA5}">
                      <a16:colId xmlns:a16="http://schemas.microsoft.com/office/drawing/2014/main" val="440132911"/>
                    </a:ext>
                  </a:extLst>
                </a:gridCol>
                <a:gridCol w="747309">
                  <a:extLst>
                    <a:ext uri="{9D8B030D-6E8A-4147-A177-3AD203B41FA5}">
                      <a16:colId xmlns:a16="http://schemas.microsoft.com/office/drawing/2014/main" val="700065095"/>
                    </a:ext>
                  </a:extLst>
                </a:gridCol>
              </a:tblGrid>
              <a:tr h="799903">
                <a:tc>
                  <a:txBody>
                    <a:bodyPr/>
                    <a:lstStyle/>
                    <a:p>
                      <a:endParaRPr lang="en-US" dirty="0"/>
                    </a:p>
                  </a:txBody>
                  <a:tcPr anchor="ctr" anchorCtr="1"/>
                </a:tc>
                <a:tc>
                  <a:txBody>
                    <a:bodyPr/>
                    <a:lstStyle/>
                    <a:p>
                      <a:pPr algn="ctr"/>
                      <a:r>
                        <a:rPr lang="en-US" dirty="0"/>
                        <a:t>FY 14</a:t>
                      </a:r>
                    </a:p>
                  </a:txBody>
                  <a:tcPr anchor="ctr" anchorCtr="1"/>
                </a:tc>
                <a:tc>
                  <a:txBody>
                    <a:bodyPr/>
                    <a:lstStyle/>
                    <a:p>
                      <a:pPr algn="ctr"/>
                      <a:r>
                        <a:rPr lang="en-US" dirty="0"/>
                        <a:t>FY 15</a:t>
                      </a:r>
                    </a:p>
                  </a:txBody>
                  <a:tcPr anchor="ctr" anchorCtr="1"/>
                </a:tc>
                <a:tc>
                  <a:txBody>
                    <a:bodyPr/>
                    <a:lstStyle/>
                    <a:p>
                      <a:pPr algn="ctr"/>
                      <a:r>
                        <a:rPr lang="en-US" dirty="0"/>
                        <a:t>FY 16</a:t>
                      </a:r>
                    </a:p>
                  </a:txBody>
                  <a:tcPr anchor="ctr" anchorCtr="1"/>
                </a:tc>
                <a:tc>
                  <a:txBody>
                    <a:bodyPr/>
                    <a:lstStyle/>
                    <a:p>
                      <a:pPr algn="ctr"/>
                      <a:r>
                        <a:rPr lang="en-US" dirty="0"/>
                        <a:t>FY 17</a:t>
                      </a:r>
                    </a:p>
                  </a:txBody>
                  <a:tcPr anchor="ctr" anchorCtr="1"/>
                </a:tc>
                <a:tc>
                  <a:txBody>
                    <a:bodyPr/>
                    <a:lstStyle/>
                    <a:p>
                      <a:pPr algn="ctr"/>
                      <a:r>
                        <a:rPr lang="en-US" dirty="0"/>
                        <a:t>FY 18</a:t>
                      </a:r>
                    </a:p>
                  </a:txBody>
                  <a:tcPr anchor="ctr" anchorCtr="1"/>
                </a:tc>
                <a:tc>
                  <a:txBody>
                    <a:bodyPr/>
                    <a:lstStyle/>
                    <a:p>
                      <a:pPr algn="ctr"/>
                      <a:r>
                        <a:rPr lang="en-US" dirty="0"/>
                        <a:t>FY18</a:t>
                      </a:r>
                    </a:p>
                  </a:txBody>
                  <a:tcPr anchor="ctr" anchorCtr="1"/>
                </a:tc>
                <a:tc>
                  <a:txBody>
                    <a:bodyPr/>
                    <a:lstStyle/>
                    <a:p>
                      <a:pPr algn="ctr"/>
                      <a:r>
                        <a:rPr lang="en-US" dirty="0"/>
                        <a:t>FY20</a:t>
                      </a:r>
                    </a:p>
                  </a:txBody>
                  <a:tcPr anchor="ctr" anchorCtr="1"/>
                </a:tc>
                <a:tc>
                  <a:txBody>
                    <a:bodyPr/>
                    <a:lstStyle/>
                    <a:p>
                      <a:pPr algn="ctr"/>
                      <a:r>
                        <a:rPr lang="en-US" dirty="0"/>
                        <a:t>FY21</a:t>
                      </a:r>
                    </a:p>
                  </a:txBody>
                  <a:tcPr anchor="ctr" anchorCtr="1"/>
                </a:tc>
                <a:tc>
                  <a:txBody>
                    <a:bodyPr/>
                    <a:lstStyle/>
                    <a:p>
                      <a:pPr algn="ctr"/>
                      <a:r>
                        <a:rPr lang="en-US" dirty="0"/>
                        <a:t>FY22</a:t>
                      </a:r>
                    </a:p>
                  </a:txBody>
                  <a:tcPr anchor="ctr" anchorCtr="1"/>
                </a:tc>
                <a:extLst>
                  <a:ext uri="{0D108BD9-81ED-4DB2-BD59-A6C34878D82A}">
                    <a16:rowId xmlns:a16="http://schemas.microsoft.com/office/drawing/2014/main" val="10000"/>
                  </a:ext>
                </a:extLst>
              </a:tr>
              <a:tr h="799903">
                <a:tc>
                  <a:txBody>
                    <a:bodyPr/>
                    <a:lstStyle/>
                    <a:p>
                      <a:r>
                        <a:rPr lang="en-US" b="1" dirty="0"/>
                        <a:t>Number Submitted</a:t>
                      </a:r>
                    </a:p>
                  </a:txBody>
                  <a:tcPr anchor="ctr" anchorCtr="1"/>
                </a:tc>
                <a:tc>
                  <a:txBody>
                    <a:bodyPr/>
                    <a:lstStyle/>
                    <a:p>
                      <a:pPr algn="ctr"/>
                      <a:r>
                        <a:rPr lang="en-US" b="1" dirty="0"/>
                        <a:t>784</a:t>
                      </a:r>
                    </a:p>
                  </a:txBody>
                  <a:tcPr anchor="ctr" anchorCtr="1"/>
                </a:tc>
                <a:tc>
                  <a:txBody>
                    <a:bodyPr/>
                    <a:lstStyle/>
                    <a:p>
                      <a:pPr algn="ctr"/>
                      <a:r>
                        <a:rPr lang="en-US" b="1" dirty="0"/>
                        <a:t>733</a:t>
                      </a:r>
                    </a:p>
                  </a:txBody>
                  <a:tcPr anchor="ctr" anchorCtr="1"/>
                </a:tc>
                <a:tc>
                  <a:txBody>
                    <a:bodyPr/>
                    <a:lstStyle/>
                    <a:p>
                      <a:pPr algn="ctr"/>
                      <a:r>
                        <a:rPr lang="en-US" b="1" dirty="0"/>
                        <a:t>1,026</a:t>
                      </a:r>
                    </a:p>
                  </a:txBody>
                  <a:tcPr anchor="ctr" anchorCtr="1"/>
                </a:tc>
                <a:tc>
                  <a:txBody>
                    <a:bodyPr/>
                    <a:lstStyle/>
                    <a:p>
                      <a:pPr algn="ctr"/>
                      <a:r>
                        <a:rPr lang="en-US" b="1" dirty="0"/>
                        <a:t>915</a:t>
                      </a:r>
                    </a:p>
                  </a:txBody>
                  <a:tcPr anchor="ctr" anchorCtr="1"/>
                </a:tc>
                <a:tc>
                  <a:txBody>
                    <a:bodyPr/>
                    <a:lstStyle/>
                    <a:p>
                      <a:pPr algn="ctr"/>
                      <a:r>
                        <a:rPr lang="en-US" b="1" dirty="0"/>
                        <a:t>782</a:t>
                      </a:r>
                    </a:p>
                  </a:txBody>
                  <a:tcPr anchor="ctr" anchorCtr="1"/>
                </a:tc>
                <a:tc>
                  <a:txBody>
                    <a:bodyPr/>
                    <a:lstStyle/>
                    <a:p>
                      <a:pPr algn="ctr"/>
                      <a:r>
                        <a:rPr lang="en-US" b="1" dirty="0"/>
                        <a:t>938</a:t>
                      </a:r>
                    </a:p>
                  </a:txBody>
                  <a:tcPr anchor="ctr" anchorCtr="1"/>
                </a:tc>
                <a:tc>
                  <a:txBody>
                    <a:bodyPr/>
                    <a:lstStyle/>
                    <a:p>
                      <a:pPr algn="ctr"/>
                      <a:r>
                        <a:rPr lang="en-US" b="1" dirty="0"/>
                        <a:t>1,158</a:t>
                      </a:r>
                    </a:p>
                  </a:txBody>
                  <a:tcPr anchor="ctr" anchorCtr="1"/>
                </a:tc>
                <a:tc>
                  <a:txBody>
                    <a:bodyPr/>
                    <a:lstStyle/>
                    <a:p>
                      <a:pPr algn="ctr"/>
                      <a:r>
                        <a:rPr lang="en-US" b="1" dirty="0"/>
                        <a:t>892</a:t>
                      </a:r>
                    </a:p>
                  </a:txBody>
                  <a:tcPr anchor="ctr" anchorCtr="1"/>
                </a:tc>
                <a:tc>
                  <a:txBody>
                    <a:bodyPr/>
                    <a:lstStyle/>
                    <a:p>
                      <a:pPr algn="ctr"/>
                      <a:r>
                        <a:rPr lang="en-US" b="1" dirty="0"/>
                        <a:t>758</a:t>
                      </a:r>
                    </a:p>
                  </a:txBody>
                  <a:tcPr anchor="ctr" anchorCtr="1"/>
                </a:tc>
                <a:extLst>
                  <a:ext uri="{0D108BD9-81ED-4DB2-BD59-A6C34878D82A}">
                    <a16:rowId xmlns:a16="http://schemas.microsoft.com/office/drawing/2014/main" val="10001"/>
                  </a:ext>
                </a:extLst>
              </a:tr>
              <a:tr h="912107">
                <a:tc>
                  <a:txBody>
                    <a:bodyPr/>
                    <a:lstStyle/>
                    <a:p>
                      <a:r>
                        <a:rPr lang="en-US" b="1" dirty="0"/>
                        <a:t>Awarded</a:t>
                      </a:r>
                      <a:r>
                        <a:rPr lang="en-US" b="1" baseline="0" dirty="0"/>
                        <a:t> from Submissions</a:t>
                      </a:r>
                      <a:endParaRPr lang="en-US" b="1" dirty="0"/>
                    </a:p>
                  </a:txBody>
                  <a:tcPr anchor="ctr" anchorCtr="1"/>
                </a:tc>
                <a:tc>
                  <a:txBody>
                    <a:bodyPr/>
                    <a:lstStyle/>
                    <a:p>
                      <a:pPr algn="ctr"/>
                      <a:r>
                        <a:rPr lang="en-US" b="1" dirty="0"/>
                        <a:t>336</a:t>
                      </a:r>
                    </a:p>
                  </a:txBody>
                  <a:tcPr anchor="ctr" anchorCtr="1"/>
                </a:tc>
                <a:tc>
                  <a:txBody>
                    <a:bodyPr/>
                    <a:lstStyle/>
                    <a:p>
                      <a:pPr algn="ctr"/>
                      <a:r>
                        <a:rPr lang="en-US" b="1" dirty="0"/>
                        <a:t>342</a:t>
                      </a:r>
                    </a:p>
                  </a:txBody>
                  <a:tcPr anchor="ctr" anchorCtr="1"/>
                </a:tc>
                <a:tc>
                  <a:txBody>
                    <a:bodyPr/>
                    <a:lstStyle/>
                    <a:p>
                      <a:pPr algn="ctr"/>
                      <a:r>
                        <a:rPr lang="en-US" b="1" dirty="0"/>
                        <a:t>507</a:t>
                      </a:r>
                    </a:p>
                  </a:txBody>
                  <a:tcPr anchor="ctr" anchorCtr="1"/>
                </a:tc>
                <a:tc>
                  <a:txBody>
                    <a:bodyPr/>
                    <a:lstStyle/>
                    <a:p>
                      <a:pPr algn="ctr"/>
                      <a:r>
                        <a:rPr lang="en-US" b="1" dirty="0"/>
                        <a:t>373</a:t>
                      </a:r>
                    </a:p>
                  </a:txBody>
                  <a:tcPr anchor="ctr" anchorCtr="1"/>
                </a:tc>
                <a:tc>
                  <a:txBody>
                    <a:bodyPr/>
                    <a:lstStyle/>
                    <a:p>
                      <a:pPr algn="ctr"/>
                      <a:r>
                        <a:rPr lang="en-US" b="1" dirty="0"/>
                        <a:t>334</a:t>
                      </a:r>
                    </a:p>
                  </a:txBody>
                  <a:tcPr anchor="ctr" anchorCtr="1"/>
                </a:tc>
                <a:tc>
                  <a:txBody>
                    <a:bodyPr/>
                    <a:lstStyle/>
                    <a:p>
                      <a:pPr algn="ctr"/>
                      <a:r>
                        <a:rPr lang="en-US" b="1" dirty="0"/>
                        <a:t>350</a:t>
                      </a:r>
                    </a:p>
                  </a:txBody>
                  <a:tcPr anchor="ctr" anchorCtr="1"/>
                </a:tc>
                <a:tc>
                  <a:txBody>
                    <a:bodyPr/>
                    <a:lstStyle/>
                    <a:p>
                      <a:pPr algn="ctr"/>
                      <a:r>
                        <a:rPr lang="en-US" b="1" dirty="0"/>
                        <a:t>356</a:t>
                      </a:r>
                    </a:p>
                  </a:txBody>
                  <a:tcPr anchor="ctr" anchorCtr="1"/>
                </a:tc>
                <a:tc>
                  <a:txBody>
                    <a:bodyPr/>
                    <a:lstStyle/>
                    <a:p>
                      <a:pPr algn="ctr"/>
                      <a:r>
                        <a:rPr lang="en-US" b="1" dirty="0"/>
                        <a:t>283</a:t>
                      </a:r>
                    </a:p>
                  </a:txBody>
                  <a:tcPr anchor="ctr" anchorCtr="1"/>
                </a:tc>
                <a:tc>
                  <a:txBody>
                    <a:bodyPr/>
                    <a:lstStyle/>
                    <a:p>
                      <a:pPr algn="ctr"/>
                      <a:r>
                        <a:rPr lang="en-US" b="1" dirty="0"/>
                        <a:t>296</a:t>
                      </a:r>
                    </a:p>
                  </a:txBody>
                  <a:tcPr anchor="ctr" anchorCtr="1"/>
                </a:tc>
                <a:extLst>
                  <a:ext uri="{0D108BD9-81ED-4DB2-BD59-A6C34878D82A}">
                    <a16:rowId xmlns:a16="http://schemas.microsoft.com/office/drawing/2014/main" val="10002"/>
                  </a:ext>
                </a:extLst>
              </a:tr>
              <a:tr h="799903">
                <a:tc>
                  <a:txBody>
                    <a:bodyPr/>
                    <a:lstStyle/>
                    <a:p>
                      <a:r>
                        <a:rPr lang="en-US" b="1" dirty="0"/>
                        <a:t>Conversion Rate</a:t>
                      </a:r>
                    </a:p>
                  </a:txBody>
                  <a:tcPr anchor="ctr" anchorCtr="1"/>
                </a:tc>
                <a:tc>
                  <a:txBody>
                    <a:bodyPr/>
                    <a:lstStyle/>
                    <a:p>
                      <a:pPr algn="ctr"/>
                      <a:r>
                        <a:rPr lang="en-US" sz="1600" b="1" dirty="0"/>
                        <a:t>42.9%</a:t>
                      </a:r>
                    </a:p>
                  </a:txBody>
                  <a:tcPr anchor="ctr" anchorCtr="1"/>
                </a:tc>
                <a:tc>
                  <a:txBody>
                    <a:bodyPr/>
                    <a:lstStyle/>
                    <a:p>
                      <a:pPr algn="ctr"/>
                      <a:r>
                        <a:rPr lang="en-US" sz="1600" b="1" dirty="0"/>
                        <a:t>46.7%</a:t>
                      </a:r>
                    </a:p>
                  </a:txBody>
                  <a:tcPr anchor="ctr" anchorCtr="1"/>
                </a:tc>
                <a:tc>
                  <a:txBody>
                    <a:bodyPr/>
                    <a:lstStyle/>
                    <a:p>
                      <a:pPr algn="ctr"/>
                      <a:r>
                        <a:rPr lang="en-US" sz="1600" b="1" dirty="0"/>
                        <a:t>49.4%</a:t>
                      </a:r>
                    </a:p>
                  </a:txBody>
                  <a:tcPr anchor="ctr" anchorCtr="1"/>
                </a:tc>
                <a:tc>
                  <a:txBody>
                    <a:bodyPr/>
                    <a:lstStyle/>
                    <a:p>
                      <a:pPr algn="ctr"/>
                      <a:r>
                        <a:rPr lang="en-US" sz="1600" b="1" dirty="0"/>
                        <a:t>40.7%</a:t>
                      </a:r>
                    </a:p>
                  </a:txBody>
                  <a:tcPr anchor="ctr" anchorCtr="1"/>
                </a:tc>
                <a:tc>
                  <a:txBody>
                    <a:bodyPr/>
                    <a:lstStyle/>
                    <a:p>
                      <a:pPr algn="ctr"/>
                      <a:r>
                        <a:rPr lang="en-US" sz="1600" b="1" dirty="0"/>
                        <a:t>47.6%</a:t>
                      </a:r>
                    </a:p>
                  </a:txBody>
                  <a:tcPr anchor="ctr" anchorCtr="1"/>
                </a:tc>
                <a:tc>
                  <a:txBody>
                    <a:bodyPr/>
                    <a:lstStyle/>
                    <a:p>
                      <a:pPr algn="ctr"/>
                      <a:r>
                        <a:rPr lang="en-US" sz="1600" b="1" dirty="0"/>
                        <a:t>37.4%</a:t>
                      </a:r>
                    </a:p>
                  </a:txBody>
                  <a:tcPr anchor="ctr" anchorCtr="1"/>
                </a:tc>
                <a:tc>
                  <a:txBody>
                    <a:bodyPr/>
                    <a:lstStyle/>
                    <a:p>
                      <a:pPr algn="ctr"/>
                      <a:r>
                        <a:rPr lang="en-US" sz="1600" b="1" dirty="0"/>
                        <a:t>44.3%</a:t>
                      </a:r>
                    </a:p>
                  </a:txBody>
                  <a:tcPr anchor="ctr" anchorCtr="1"/>
                </a:tc>
                <a:tc>
                  <a:txBody>
                    <a:bodyPr/>
                    <a:lstStyle/>
                    <a:p>
                      <a:pPr algn="ctr"/>
                      <a:r>
                        <a:rPr lang="en-US" sz="1600" b="1" dirty="0"/>
                        <a:t>38.4%</a:t>
                      </a:r>
                    </a:p>
                  </a:txBody>
                  <a:tcPr anchor="ctr" anchorCtr="1"/>
                </a:tc>
                <a:tc>
                  <a:txBody>
                    <a:bodyPr/>
                    <a:lstStyle/>
                    <a:p>
                      <a:pPr algn="ctr"/>
                      <a:r>
                        <a:rPr lang="en-US" sz="1600" b="1" dirty="0"/>
                        <a:t>39.1%</a:t>
                      </a:r>
                    </a:p>
                  </a:txBody>
                  <a:tcPr anchor="ctr" anchorCtr="1"/>
                </a:tc>
                <a:extLst>
                  <a:ext uri="{0D108BD9-81ED-4DB2-BD59-A6C34878D82A}">
                    <a16:rowId xmlns:a16="http://schemas.microsoft.com/office/drawing/2014/main" val="10003"/>
                  </a:ext>
                </a:extLst>
              </a:tr>
            </a:tbl>
          </a:graphicData>
        </a:graphic>
      </p:graphicFrame>
      <p:sp>
        <p:nvSpPr>
          <p:cNvPr id="4" name="TextBox 3"/>
          <p:cNvSpPr txBox="1"/>
          <p:nvPr/>
        </p:nvSpPr>
        <p:spPr>
          <a:xfrm>
            <a:off x="230520" y="5977970"/>
            <a:ext cx="8408199"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Awarded from submissions is a calculation based upon a subset of institutions that reported conversion rate 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number of the grants submitted. </a:t>
            </a:r>
          </a:p>
        </p:txBody>
      </p:sp>
    </p:spTree>
    <p:extLst>
      <p:ext uri="{BB962C8B-B14F-4D97-AF65-F5344CB8AC3E}">
        <p14:creationId xmlns:p14="http://schemas.microsoft.com/office/powerpoint/2010/main" val="197477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656" y="119274"/>
            <a:ext cx="8229600" cy="1143000"/>
          </a:xfrm>
        </p:spPr>
        <p:txBody>
          <a:bodyPr>
            <a:normAutofit/>
          </a:bodyPr>
          <a:lstStyle/>
          <a:p>
            <a:r>
              <a:rPr lang="en-US" sz="4000" dirty="0"/>
              <a:t>Grant Spending</a:t>
            </a:r>
          </a:p>
        </p:txBody>
      </p:sp>
      <p:pic>
        <p:nvPicPr>
          <p:cNvPr id="4" name="Picture 3">
            <a:extLst>
              <a:ext uri="{FF2B5EF4-FFF2-40B4-BE49-F238E27FC236}">
                <a16:creationId xmlns:a16="http://schemas.microsoft.com/office/drawing/2014/main" id="{8D667F3E-4736-84C9-29F9-16A80C0D8379}"/>
              </a:ext>
            </a:extLst>
          </p:cNvPr>
          <p:cNvPicPr>
            <a:picLocks noChangeAspect="1"/>
          </p:cNvPicPr>
          <p:nvPr/>
        </p:nvPicPr>
        <p:blipFill>
          <a:blip r:embed="rId3"/>
          <a:stretch>
            <a:fillRect/>
          </a:stretch>
        </p:blipFill>
        <p:spPr>
          <a:xfrm>
            <a:off x="0" y="1622502"/>
            <a:ext cx="9144000" cy="3612995"/>
          </a:xfrm>
          <a:prstGeom prst="rect">
            <a:avLst/>
          </a:prstGeom>
        </p:spPr>
      </p:pic>
    </p:spTree>
    <p:extLst>
      <p:ext uri="{BB962C8B-B14F-4D97-AF65-F5344CB8AC3E}">
        <p14:creationId xmlns:p14="http://schemas.microsoft.com/office/powerpoint/2010/main" val="16549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006" y="65361"/>
            <a:ext cx="9027994" cy="1143000"/>
          </a:xfrm>
        </p:spPr>
        <p:txBody>
          <a:bodyPr>
            <a:normAutofit/>
          </a:bodyPr>
          <a:lstStyle/>
          <a:p>
            <a:r>
              <a:rPr lang="en-US" sz="4000" dirty="0"/>
              <a:t>Total spending by institution</a:t>
            </a:r>
          </a:p>
        </p:txBody>
      </p:sp>
      <p:sp>
        <p:nvSpPr>
          <p:cNvPr id="3" name="TextBox 2">
            <a:extLst>
              <a:ext uri="{FF2B5EF4-FFF2-40B4-BE49-F238E27FC236}">
                <a16:creationId xmlns:a16="http://schemas.microsoft.com/office/drawing/2014/main" id="{522B349C-0BB0-44C8-8AEB-35F06CDB21EC}"/>
              </a:ext>
            </a:extLst>
          </p:cNvPr>
          <p:cNvSpPr txBox="1"/>
          <p:nvPr/>
        </p:nvSpPr>
        <p:spPr>
          <a:xfrm rot="16200000">
            <a:off x="-656136" y="3559893"/>
            <a:ext cx="191789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Total Grant Spending</a:t>
            </a:r>
          </a:p>
        </p:txBody>
      </p:sp>
      <p:sp>
        <p:nvSpPr>
          <p:cNvPr id="5" name="TextBox 4">
            <a:extLst>
              <a:ext uri="{FF2B5EF4-FFF2-40B4-BE49-F238E27FC236}">
                <a16:creationId xmlns:a16="http://schemas.microsoft.com/office/drawing/2014/main" id="{FAE110C5-7DC6-4847-B9A1-BF003FEC0FB2}"/>
              </a:ext>
            </a:extLst>
          </p:cNvPr>
          <p:cNvSpPr txBox="1"/>
          <p:nvPr/>
        </p:nvSpPr>
        <p:spPr>
          <a:xfrm>
            <a:off x="4119612" y="6225565"/>
            <a:ext cx="199016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Reporting Institutions</a:t>
            </a:r>
          </a:p>
        </p:txBody>
      </p:sp>
      <p:pic>
        <p:nvPicPr>
          <p:cNvPr id="7" name="Picture 6">
            <a:extLst>
              <a:ext uri="{FF2B5EF4-FFF2-40B4-BE49-F238E27FC236}">
                <a16:creationId xmlns:a16="http://schemas.microsoft.com/office/drawing/2014/main" id="{7D5DF4C2-FEC9-0DA5-036B-807A03573CFA}"/>
              </a:ext>
            </a:extLst>
          </p:cNvPr>
          <p:cNvPicPr>
            <a:picLocks noChangeAspect="1"/>
          </p:cNvPicPr>
          <p:nvPr/>
        </p:nvPicPr>
        <p:blipFill>
          <a:blip r:embed="rId3"/>
          <a:stretch>
            <a:fillRect/>
          </a:stretch>
        </p:blipFill>
        <p:spPr>
          <a:xfrm>
            <a:off x="472090" y="1323889"/>
            <a:ext cx="8261712" cy="4965816"/>
          </a:xfrm>
          <a:prstGeom prst="rect">
            <a:avLst/>
          </a:prstGeom>
        </p:spPr>
      </p:pic>
    </p:spTree>
    <p:extLst>
      <p:ext uri="{BB962C8B-B14F-4D97-AF65-F5344CB8AC3E}">
        <p14:creationId xmlns:p14="http://schemas.microsoft.com/office/powerpoint/2010/main" val="618389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006" y="65361"/>
            <a:ext cx="9027994" cy="1143000"/>
          </a:xfrm>
        </p:spPr>
        <p:txBody>
          <a:bodyPr>
            <a:normAutofit/>
          </a:bodyPr>
          <a:lstStyle/>
          <a:p>
            <a:r>
              <a:rPr lang="en-US" sz="4000" dirty="0"/>
              <a:t>Grants submitted to total spending</a:t>
            </a:r>
          </a:p>
        </p:txBody>
      </p:sp>
      <p:sp>
        <p:nvSpPr>
          <p:cNvPr id="5" name="TextBox 4"/>
          <p:cNvSpPr txBox="1"/>
          <p:nvPr/>
        </p:nvSpPr>
        <p:spPr>
          <a:xfrm>
            <a:off x="3180632" y="6241483"/>
            <a:ext cx="289874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Number of Grants Submitted</a:t>
            </a:r>
          </a:p>
        </p:txBody>
      </p:sp>
      <p:sp>
        <p:nvSpPr>
          <p:cNvPr id="6" name="TextBox 5"/>
          <p:cNvSpPr txBox="1"/>
          <p:nvPr/>
        </p:nvSpPr>
        <p:spPr>
          <a:xfrm rot="16200000">
            <a:off x="-569087" y="3494866"/>
            <a:ext cx="214058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Total Grant Spending</a:t>
            </a:r>
          </a:p>
        </p:txBody>
      </p:sp>
      <p:pic>
        <p:nvPicPr>
          <p:cNvPr id="3" name="Picture 2">
            <a:extLst>
              <a:ext uri="{FF2B5EF4-FFF2-40B4-BE49-F238E27FC236}">
                <a16:creationId xmlns:a16="http://schemas.microsoft.com/office/drawing/2014/main" id="{926D815A-0D75-FA15-4B6C-CC2661D901FC}"/>
              </a:ext>
            </a:extLst>
          </p:cNvPr>
          <p:cNvPicPr>
            <a:picLocks noChangeAspect="1"/>
          </p:cNvPicPr>
          <p:nvPr/>
        </p:nvPicPr>
        <p:blipFill>
          <a:blip r:embed="rId3"/>
          <a:stretch>
            <a:fillRect/>
          </a:stretch>
        </p:blipFill>
        <p:spPr>
          <a:xfrm>
            <a:off x="685872" y="1347868"/>
            <a:ext cx="8141589" cy="4893615"/>
          </a:xfrm>
          <a:prstGeom prst="rect">
            <a:avLst/>
          </a:prstGeom>
        </p:spPr>
      </p:pic>
    </p:spTree>
    <p:extLst>
      <p:ext uri="{BB962C8B-B14F-4D97-AF65-F5344CB8AC3E}">
        <p14:creationId xmlns:p14="http://schemas.microsoft.com/office/powerpoint/2010/main" val="3800654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Data Set: Demographics </a:t>
            </a:r>
          </a:p>
        </p:txBody>
      </p:sp>
      <p:graphicFrame>
        <p:nvGraphicFramePr>
          <p:cNvPr id="9" name="Content Placeholder 5"/>
          <p:cNvGraphicFramePr>
            <a:graphicFrameLocks/>
          </p:cNvGraphicFramePr>
          <p:nvPr>
            <p:extLst>
              <p:ext uri="{D42A27DB-BD31-4B8C-83A1-F6EECF244321}">
                <p14:modId xmlns:p14="http://schemas.microsoft.com/office/powerpoint/2010/main" val="1826597907"/>
              </p:ext>
            </p:extLst>
          </p:nvPr>
        </p:nvGraphicFramePr>
        <p:xfrm>
          <a:off x="816917" y="1684982"/>
          <a:ext cx="7580759" cy="4493619"/>
        </p:xfrm>
        <a:graphic>
          <a:graphicData uri="http://schemas.openxmlformats.org/drawingml/2006/table">
            <a:tbl>
              <a:tblPr firstRow="1" bandRow="1">
                <a:tableStyleId>{125E5076-3810-47DD-B79F-674D7AD40C01}</a:tableStyleId>
              </a:tblPr>
              <a:tblGrid>
                <a:gridCol w="2685373">
                  <a:extLst>
                    <a:ext uri="{9D8B030D-6E8A-4147-A177-3AD203B41FA5}">
                      <a16:colId xmlns:a16="http://schemas.microsoft.com/office/drawing/2014/main" val="20000"/>
                    </a:ext>
                  </a:extLst>
                </a:gridCol>
                <a:gridCol w="1030395">
                  <a:extLst>
                    <a:ext uri="{9D8B030D-6E8A-4147-A177-3AD203B41FA5}">
                      <a16:colId xmlns:a16="http://schemas.microsoft.com/office/drawing/2014/main" val="20007"/>
                    </a:ext>
                  </a:extLst>
                </a:gridCol>
                <a:gridCol w="1102936">
                  <a:extLst>
                    <a:ext uri="{9D8B030D-6E8A-4147-A177-3AD203B41FA5}">
                      <a16:colId xmlns:a16="http://schemas.microsoft.com/office/drawing/2014/main" val="1279815977"/>
                    </a:ext>
                  </a:extLst>
                </a:gridCol>
                <a:gridCol w="952107">
                  <a:extLst>
                    <a:ext uri="{9D8B030D-6E8A-4147-A177-3AD203B41FA5}">
                      <a16:colId xmlns:a16="http://schemas.microsoft.com/office/drawing/2014/main" val="3128787292"/>
                    </a:ext>
                  </a:extLst>
                </a:gridCol>
                <a:gridCol w="904974">
                  <a:extLst>
                    <a:ext uri="{9D8B030D-6E8A-4147-A177-3AD203B41FA5}">
                      <a16:colId xmlns:a16="http://schemas.microsoft.com/office/drawing/2014/main" val="3074595794"/>
                    </a:ext>
                  </a:extLst>
                </a:gridCol>
                <a:gridCol w="904974">
                  <a:extLst>
                    <a:ext uri="{9D8B030D-6E8A-4147-A177-3AD203B41FA5}">
                      <a16:colId xmlns:a16="http://schemas.microsoft.com/office/drawing/2014/main" val="1618736482"/>
                    </a:ext>
                  </a:extLst>
                </a:gridCol>
              </a:tblGrid>
              <a:tr h="499291">
                <a:tc>
                  <a:txBody>
                    <a:bodyPr/>
                    <a:lstStyle/>
                    <a:p>
                      <a:pPr algn="ctr"/>
                      <a:r>
                        <a:rPr lang="en-US" dirty="0"/>
                        <a:t>Fiscal Year </a:t>
                      </a:r>
                    </a:p>
                  </a:txBody>
                  <a:tcPr anchor="ct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dirty="0"/>
                        <a:t>2018</a:t>
                      </a:r>
                    </a:p>
                  </a:txBody>
                  <a:tcPr anchor="ct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dirty="0"/>
                        <a:t>2019</a:t>
                      </a:r>
                    </a:p>
                  </a:txBody>
                  <a:tcPr anchor="ct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dirty="0"/>
                        <a:t>2020</a:t>
                      </a:r>
                    </a:p>
                  </a:txBody>
                  <a:tcPr anchor="ct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dirty="0"/>
                        <a:t>2021</a:t>
                      </a:r>
                    </a:p>
                  </a:txBody>
                  <a:tcPr anchor="ct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dirty="0"/>
                        <a:t>2022</a:t>
                      </a:r>
                    </a:p>
                  </a:txBody>
                  <a:tcPr anchor="ctr"/>
                </a:tc>
                <a:extLst>
                  <a:ext uri="{0D108BD9-81ED-4DB2-BD59-A6C34878D82A}">
                    <a16:rowId xmlns:a16="http://schemas.microsoft.com/office/drawing/2014/main" val="10000"/>
                  </a:ext>
                </a:extLst>
              </a:tr>
              <a:tr h="499291">
                <a:tc>
                  <a:txBody>
                    <a:bodyPr/>
                    <a:lstStyle/>
                    <a:p>
                      <a:r>
                        <a:rPr lang="en-US" b="1" dirty="0"/>
                        <a:t>Academic</a:t>
                      </a:r>
                      <a:r>
                        <a:rPr lang="en-US" b="1" baseline="0" dirty="0"/>
                        <a:t> Hospital</a:t>
                      </a:r>
                    </a:p>
                  </a:txBody>
                  <a:tcPr anchor="ctr"/>
                </a:tc>
                <a:tc>
                  <a:txBody>
                    <a:bodyPr/>
                    <a:lstStyle/>
                    <a:p>
                      <a:pPr algn="ctr"/>
                      <a:r>
                        <a:rPr lang="en-US" b="1" dirty="0">
                          <a:solidFill>
                            <a:schemeClr val="bg1"/>
                          </a:solidFill>
                        </a:rPr>
                        <a:t>79</a:t>
                      </a:r>
                    </a:p>
                  </a:txBody>
                  <a:tcPr anchor="ctr"/>
                </a:tc>
                <a:tc>
                  <a:txBody>
                    <a:bodyPr/>
                    <a:lstStyle/>
                    <a:p>
                      <a:pPr algn="ctr"/>
                      <a:r>
                        <a:rPr lang="en-US" b="1" dirty="0">
                          <a:solidFill>
                            <a:schemeClr val="bg1"/>
                          </a:solidFill>
                        </a:rPr>
                        <a:t>74</a:t>
                      </a:r>
                    </a:p>
                  </a:txBody>
                  <a:tcPr anchor="ctr"/>
                </a:tc>
                <a:tc>
                  <a:txBody>
                    <a:bodyPr/>
                    <a:lstStyle/>
                    <a:p>
                      <a:pPr algn="ctr"/>
                      <a:r>
                        <a:rPr lang="en-US" b="1" dirty="0">
                          <a:solidFill>
                            <a:schemeClr val="bg1"/>
                          </a:solidFill>
                        </a:rPr>
                        <a:t>72</a:t>
                      </a:r>
                    </a:p>
                  </a:txBody>
                  <a:tcPr anchor="ctr"/>
                </a:tc>
                <a:tc>
                  <a:txBody>
                    <a:bodyPr/>
                    <a:lstStyle/>
                    <a:p>
                      <a:pPr algn="ctr"/>
                      <a:r>
                        <a:rPr lang="en-US" b="1" dirty="0">
                          <a:solidFill>
                            <a:schemeClr val="bg1"/>
                          </a:solidFill>
                        </a:rPr>
                        <a:t>70</a:t>
                      </a:r>
                    </a:p>
                  </a:txBody>
                  <a:tcPr anchor="ctr"/>
                </a:tc>
                <a:tc>
                  <a:txBody>
                    <a:bodyPr/>
                    <a:lstStyle/>
                    <a:p>
                      <a:pPr algn="ctr"/>
                      <a:r>
                        <a:rPr lang="en-US" b="1" dirty="0">
                          <a:solidFill>
                            <a:srgbClr val="FFC000"/>
                          </a:solidFill>
                        </a:rPr>
                        <a:t>73</a:t>
                      </a:r>
                    </a:p>
                  </a:txBody>
                  <a:tcPr anchor="ctr"/>
                </a:tc>
                <a:extLst>
                  <a:ext uri="{0D108BD9-81ED-4DB2-BD59-A6C34878D82A}">
                    <a16:rowId xmlns:a16="http://schemas.microsoft.com/office/drawing/2014/main" val="10001"/>
                  </a:ext>
                </a:extLst>
              </a:tr>
              <a:tr h="499291">
                <a:tc>
                  <a:txBody>
                    <a:bodyPr/>
                    <a:lstStyle/>
                    <a:p>
                      <a:r>
                        <a:rPr lang="en-US" b="1" dirty="0"/>
                        <a:t>Academic Affiliated</a:t>
                      </a:r>
                    </a:p>
                  </a:txBody>
                  <a:tcPr anchor="ctr"/>
                </a:tc>
                <a:tc>
                  <a:txBody>
                    <a:bodyPr/>
                    <a:lstStyle/>
                    <a:p>
                      <a:pPr algn="ctr"/>
                      <a:r>
                        <a:rPr lang="en-US" b="1" dirty="0">
                          <a:solidFill>
                            <a:schemeClr val="bg1"/>
                          </a:solidFill>
                        </a:rPr>
                        <a:t>17</a:t>
                      </a:r>
                    </a:p>
                  </a:txBody>
                  <a:tcPr anchor="ctr"/>
                </a:tc>
                <a:tc>
                  <a:txBody>
                    <a:bodyPr/>
                    <a:lstStyle/>
                    <a:p>
                      <a:pPr algn="ctr"/>
                      <a:r>
                        <a:rPr lang="en-US" b="1" dirty="0">
                          <a:solidFill>
                            <a:schemeClr val="bg1"/>
                          </a:solidFill>
                        </a:rPr>
                        <a:t>17</a:t>
                      </a:r>
                    </a:p>
                  </a:txBody>
                  <a:tcPr anchor="ctr"/>
                </a:tc>
                <a:tc>
                  <a:txBody>
                    <a:bodyPr/>
                    <a:lstStyle/>
                    <a:p>
                      <a:pPr algn="ctr"/>
                      <a:r>
                        <a:rPr lang="en-US" b="1" dirty="0">
                          <a:solidFill>
                            <a:schemeClr val="bg1"/>
                          </a:solidFill>
                        </a:rPr>
                        <a:t>18</a:t>
                      </a:r>
                    </a:p>
                  </a:txBody>
                  <a:tcPr anchor="ctr"/>
                </a:tc>
                <a:tc>
                  <a:txBody>
                    <a:bodyPr/>
                    <a:lstStyle/>
                    <a:p>
                      <a:pPr algn="ctr"/>
                      <a:r>
                        <a:rPr lang="en-US" b="1" dirty="0">
                          <a:solidFill>
                            <a:schemeClr val="bg1"/>
                          </a:solidFill>
                        </a:rPr>
                        <a:t>18</a:t>
                      </a:r>
                    </a:p>
                  </a:txBody>
                  <a:tcPr anchor="ctr"/>
                </a:tc>
                <a:tc>
                  <a:txBody>
                    <a:bodyPr/>
                    <a:lstStyle/>
                    <a:p>
                      <a:pPr algn="ctr"/>
                      <a:r>
                        <a:rPr lang="en-US" b="1" dirty="0">
                          <a:solidFill>
                            <a:srgbClr val="FFC000"/>
                          </a:solidFill>
                        </a:rPr>
                        <a:t>20</a:t>
                      </a:r>
                    </a:p>
                  </a:txBody>
                  <a:tcPr anchor="ctr"/>
                </a:tc>
                <a:extLst>
                  <a:ext uri="{0D108BD9-81ED-4DB2-BD59-A6C34878D82A}">
                    <a16:rowId xmlns:a16="http://schemas.microsoft.com/office/drawing/2014/main" val="10002"/>
                  </a:ext>
                </a:extLst>
              </a:tr>
              <a:tr h="499291">
                <a:tc>
                  <a:txBody>
                    <a:bodyPr/>
                    <a:lstStyle/>
                    <a:p>
                      <a:r>
                        <a:rPr lang="en-US" b="1" dirty="0"/>
                        <a:t>Academic/Affiliated</a:t>
                      </a:r>
                    </a:p>
                  </a:txBody>
                  <a:tcPr anchor="ctr"/>
                </a:tc>
                <a:tc>
                  <a:txBody>
                    <a:bodyPr/>
                    <a:lstStyle/>
                    <a:p>
                      <a:pPr algn="ctr"/>
                      <a:r>
                        <a:rPr lang="en-US" b="1" dirty="0">
                          <a:solidFill>
                            <a:schemeClr val="bg1"/>
                          </a:solidFill>
                        </a:rPr>
                        <a:t>96</a:t>
                      </a:r>
                    </a:p>
                  </a:txBody>
                  <a:tcPr anchor="ctr"/>
                </a:tc>
                <a:tc>
                  <a:txBody>
                    <a:bodyPr/>
                    <a:lstStyle/>
                    <a:p>
                      <a:pPr algn="ctr"/>
                      <a:r>
                        <a:rPr lang="en-US" b="1" dirty="0">
                          <a:solidFill>
                            <a:schemeClr val="bg1"/>
                          </a:solidFill>
                        </a:rPr>
                        <a:t>91</a:t>
                      </a:r>
                    </a:p>
                  </a:txBody>
                  <a:tcPr anchor="ctr"/>
                </a:tc>
                <a:tc>
                  <a:txBody>
                    <a:bodyPr/>
                    <a:lstStyle/>
                    <a:p>
                      <a:pPr algn="ctr"/>
                      <a:r>
                        <a:rPr lang="en-US" b="1" dirty="0">
                          <a:solidFill>
                            <a:schemeClr val="bg1"/>
                          </a:solidFill>
                        </a:rPr>
                        <a:t>90</a:t>
                      </a:r>
                    </a:p>
                  </a:txBody>
                  <a:tcPr anchor="ctr"/>
                </a:tc>
                <a:tc>
                  <a:txBody>
                    <a:bodyPr/>
                    <a:lstStyle/>
                    <a:p>
                      <a:pPr algn="ctr"/>
                      <a:r>
                        <a:rPr lang="en-US" b="1" dirty="0">
                          <a:solidFill>
                            <a:schemeClr val="bg1"/>
                          </a:solidFill>
                        </a:rPr>
                        <a:t>88</a:t>
                      </a:r>
                    </a:p>
                  </a:txBody>
                  <a:tcPr anchor="ctr"/>
                </a:tc>
                <a:tc>
                  <a:txBody>
                    <a:bodyPr/>
                    <a:lstStyle/>
                    <a:p>
                      <a:pPr algn="ctr"/>
                      <a:r>
                        <a:rPr lang="en-US" b="1" dirty="0">
                          <a:solidFill>
                            <a:srgbClr val="FFC000"/>
                          </a:solidFill>
                        </a:rPr>
                        <a:t>93</a:t>
                      </a:r>
                    </a:p>
                  </a:txBody>
                  <a:tcPr anchor="ctr"/>
                </a:tc>
                <a:extLst>
                  <a:ext uri="{0D108BD9-81ED-4DB2-BD59-A6C34878D82A}">
                    <a16:rowId xmlns:a16="http://schemas.microsoft.com/office/drawing/2014/main" val="2988095371"/>
                  </a:ext>
                </a:extLst>
              </a:tr>
              <a:tr h="499291">
                <a:tc>
                  <a:txBody>
                    <a:bodyPr/>
                    <a:lstStyle/>
                    <a:p>
                      <a:r>
                        <a:rPr lang="en-US" b="1" dirty="0"/>
                        <a:t>Community</a:t>
                      </a:r>
                    </a:p>
                  </a:txBody>
                  <a:tcPr anchor="ctr"/>
                </a:tc>
                <a:tc>
                  <a:txBody>
                    <a:bodyPr/>
                    <a:lstStyle/>
                    <a:p>
                      <a:pPr algn="ctr"/>
                      <a:r>
                        <a:rPr lang="en-US" b="1" dirty="0">
                          <a:solidFill>
                            <a:schemeClr val="bg1"/>
                          </a:solidFill>
                        </a:rPr>
                        <a:t>33</a:t>
                      </a:r>
                    </a:p>
                  </a:txBody>
                  <a:tcPr anchor="ctr"/>
                </a:tc>
                <a:tc>
                  <a:txBody>
                    <a:bodyPr/>
                    <a:lstStyle/>
                    <a:p>
                      <a:pPr algn="ctr"/>
                      <a:r>
                        <a:rPr lang="en-US" b="1" dirty="0">
                          <a:solidFill>
                            <a:schemeClr val="bg1"/>
                          </a:solidFill>
                        </a:rPr>
                        <a:t>34</a:t>
                      </a:r>
                    </a:p>
                  </a:txBody>
                  <a:tcPr anchor="ctr"/>
                </a:tc>
                <a:tc>
                  <a:txBody>
                    <a:bodyPr/>
                    <a:lstStyle/>
                    <a:p>
                      <a:pPr algn="ctr"/>
                      <a:r>
                        <a:rPr lang="en-US" b="1" dirty="0">
                          <a:solidFill>
                            <a:schemeClr val="bg1"/>
                          </a:solidFill>
                        </a:rPr>
                        <a:t>28</a:t>
                      </a:r>
                    </a:p>
                  </a:txBody>
                  <a:tcPr anchor="ctr"/>
                </a:tc>
                <a:tc>
                  <a:txBody>
                    <a:bodyPr/>
                    <a:lstStyle/>
                    <a:p>
                      <a:pPr algn="ctr"/>
                      <a:r>
                        <a:rPr lang="en-US" b="1" dirty="0">
                          <a:solidFill>
                            <a:schemeClr val="bg1"/>
                          </a:solidFill>
                        </a:rPr>
                        <a:t>34</a:t>
                      </a:r>
                    </a:p>
                  </a:txBody>
                  <a:tcPr anchor="ctr"/>
                </a:tc>
                <a:tc>
                  <a:txBody>
                    <a:bodyPr/>
                    <a:lstStyle/>
                    <a:p>
                      <a:pPr algn="ctr"/>
                      <a:r>
                        <a:rPr lang="en-US" b="1" dirty="0">
                          <a:solidFill>
                            <a:schemeClr val="bg1"/>
                          </a:solidFill>
                        </a:rPr>
                        <a:t>40</a:t>
                      </a:r>
                    </a:p>
                  </a:txBody>
                  <a:tcPr anchor="ctr"/>
                </a:tc>
                <a:extLst>
                  <a:ext uri="{0D108BD9-81ED-4DB2-BD59-A6C34878D82A}">
                    <a16:rowId xmlns:a16="http://schemas.microsoft.com/office/drawing/2014/main" val="10003"/>
                  </a:ext>
                </a:extLst>
              </a:tr>
              <a:tr h="499291">
                <a:tc>
                  <a:txBody>
                    <a:bodyPr/>
                    <a:lstStyle/>
                    <a:p>
                      <a:r>
                        <a:rPr lang="en-US" b="1" dirty="0"/>
                        <a:t>Freestanding ED</a:t>
                      </a:r>
                    </a:p>
                  </a:txBody>
                  <a:tcPr anchor="ctr"/>
                </a:tc>
                <a:tc>
                  <a:txBody>
                    <a:bodyPr/>
                    <a:lstStyle/>
                    <a:p>
                      <a:pPr algn="ctr"/>
                      <a:r>
                        <a:rPr lang="en-US" b="1" dirty="0">
                          <a:solidFill>
                            <a:schemeClr val="bg1"/>
                          </a:solidFill>
                        </a:rPr>
                        <a:t>6</a:t>
                      </a:r>
                    </a:p>
                  </a:txBody>
                  <a:tcPr anchor="ctr"/>
                </a:tc>
                <a:tc>
                  <a:txBody>
                    <a:bodyPr/>
                    <a:lstStyle/>
                    <a:p>
                      <a:pPr algn="ctr"/>
                      <a:r>
                        <a:rPr lang="en-US" b="1" dirty="0">
                          <a:solidFill>
                            <a:schemeClr val="bg1"/>
                          </a:solidFill>
                        </a:rPr>
                        <a:t>5</a:t>
                      </a:r>
                    </a:p>
                  </a:txBody>
                  <a:tcPr anchor="ctr"/>
                </a:tc>
                <a:tc>
                  <a:txBody>
                    <a:bodyPr/>
                    <a:lstStyle/>
                    <a:p>
                      <a:pPr algn="ctr"/>
                      <a:r>
                        <a:rPr lang="en-US" b="1" dirty="0">
                          <a:solidFill>
                            <a:schemeClr val="bg1"/>
                          </a:solidFill>
                        </a:rPr>
                        <a:t>7</a:t>
                      </a:r>
                    </a:p>
                  </a:txBody>
                  <a:tcPr anchor="ctr"/>
                </a:tc>
                <a:tc>
                  <a:txBody>
                    <a:bodyPr/>
                    <a:lstStyle/>
                    <a:p>
                      <a:pPr algn="ctr"/>
                      <a:r>
                        <a:rPr lang="en-US" b="1" dirty="0">
                          <a:solidFill>
                            <a:schemeClr val="bg1"/>
                          </a:solidFill>
                        </a:rPr>
                        <a:t>6</a:t>
                      </a:r>
                    </a:p>
                  </a:txBody>
                  <a:tcPr anchor="ctr"/>
                </a:tc>
                <a:tc>
                  <a:txBody>
                    <a:bodyPr/>
                    <a:lstStyle/>
                    <a:p>
                      <a:pPr algn="ctr"/>
                      <a:r>
                        <a:rPr lang="en-US" b="1" dirty="0">
                          <a:solidFill>
                            <a:schemeClr val="bg1"/>
                          </a:solidFill>
                        </a:rPr>
                        <a:t>8</a:t>
                      </a:r>
                    </a:p>
                  </a:txBody>
                  <a:tcPr anchor="ctr"/>
                </a:tc>
                <a:extLst>
                  <a:ext uri="{0D108BD9-81ED-4DB2-BD59-A6C34878D82A}">
                    <a16:rowId xmlns:a16="http://schemas.microsoft.com/office/drawing/2014/main" val="10004"/>
                  </a:ext>
                </a:extLst>
              </a:tr>
              <a:tr h="499291">
                <a:tc>
                  <a:txBody>
                    <a:bodyPr/>
                    <a:lstStyle/>
                    <a:p>
                      <a:r>
                        <a:rPr lang="en-US" b="1" dirty="0"/>
                        <a:t>Adult Departments</a:t>
                      </a:r>
                    </a:p>
                  </a:txBody>
                  <a:tcPr anchor="ctr"/>
                </a:tc>
                <a:tc>
                  <a:txBody>
                    <a:bodyPr/>
                    <a:lstStyle/>
                    <a:p>
                      <a:pPr algn="ctr"/>
                      <a:r>
                        <a:rPr lang="en-US" b="1" dirty="0">
                          <a:solidFill>
                            <a:schemeClr val="bg1"/>
                          </a:solidFill>
                        </a:rPr>
                        <a:t>135</a:t>
                      </a:r>
                    </a:p>
                  </a:txBody>
                  <a:tcPr anchor="ctr"/>
                </a:tc>
                <a:tc>
                  <a:txBody>
                    <a:bodyPr/>
                    <a:lstStyle/>
                    <a:p>
                      <a:pPr algn="ctr"/>
                      <a:r>
                        <a:rPr lang="en-US" b="1" dirty="0">
                          <a:solidFill>
                            <a:schemeClr val="bg1"/>
                          </a:solidFill>
                        </a:rPr>
                        <a:t>130</a:t>
                      </a:r>
                    </a:p>
                  </a:txBody>
                  <a:tcPr anchor="ctr"/>
                </a:tc>
                <a:tc>
                  <a:txBody>
                    <a:bodyPr/>
                    <a:lstStyle/>
                    <a:p>
                      <a:pPr algn="ctr"/>
                      <a:r>
                        <a:rPr lang="en-US" b="1" dirty="0">
                          <a:solidFill>
                            <a:schemeClr val="bg1"/>
                          </a:solidFill>
                        </a:rPr>
                        <a:t>125</a:t>
                      </a:r>
                    </a:p>
                  </a:txBody>
                  <a:tcPr anchor="ctr"/>
                </a:tc>
                <a:tc>
                  <a:txBody>
                    <a:bodyPr/>
                    <a:lstStyle/>
                    <a:p>
                      <a:pPr algn="ctr"/>
                      <a:r>
                        <a:rPr lang="en-US" b="1" dirty="0">
                          <a:solidFill>
                            <a:schemeClr val="bg1"/>
                          </a:solidFill>
                        </a:rPr>
                        <a:t>127</a:t>
                      </a:r>
                    </a:p>
                  </a:txBody>
                  <a:tcPr anchor="ctr"/>
                </a:tc>
                <a:tc>
                  <a:txBody>
                    <a:bodyPr/>
                    <a:lstStyle/>
                    <a:p>
                      <a:pPr algn="ctr"/>
                      <a:r>
                        <a:rPr lang="en-US" b="1" dirty="0">
                          <a:solidFill>
                            <a:schemeClr val="bg1"/>
                          </a:solidFill>
                        </a:rPr>
                        <a:t>141</a:t>
                      </a:r>
                    </a:p>
                  </a:txBody>
                  <a:tcPr anchor="ctr"/>
                </a:tc>
                <a:extLst>
                  <a:ext uri="{0D108BD9-81ED-4DB2-BD59-A6C34878D82A}">
                    <a16:rowId xmlns:a16="http://schemas.microsoft.com/office/drawing/2014/main" val="10005"/>
                  </a:ext>
                </a:extLst>
              </a:tr>
              <a:tr h="499291">
                <a:tc>
                  <a:txBody>
                    <a:bodyPr/>
                    <a:lstStyle/>
                    <a:p>
                      <a:r>
                        <a:rPr lang="en-US" b="1" dirty="0"/>
                        <a:t>Pediatric</a:t>
                      </a:r>
                      <a:r>
                        <a:rPr lang="en-US" b="1" baseline="0" dirty="0"/>
                        <a:t> ED</a:t>
                      </a:r>
                      <a:endParaRPr lang="en-US" b="1" dirty="0"/>
                    </a:p>
                  </a:txBody>
                  <a:tcPr anchor="ctr"/>
                </a:tc>
                <a:tc>
                  <a:txBody>
                    <a:bodyPr/>
                    <a:lstStyle/>
                    <a:p>
                      <a:pPr algn="ctr"/>
                      <a:r>
                        <a:rPr lang="en-US" b="1" dirty="0">
                          <a:solidFill>
                            <a:schemeClr val="bg1"/>
                          </a:solidFill>
                        </a:rPr>
                        <a:t>25</a:t>
                      </a:r>
                    </a:p>
                  </a:txBody>
                  <a:tcPr anchor="ctr"/>
                </a:tc>
                <a:tc>
                  <a:txBody>
                    <a:bodyPr/>
                    <a:lstStyle/>
                    <a:p>
                      <a:pPr algn="ctr"/>
                      <a:r>
                        <a:rPr lang="en-US" b="1" dirty="0">
                          <a:solidFill>
                            <a:schemeClr val="bg1"/>
                          </a:solidFill>
                        </a:rPr>
                        <a:t>24</a:t>
                      </a:r>
                    </a:p>
                  </a:txBody>
                  <a:tcPr anchor="ctr"/>
                </a:tc>
                <a:tc>
                  <a:txBody>
                    <a:bodyPr/>
                    <a:lstStyle/>
                    <a:p>
                      <a:pPr algn="ctr"/>
                      <a:r>
                        <a:rPr lang="en-US" b="1" dirty="0">
                          <a:solidFill>
                            <a:schemeClr val="bg1"/>
                          </a:solidFill>
                        </a:rPr>
                        <a:t>18</a:t>
                      </a:r>
                    </a:p>
                  </a:txBody>
                  <a:tcPr anchor="ctr"/>
                </a:tc>
                <a:tc>
                  <a:txBody>
                    <a:bodyPr/>
                    <a:lstStyle/>
                    <a:p>
                      <a:pPr algn="ctr"/>
                      <a:r>
                        <a:rPr lang="en-US" b="1" dirty="0">
                          <a:solidFill>
                            <a:schemeClr val="bg1"/>
                          </a:solidFill>
                        </a:rPr>
                        <a:t>20</a:t>
                      </a:r>
                    </a:p>
                  </a:txBody>
                  <a:tcPr anchor="ctr"/>
                </a:tc>
                <a:tc>
                  <a:txBody>
                    <a:bodyPr/>
                    <a:lstStyle/>
                    <a:p>
                      <a:pPr algn="ctr"/>
                      <a:r>
                        <a:rPr lang="en-US" b="1" dirty="0">
                          <a:solidFill>
                            <a:schemeClr val="bg1"/>
                          </a:solidFill>
                        </a:rPr>
                        <a:t>20</a:t>
                      </a:r>
                    </a:p>
                  </a:txBody>
                  <a:tcPr anchor="ctr"/>
                </a:tc>
                <a:extLst>
                  <a:ext uri="{0D108BD9-81ED-4DB2-BD59-A6C34878D82A}">
                    <a16:rowId xmlns:a16="http://schemas.microsoft.com/office/drawing/2014/main" val="10006"/>
                  </a:ext>
                </a:extLst>
              </a:tr>
              <a:tr h="499291">
                <a:tc>
                  <a:txBody>
                    <a:bodyPr/>
                    <a:lstStyle/>
                    <a:p>
                      <a:r>
                        <a:rPr lang="en-US" b="1" dirty="0"/>
                        <a:t>Total ED Reports</a:t>
                      </a:r>
                    </a:p>
                  </a:txBody>
                  <a:tcPr anchor="ctr"/>
                </a:tc>
                <a:tc>
                  <a:txBody>
                    <a:bodyPr/>
                    <a:lstStyle/>
                    <a:p>
                      <a:pPr algn="ctr"/>
                      <a:r>
                        <a:rPr lang="en-US" b="1" dirty="0">
                          <a:solidFill>
                            <a:schemeClr val="bg1"/>
                          </a:solidFill>
                        </a:rPr>
                        <a:t>160</a:t>
                      </a:r>
                    </a:p>
                  </a:txBody>
                  <a:tcPr anchor="ctr"/>
                </a:tc>
                <a:tc>
                  <a:txBody>
                    <a:bodyPr/>
                    <a:lstStyle/>
                    <a:p>
                      <a:pPr algn="ctr"/>
                      <a:r>
                        <a:rPr lang="en-US" b="1" dirty="0">
                          <a:solidFill>
                            <a:schemeClr val="bg1"/>
                          </a:solidFill>
                        </a:rPr>
                        <a:t>154</a:t>
                      </a:r>
                    </a:p>
                  </a:txBody>
                  <a:tcPr anchor="ctr"/>
                </a:tc>
                <a:tc>
                  <a:txBody>
                    <a:bodyPr/>
                    <a:lstStyle/>
                    <a:p>
                      <a:pPr algn="ctr"/>
                      <a:r>
                        <a:rPr lang="en-US" b="1" dirty="0">
                          <a:solidFill>
                            <a:schemeClr val="bg1"/>
                          </a:solidFill>
                        </a:rPr>
                        <a:t>143</a:t>
                      </a:r>
                    </a:p>
                  </a:txBody>
                  <a:tcPr anchor="ctr"/>
                </a:tc>
                <a:tc>
                  <a:txBody>
                    <a:bodyPr/>
                    <a:lstStyle/>
                    <a:p>
                      <a:pPr algn="ctr"/>
                      <a:r>
                        <a:rPr lang="en-US" b="1" dirty="0">
                          <a:solidFill>
                            <a:schemeClr val="bg1"/>
                          </a:solidFill>
                        </a:rPr>
                        <a:t>127</a:t>
                      </a:r>
                    </a:p>
                  </a:txBody>
                  <a:tcPr anchor="ctr"/>
                </a:tc>
                <a:tc>
                  <a:txBody>
                    <a:bodyPr/>
                    <a:lstStyle/>
                    <a:p>
                      <a:pPr algn="ctr"/>
                      <a:r>
                        <a:rPr lang="en-US" b="1" dirty="0">
                          <a:solidFill>
                            <a:schemeClr val="bg1"/>
                          </a:solidFill>
                        </a:rPr>
                        <a:t>161</a:t>
                      </a:r>
                    </a:p>
                  </a:txBody>
                  <a:tcPr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586041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006" y="65361"/>
            <a:ext cx="9027994" cy="1143000"/>
          </a:xfrm>
        </p:spPr>
        <p:txBody>
          <a:bodyPr>
            <a:normAutofit/>
          </a:bodyPr>
          <a:lstStyle/>
          <a:p>
            <a:r>
              <a:rPr lang="en-US" sz="3600" dirty="0"/>
              <a:t>Grant success rate to total spending</a:t>
            </a:r>
          </a:p>
        </p:txBody>
      </p:sp>
      <p:sp>
        <p:nvSpPr>
          <p:cNvPr id="4" name="TextBox 3"/>
          <p:cNvSpPr txBox="1"/>
          <p:nvPr/>
        </p:nvSpPr>
        <p:spPr>
          <a:xfrm rot="16200000">
            <a:off x="-567843" y="3714393"/>
            <a:ext cx="196053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Grant Success Rate</a:t>
            </a:r>
          </a:p>
        </p:txBody>
      </p:sp>
      <p:sp>
        <p:nvSpPr>
          <p:cNvPr id="6" name="TextBox 5"/>
          <p:cNvSpPr txBox="1"/>
          <p:nvPr/>
        </p:nvSpPr>
        <p:spPr>
          <a:xfrm>
            <a:off x="3649733" y="6263558"/>
            <a:ext cx="214058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Total Grant Spending</a:t>
            </a:r>
          </a:p>
        </p:txBody>
      </p:sp>
      <p:pic>
        <p:nvPicPr>
          <p:cNvPr id="5" name="Picture 4">
            <a:extLst>
              <a:ext uri="{FF2B5EF4-FFF2-40B4-BE49-F238E27FC236}">
                <a16:creationId xmlns:a16="http://schemas.microsoft.com/office/drawing/2014/main" id="{8B027826-3D8B-6AB1-3042-E7A934F70CBB}"/>
              </a:ext>
            </a:extLst>
          </p:cNvPr>
          <p:cNvPicPr>
            <a:picLocks noChangeAspect="1"/>
          </p:cNvPicPr>
          <p:nvPr/>
        </p:nvPicPr>
        <p:blipFill>
          <a:blip r:embed="rId3"/>
          <a:stretch>
            <a:fillRect/>
          </a:stretch>
        </p:blipFill>
        <p:spPr>
          <a:xfrm>
            <a:off x="597092" y="1419105"/>
            <a:ext cx="8059798" cy="4844454"/>
          </a:xfrm>
          <a:prstGeom prst="rect">
            <a:avLst/>
          </a:prstGeom>
        </p:spPr>
      </p:pic>
    </p:spTree>
    <p:extLst>
      <p:ext uri="{BB962C8B-B14F-4D97-AF65-F5344CB8AC3E}">
        <p14:creationId xmlns:p14="http://schemas.microsoft.com/office/powerpoint/2010/main" val="1473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5361"/>
            <a:ext cx="9144000" cy="1143000"/>
          </a:xfrm>
        </p:spPr>
        <p:txBody>
          <a:bodyPr>
            <a:normAutofit/>
          </a:bodyPr>
          <a:lstStyle/>
          <a:p>
            <a:r>
              <a:rPr lang="en-US" sz="3600" dirty="0"/>
              <a:t>Grant success rate to grants submitted</a:t>
            </a:r>
          </a:p>
        </p:txBody>
      </p:sp>
      <p:sp>
        <p:nvSpPr>
          <p:cNvPr id="5" name="TextBox 4"/>
          <p:cNvSpPr txBox="1"/>
          <p:nvPr/>
        </p:nvSpPr>
        <p:spPr>
          <a:xfrm>
            <a:off x="2780689" y="6214166"/>
            <a:ext cx="289874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Number of Grants Submitted</a:t>
            </a:r>
          </a:p>
        </p:txBody>
      </p:sp>
      <p:sp>
        <p:nvSpPr>
          <p:cNvPr id="6" name="TextBox 5"/>
          <p:cNvSpPr txBox="1"/>
          <p:nvPr/>
        </p:nvSpPr>
        <p:spPr>
          <a:xfrm rot="16200000">
            <a:off x="-350311" y="3714391"/>
            <a:ext cx="196053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Grant Success Rate</a:t>
            </a:r>
          </a:p>
        </p:txBody>
      </p:sp>
      <p:pic>
        <p:nvPicPr>
          <p:cNvPr id="4" name="Picture 3">
            <a:extLst>
              <a:ext uri="{FF2B5EF4-FFF2-40B4-BE49-F238E27FC236}">
                <a16:creationId xmlns:a16="http://schemas.microsoft.com/office/drawing/2014/main" id="{47A0BD1A-042B-5ACE-10DE-77C52E6F80CF}"/>
              </a:ext>
            </a:extLst>
          </p:cNvPr>
          <p:cNvPicPr>
            <a:picLocks noChangeAspect="1"/>
          </p:cNvPicPr>
          <p:nvPr/>
        </p:nvPicPr>
        <p:blipFill>
          <a:blip r:embed="rId3"/>
          <a:stretch>
            <a:fillRect/>
          </a:stretch>
        </p:blipFill>
        <p:spPr>
          <a:xfrm>
            <a:off x="886740" y="1416679"/>
            <a:ext cx="7932520" cy="4767952"/>
          </a:xfrm>
          <a:prstGeom prst="rect">
            <a:avLst/>
          </a:prstGeom>
        </p:spPr>
      </p:pic>
    </p:spTree>
    <p:extLst>
      <p:ext uri="{BB962C8B-B14F-4D97-AF65-F5344CB8AC3E}">
        <p14:creationId xmlns:p14="http://schemas.microsoft.com/office/powerpoint/2010/main" val="2303725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006" y="65361"/>
            <a:ext cx="9027994" cy="1143000"/>
          </a:xfrm>
        </p:spPr>
        <p:txBody>
          <a:bodyPr>
            <a:noAutofit/>
          </a:bodyPr>
          <a:lstStyle/>
          <a:p>
            <a:r>
              <a:rPr lang="en-US" sz="3600" dirty="0"/>
              <a:t>Grants compared to PI’s</a:t>
            </a:r>
          </a:p>
        </p:txBody>
      </p:sp>
      <p:sp>
        <p:nvSpPr>
          <p:cNvPr id="5" name="TextBox 4"/>
          <p:cNvSpPr txBox="1"/>
          <p:nvPr/>
        </p:nvSpPr>
        <p:spPr>
          <a:xfrm>
            <a:off x="2789305" y="6305345"/>
            <a:ext cx="250472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Number of Active Grants</a:t>
            </a:r>
          </a:p>
        </p:txBody>
      </p:sp>
      <p:sp>
        <p:nvSpPr>
          <p:cNvPr id="6" name="TextBox 5"/>
          <p:cNvSpPr txBox="1"/>
          <p:nvPr/>
        </p:nvSpPr>
        <p:spPr>
          <a:xfrm rot="16200000">
            <a:off x="-1165153" y="3650367"/>
            <a:ext cx="337656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Number of faculty doing research</a:t>
            </a:r>
          </a:p>
        </p:txBody>
      </p:sp>
      <p:graphicFrame>
        <p:nvGraphicFramePr>
          <p:cNvPr id="4" name="Chart 3">
            <a:extLst>
              <a:ext uri="{FF2B5EF4-FFF2-40B4-BE49-F238E27FC236}">
                <a16:creationId xmlns:a16="http://schemas.microsoft.com/office/drawing/2014/main" id="{E932E2C4-F54F-66E3-3574-77C743D52AB3}"/>
              </a:ext>
            </a:extLst>
          </p:cNvPr>
          <p:cNvGraphicFramePr>
            <a:graphicFrameLocks/>
          </p:cNvGraphicFramePr>
          <p:nvPr>
            <p:extLst/>
          </p:nvPr>
        </p:nvGraphicFramePr>
        <p:xfrm>
          <a:off x="781940" y="1521151"/>
          <a:ext cx="8276602" cy="47841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6818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656" y="27145"/>
            <a:ext cx="8229600" cy="1143000"/>
          </a:xfrm>
        </p:spPr>
        <p:txBody>
          <a:bodyPr>
            <a:normAutofit fontScale="90000"/>
          </a:bodyPr>
          <a:lstStyle/>
          <a:p>
            <a:r>
              <a:rPr lang="en-US" sz="4000" dirty="0"/>
              <a:t>Number of Active Grants compared to MD/PhD’s and PhD’s in department</a:t>
            </a:r>
          </a:p>
        </p:txBody>
      </p:sp>
      <p:sp>
        <p:nvSpPr>
          <p:cNvPr id="6" name="TextBox 5"/>
          <p:cNvSpPr txBox="1"/>
          <p:nvPr/>
        </p:nvSpPr>
        <p:spPr>
          <a:xfrm>
            <a:off x="6016599" y="4627189"/>
            <a:ext cx="250472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Number of Active Grants</a:t>
            </a:r>
          </a:p>
        </p:txBody>
      </p:sp>
      <p:sp>
        <p:nvSpPr>
          <p:cNvPr id="7" name="TextBox 6"/>
          <p:cNvSpPr txBox="1"/>
          <p:nvPr/>
        </p:nvSpPr>
        <p:spPr>
          <a:xfrm rot="16200000">
            <a:off x="3031085" y="2893930"/>
            <a:ext cx="324806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Number of MD/PhD’s &amp; PhD’s</a:t>
            </a:r>
          </a:p>
        </p:txBody>
      </p:sp>
      <p:sp>
        <p:nvSpPr>
          <p:cNvPr id="8" name="TextBox 7"/>
          <p:cNvSpPr txBox="1"/>
          <p:nvPr/>
        </p:nvSpPr>
        <p:spPr>
          <a:xfrm rot="16200000">
            <a:off x="-643582" y="3570948"/>
            <a:ext cx="177228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Number of PhD’s</a:t>
            </a:r>
          </a:p>
        </p:txBody>
      </p:sp>
      <p:sp>
        <p:nvSpPr>
          <p:cNvPr id="10" name="TextBox 9"/>
          <p:cNvSpPr txBox="1"/>
          <p:nvPr/>
        </p:nvSpPr>
        <p:spPr>
          <a:xfrm>
            <a:off x="1234708" y="4641754"/>
            <a:ext cx="250472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Number of Active Grants</a:t>
            </a:r>
          </a:p>
        </p:txBody>
      </p:sp>
      <p:pic>
        <p:nvPicPr>
          <p:cNvPr id="3" name="Picture 2">
            <a:extLst>
              <a:ext uri="{FF2B5EF4-FFF2-40B4-BE49-F238E27FC236}">
                <a16:creationId xmlns:a16="http://schemas.microsoft.com/office/drawing/2014/main" id="{EDBC9B52-FEB2-5B40-48FA-4240311385B8}"/>
              </a:ext>
            </a:extLst>
          </p:cNvPr>
          <p:cNvPicPr>
            <a:picLocks noChangeAspect="1"/>
          </p:cNvPicPr>
          <p:nvPr/>
        </p:nvPicPr>
        <p:blipFill>
          <a:blip r:embed="rId3"/>
          <a:stretch>
            <a:fillRect/>
          </a:stretch>
        </p:blipFill>
        <p:spPr>
          <a:xfrm>
            <a:off x="442710" y="2206258"/>
            <a:ext cx="4027742" cy="2420930"/>
          </a:xfrm>
          <a:prstGeom prst="rect">
            <a:avLst/>
          </a:prstGeom>
        </p:spPr>
      </p:pic>
      <p:pic>
        <p:nvPicPr>
          <p:cNvPr id="9" name="Picture 8">
            <a:extLst>
              <a:ext uri="{FF2B5EF4-FFF2-40B4-BE49-F238E27FC236}">
                <a16:creationId xmlns:a16="http://schemas.microsoft.com/office/drawing/2014/main" id="{0B61F64E-DA04-1C6C-EC70-A200B76B31DC}"/>
              </a:ext>
            </a:extLst>
          </p:cNvPr>
          <p:cNvPicPr>
            <a:picLocks noChangeAspect="1"/>
          </p:cNvPicPr>
          <p:nvPr/>
        </p:nvPicPr>
        <p:blipFill>
          <a:blip r:embed="rId4"/>
          <a:stretch>
            <a:fillRect/>
          </a:stretch>
        </p:blipFill>
        <p:spPr>
          <a:xfrm>
            <a:off x="4839783" y="2211516"/>
            <a:ext cx="4043227" cy="2430238"/>
          </a:xfrm>
          <a:prstGeom prst="rect">
            <a:avLst/>
          </a:prstGeom>
        </p:spPr>
      </p:pic>
    </p:spTree>
    <p:extLst>
      <p:ext uri="{BB962C8B-B14F-4D97-AF65-F5344CB8AC3E}">
        <p14:creationId xmlns:p14="http://schemas.microsoft.com/office/powerpoint/2010/main" val="335844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006" y="65361"/>
            <a:ext cx="9027994" cy="1143000"/>
          </a:xfrm>
        </p:spPr>
        <p:txBody>
          <a:bodyPr>
            <a:normAutofit fontScale="90000"/>
          </a:bodyPr>
          <a:lstStyle/>
          <a:p>
            <a:r>
              <a:rPr lang="en-US" sz="4000" dirty="0"/>
              <a:t>Peer Reviewed publications and </a:t>
            </a:r>
            <a:br>
              <a:rPr lang="en-US" sz="4000" dirty="0"/>
            </a:br>
            <a:r>
              <a:rPr lang="en-US" sz="4000" dirty="0"/>
              <a:t>annual research grants and spending</a:t>
            </a:r>
          </a:p>
        </p:txBody>
      </p:sp>
      <p:sp>
        <p:nvSpPr>
          <p:cNvPr id="7" name="TextBox 6">
            <a:extLst>
              <a:ext uri="{FF2B5EF4-FFF2-40B4-BE49-F238E27FC236}">
                <a16:creationId xmlns:a16="http://schemas.microsoft.com/office/drawing/2014/main" id="{FC29AE1E-4FB7-4FA3-A0FA-DF1A9C3C2160}"/>
              </a:ext>
            </a:extLst>
          </p:cNvPr>
          <p:cNvSpPr txBox="1"/>
          <p:nvPr/>
        </p:nvSpPr>
        <p:spPr>
          <a:xfrm>
            <a:off x="1234708" y="4641754"/>
            <a:ext cx="250472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Number of Active Grants</a:t>
            </a:r>
          </a:p>
        </p:txBody>
      </p:sp>
      <p:sp>
        <p:nvSpPr>
          <p:cNvPr id="8" name="TextBox 7">
            <a:extLst>
              <a:ext uri="{FF2B5EF4-FFF2-40B4-BE49-F238E27FC236}">
                <a16:creationId xmlns:a16="http://schemas.microsoft.com/office/drawing/2014/main" id="{972941AA-E5D4-48F3-884B-231A9F9E0670}"/>
              </a:ext>
            </a:extLst>
          </p:cNvPr>
          <p:cNvSpPr txBox="1"/>
          <p:nvPr/>
        </p:nvSpPr>
        <p:spPr>
          <a:xfrm>
            <a:off x="5404567" y="4641754"/>
            <a:ext cx="214058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Total Grant Spending</a:t>
            </a:r>
          </a:p>
        </p:txBody>
      </p:sp>
      <p:sp>
        <p:nvSpPr>
          <p:cNvPr id="10" name="TextBox 9">
            <a:extLst>
              <a:ext uri="{FF2B5EF4-FFF2-40B4-BE49-F238E27FC236}">
                <a16:creationId xmlns:a16="http://schemas.microsoft.com/office/drawing/2014/main" id="{2BDB7C15-D10F-47A3-90B9-A22E87113B58}"/>
              </a:ext>
            </a:extLst>
          </p:cNvPr>
          <p:cNvSpPr txBox="1"/>
          <p:nvPr/>
        </p:nvSpPr>
        <p:spPr>
          <a:xfrm rot="16200000">
            <a:off x="3923841" y="3084198"/>
            <a:ext cx="182441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Total Publications</a:t>
            </a:r>
          </a:p>
        </p:txBody>
      </p:sp>
      <p:sp>
        <p:nvSpPr>
          <p:cNvPr id="11" name="TextBox 10">
            <a:extLst>
              <a:ext uri="{FF2B5EF4-FFF2-40B4-BE49-F238E27FC236}">
                <a16:creationId xmlns:a16="http://schemas.microsoft.com/office/drawing/2014/main" id="{D3B90B0B-F053-4CB4-8525-DBE68A6775ED}"/>
              </a:ext>
            </a:extLst>
          </p:cNvPr>
          <p:cNvSpPr txBox="1"/>
          <p:nvPr/>
        </p:nvSpPr>
        <p:spPr>
          <a:xfrm rot="16200000">
            <a:off x="-658235" y="3084199"/>
            <a:ext cx="182441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Total Publications</a:t>
            </a:r>
          </a:p>
        </p:txBody>
      </p:sp>
      <p:pic>
        <p:nvPicPr>
          <p:cNvPr id="4" name="Picture 3">
            <a:extLst>
              <a:ext uri="{FF2B5EF4-FFF2-40B4-BE49-F238E27FC236}">
                <a16:creationId xmlns:a16="http://schemas.microsoft.com/office/drawing/2014/main" id="{ECD6432C-85F5-F916-8961-1C6CFEE437A6}"/>
              </a:ext>
            </a:extLst>
          </p:cNvPr>
          <p:cNvPicPr>
            <a:picLocks noChangeAspect="1"/>
          </p:cNvPicPr>
          <p:nvPr/>
        </p:nvPicPr>
        <p:blipFill>
          <a:blip r:embed="rId3"/>
          <a:stretch>
            <a:fillRect/>
          </a:stretch>
        </p:blipFill>
        <p:spPr>
          <a:xfrm>
            <a:off x="373993" y="2118483"/>
            <a:ext cx="4198007" cy="2523271"/>
          </a:xfrm>
          <a:prstGeom prst="rect">
            <a:avLst/>
          </a:prstGeom>
        </p:spPr>
      </p:pic>
      <p:pic>
        <p:nvPicPr>
          <p:cNvPr id="5" name="Picture 4">
            <a:extLst>
              <a:ext uri="{FF2B5EF4-FFF2-40B4-BE49-F238E27FC236}">
                <a16:creationId xmlns:a16="http://schemas.microsoft.com/office/drawing/2014/main" id="{DA3F8849-FA73-E689-BD8B-39147FFB2C73}"/>
              </a:ext>
            </a:extLst>
          </p:cNvPr>
          <p:cNvPicPr>
            <a:picLocks noChangeAspect="1"/>
          </p:cNvPicPr>
          <p:nvPr/>
        </p:nvPicPr>
        <p:blipFill>
          <a:blip r:embed="rId4"/>
          <a:stretch>
            <a:fillRect/>
          </a:stretch>
        </p:blipFill>
        <p:spPr>
          <a:xfrm>
            <a:off x="4979131" y="2123408"/>
            <a:ext cx="4198008" cy="2523271"/>
          </a:xfrm>
          <a:prstGeom prst="rect">
            <a:avLst/>
          </a:prstGeom>
        </p:spPr>
      </p:pic>
    </p:spTree>
    <p:extLst>
      <p:ext uri="{BB962C8B-B14F-4D97-AF65-F5344CB8AC3E}">
        <p14:creationId xmlns:p14="http://schemas.microsoft.com/office/powerpoint/2010/main" val="234620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656" y="157774"/>
            <a:ext cx="8229600" cy="1143000"/>
          </a:xfrm>
        </p:spPr>
        <p:txBody>
          <a:bodyPr>
            <a:normAutofit/>
          </a:bodyPr>
          <a:lstStyle/>
          <a:p>
            <a:r>
              <a:rPr lang="en-US" sz="4000" dirty="0"/>
              <a:t>Use of Funds to support K awards</a:t>
            </a:r>
          </a:p>
        </p:txBody>
      </p:sp>
      <p:sp>
        <p:nvSpPr>
          <p:cNvPr id="7" name="TextBox 6"/>
          <p:cNvSpPr txBox="1"/>
          <p:nvPr/>
        </p:nvSpPr>
        <p:spPr>
          <a:xfrm rot="16200000">
            <a:off x="-754335" y="2628758"/>
            <a:ext cx="209935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Number of K awards</a:t>
            </a:r>
          </a:p>
        </p:txBody>
      </p:sp>
      <p:sp>
        <p:nvSpPr>
          <p:cNvPr id="4" name="TextBox 3"/>
          <p:cNvSpPr txBox="1"/>
          <p:nvPr/>
        </p:nvSpPr>
        <p:spPr>
          <a:xfrm>
            <a:off x="5210741" y="1585907"/>
            <a:ext cx="3933259" cy="2862322"/>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I</a:t>
            </a:r>
            <a:r>
              <a:rPr kumimoji="0" lang="en-US" sz="2000" b="0" i="0" u="none" strike="noStrike" kern="1200" cap="none" spc="0" normalizeH="0" baseline="0" noProof="0" dirty="0" err="1">
                <a:ln>
                  <a:noFill/>
                </a:ln>
                <a:solidFill>
                  <a:prstClr val="black"/>
                </a:solidFill>
                <a:effectLst/>
                <a:uLnTx/>
                <a:uFillTx/>
                <a:latin typeface="Calibri"/>
                <a:ea typeface="+mn-ea"/>
                <a:cs typeface="+mn-cs"/>
              </a:rPr>
              <a:t>nstitutions</a:t>
            </a:r>
            <a:r>
              <a:rPr kumimoji="0" lang="en-US" sz="2000" b="0" i="0" u="none" strike="noStrike" kern="1200" cap="none" spc="0" normalizeH="0" baseline="0" noProof="0" dirty="0">
                <a:ln>
                  <a:noFill/>
                </a:ln>
                <a:solidFill>
                  <a:prstClr val="black"/>
                </a:solidFill>
                <a:effectLst/>
                <a:uLnTx/>
                <a:uFillTx/>
                <a:latin typeface="Calibri"/>
                <a:ea typeface="+mn-ea"/>
                <a:cs typeface="+mn-cs"/>
              </a:rPr>
              <a:t> reporting K’s consistent over past three years. (16,14,15)</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Institutions submitting new K’s consistent over past three years.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Only 3 institutions without active K’s submitted new K which is less than prior year (7)</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554FA15C-502D-459C-BD4E-7055B257ABDA}"/>
              </a:ext>
            </a:extLst>
          </p:cNvPr>
          <p:cNvSpPr txBox="1"/>
          <p:nvPr/>
        </p:nvSpPr>
        <p:spPr>
          <a:xfrm rot="16200000">
            <a:off x="-754336" y="5122708"/>
            <a:ext cx="209935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Number of K awards</a:t>
            </a:r>
          </a:p>
        </p:txBody>
      </p:sp>
      <p:pic>
        <p:nvPicPr>
          <p:cNvPr id="3" name="Picture 2">
            <a:extLst>
              <a:ext uri="{FF2B5EF4-FFF2-40B4-BE49-F238E27FC236}">
                <a16:creationId xmlns:a16="http://schemas.microsoft.com/office/drawing/2014/main" id="{E1ABE7A4-81FB-EA3C-8E7B-86F96FEB3B1E}"/>
              </a:ext>
            </a:extLst>
          </p:cNvPr>
          <p:cNvPicPr>
            <a:picLocks noChangeAspect="1"/>
          </p:cNvPicPr>
          <p:nvPr/>
        </p:nvPicPr>
        <p:blipFill>
          <a:blip r:embed="rId3"/>
          <a:stretch>
            <a:fillRect/>
          </a:stretch>
        </p:blipFill>
        <p:spPr>
          <a:xfrm>
            <a:off x="556129" y="1300774"/>
            <a:ext cx="4578493" cy="2755631"/>
          </a:xfrm>
          <a:prstGeom prst="rect">
            <a:avLst/>
          </a:prstGeom>
        </p:spPr>
      </p:pic>
      <p:pic>
        <p:nvPicPr>
          <p:cNvPr id="6" name="Picture 5">
            <a:extLst>
              <a:ext uri="{FF2B5EF4-FFF2-40B4-BE49-F238E27FC236}">
                <a16:creationId xmlns:a16="http://schemas.microsoft.com/office/drawing/2014/main" id="{29FD9628-9265-DE22-9FC8-F4E3E05C11CC}"/>
              </a:ext>
            </a:extLst>
          </p:cNvPr>
          <p:cNvPicPr>
            <a:picLocks noChangeAspect="1"/>
          </p:cNvPicPr>
          <p:nvPr/>
        </p:nvPicPr>
        <p:blipFill>
          <a:blip r:embed="rId4"/>
          <a:stretch>
            <a:fillRect/>
          </a:stretch>
        </p:blipFill>
        <p:spPr>
          <a:xfrm>
            <a:off x="556128" y="4102369"/>
            <a:ext cx="4578493" cy="2755631"/>
          </a:xfrm>
          <a:prstGeom prst="rect">
            <a:avLst/>
          </a:prstGeom>
        </p:spPr>
      </p:pic>
      <p:sp>
        <p:nvSpPr>
          <p:cNvPr id="11" name="Arrow: Right 10">
            <a:extLst>
              <a:ext uri="{FF2B5EF4-FFF2-40B4-BE49-F238E27FC236}">
                <a16:creationId xmlns:a16="http://schemas.microsoft.com/office/drawing/2014/main" id="{2CDF7886-AF94-B96A-54E2-320B6D739DE9}"/>
              </a:ext>
            </a:extLst>
          </p:cNvPr>
          <p:cNvSpPr/>
          <p:nvPr/>
        </p:nvSpPr>
        <p:spPr>
          <a:xfrm rot="10800000">
            <a:off x="5059110" y="4648912"/>
            <a:ext cx="1247686" cy="69220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8EB0C144-F176-5026-18E8-B1877CC6189B}"/>
              </a:ext>
            </a:extLst>
          </p:cNvPr>
          <p:cNvSpPr txBox="1"/>
          <p:nvPr/>
        </p:nvSpPr>
        <p:spPr>
          <a:xfrm>
            <a:off x="6366617" y="4573945"/>
            <a:ext cx="2597921"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Other sites have three year trend of increasing K award applications.</a:t>
            </a:r>
          </a:p>
        </p:txBody>
      </p:sp>
    </p:spTree>
    <p:extLst>
      <p:ext uri="{BB962C8B-B14F-4D97-AF65-F5344CB8AC3E}">
        <p14:creationId xmlns:p14="http://schemas.microsoft.com/office/powerpoint/2010/main" val="226202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31523" y="2921168"/>
            <a:ext cx="3480953" cy="1015663"/>
          </a:xfrm>
          <a:prstGeom prst="rect">
            <a:avLst/>
          </a:prstGeom>
          <a:noFill/>
        </p:spPr>
        <p:txBody>
          <a:bodyPr wrap="none" rtlCol="0">
            <a:spAutoFit/>
          </a:bodyPr>
          <a:lstStyle/>
          <a:p>
            <a:pPr algn="ctr"/>
            <a:r>
              <a:rPr lang="en-US" sz="6000" b="1" dirty="0"/>
              <a:t>Thank You</a:t>
            </a:r>
          </a:p>
        </p:txBody>
      </p:sp>
    </p:spTree>
    <p:extLst>
      <p:ext uri="{BB962C8B-B14F-4D97-AF65-F5344CB8AC3E}">
        <p14:creationId xmlns:p14="http://schemas.microsoft.com/office/powerpoint/2010/main" val="184596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7" y="1486421"/>
            <a:ext cx="9144000" cy="5261903"/>
          </a:xfrm>
          <a:prstGeom prst="rect">
            <a:avLst/>
          </a:prstGeom>
        </p:spPr>
      </p:pic>
      <p:sp>
        <p:nvSpPr>
          <p:cNvPr id="4" name="Title 3"/>
          <p:cNvSpPr>
            <a:spLocks noGrp="1"/>
          </p:cNvSpPr>
          <p:nvPr>
            <p:ph type="title"/>
          </p:nvPr>
        </p:nvSpPr>
        <p:spPr/>
        <p:txBody>
          <a:bodyPr/>
          <a:lstStyle/>
          <a:p>
            <a:r>
              <a:rPr lang="en-US" dirty="0"/>
              <a:t>Data Set</a:t>
            </a:r>
          </a:p>
        </p:txBody>
      </p:sp>
      <p:sp>
        <p:nvSpPr>
          <p:cNvPr id="15" name="TextBox 14"/>
          <p:cNvSpPr txBox="1"/>
          <p:nvPr/>
        </p:nvSpPr>
        <p:spPr>
          <a:xfrm>
            <a:off x="56865" y="1261509"/>
            <a:ext cx="5706883" cy="461665"/>
          </a:xfrm>
          <a:prstGeom prst="rect">
            <a:avLst/>
          </a:prstGeom>
          <a:solidFill>
            <a:schemeClr val="bg1"/>
          </a:solidFill>
        </p:spPr>
        <p:txBody>
          <a:bodyPr wrap="none" rtlCol="0">
            <a:spAutoFit/>
          </a:bodyPr>
          <a:lstStyle/>
          <a:p>
            <a:r>
              <a:rPr lang="en-US" sz="2400" b="1" dirty="0"/>
              <a:t>Adult Academic and Affiliate Responses: 93</a:t>
            </a:r>
          </a:p>
        </p:txBody>
      </p:sp>
      <p:sp>
        <p:nvSpPr>
          <p:cNvPr id="2" name="TextBox 1"/>
          <p:cNvSpPr txBox="1"/>
          <p:nvPr/>
        </p:nvSpPr>
        <p:spPr>
          <a:xfrm>
            <a:off x="2927487" y="5160369"/>
            <a:ext cx="3877985" cy="1446550"/>
          </a:xfrm>
          <a:prstGeom prst="rect">
            <a:avLst/>
          </a:prstGeom>
          <a:noFill/>
        </p:spPr>
        <p:txBody>
          <a:bodyPr wrap="none" rtlCol="0">
            <a:spAutoFit/>
          </a:bodyPr>
          <a:lstStyle/>
          <a:p>
            <a:pPr marL="285750" indent="-285750">
              <a:buFont typeface="Arial" panose="020B0604020202020204" pitchFamily="34" charset="0"/>
              <a:buChar char="•"/>
            </a:pPr>
            <a:r>
              <a:rPr lang="en-US" b="1" dirty="0"/>
              <a:t>5,627,797</a:t>
            </a:r>
            <a:r>
              <a:rPr lang="en-US" dirty="0"/>
              <a:t> </a:t>
            </a:r>
            <a:r>
              <a:rPr lang="en-US" b="1" dirty="0"/>
              <a:t>Emergency Visits              </a:t>
            </a:r>
          </a:p>
          <a:p>
            <a:endParaRPr lang="en-US" sz="1000" b="1" dirty="0"/>
          </a:p>
          <a:p>
            <a:pPr marL="285750" indent="-285750">
              <a:buFont typeface="Arial" panose="020B0604020202020204" pitchFamily="34" charset="0"/>
              <a:buChar char="•"/>
            </a:pPr>
            <a:r>
              <a:rPr lang="en-US" b="1" dirty="0"/>
              <a:t>1,525,288</a:t>
            </a:r>
            <a:r>
              <a:rPr lang="en-US" dirty="0"/>
              <a:t> </a:t>
            </a:r>
            <a:r>
              <a:rPr lang="en-US" b="1" dirty="0"/>
              <a:t>Hospitalizations             </a:t>
            </a:r>
            <a:r>
              <a:rPr lang="en-US" b="1" dirty="0">
                <a:solidFill>
                  <a:srgbClr val="C00000"/>
                </a:solidFill>
              </a:rPr>
              <a:t>   </a:t>
            </a:r>
          </a:p>
          <a:p>
            <a:pPr marL="285750" indent="-285750">
              <a:buFont typeface="Arial" panose="020B0604020202020204" pitchFamily="34" charset="0"/>
              <a:buChar char="•"/>
            </a:pPr>
            <a:endParaRPr lang="en-US" sz="1000" b="1" dirty="0"/>
          </a:p>
          <a:p>
            <a:pPr marL="285750" indent="-285750">
              <a:buFont typeface="Arial" panose="020B0604020202020204" pitchFamily="34" charset="0"/>
              <a:buChar char="•"/>
            </a:pPr>
            <a:r>
              <a:rPr lang="en-US" b="1" dirty="0"/>
              <a:t>$639,438,518</a:t>
            </a:r>
            <a:r>
              <a:rPr lang="en-US" dirty="0"/>
              <a:t> </a:t>
            </a:r>
            <a:r>
              <a:rPr lang="en-US" b="1" dirty="0"/>
              <a:t>Collected Revenue  	</a:t>
            </a:r>
            <a:endParaRPr lang="en-US" b="1" dirty="0">
              <a:solidFill>
                <a:srgbClr val="C00000"/>
              </a:solidFill>
            </a:endParaRPr>
          </a:p>
          <a:p>
            <a:endParaRPr lang="en-US" sz="1400" b="1" dirty="0">
              <a:solidFill>
                <a:srgbClr val="C00000"/>
              </a:solidFill>
            </a:endParaRPr>
          </a:p>
        </p:txBody>
      </p:sp>
      <p:sp>
        <p:nvSpPr>
          <p:cNvPr id="5" name="TextBox 4"/>
          <p:cNvSpPr txBox="1"/>
          <p:nvPr/>
        </p:nvSpPr>
        <p:spPr>
          <a:xfrm>
            <a:off x="1933960" y="3364189"/>
            <a:ext cx="628650" cy="369332"/>
          </a:xfrm>
          <a:prstGeom prst="rect">
            <a:avLst/>
          </a:prstGeom>
          <a:noFill/>
        </p:spPr>
        <p:txBody>
          <a:bodyPr wrap="square" rtlCol="0">
            <a:spAutoFit/>
          </a:bodyPr>
          <a:lstStyle/>
          <a:p>
            <a:r>
              <a:rPr lang="en-US" dirty="0"/>
              <a:t>18</a:t>
            </a:r>
          </a:p>
        </p:txBody>
      </p:sp>
      <p:sp>
        <p:nvSpPr>
          <p:cNvPr id="9" name="TextBox 8"/>
          <p:cNvSpPr txBox="1"/>
          <p:nvPr/>
        </p:nvSpPr>
        <p:spPr>
          <a:xfrm>
            <a:off x="4866480" y="3338372"/>
            <a:ext cx="628650" cy="369332"/>
          </a:xfrm>
          <a:prstGeom prst="rect">
            <a:avLst/>
          </a:prstGeom>
          <a:noFill/>
        </p:spPr>
        <p:txBody>
          <a:bodyPr wrap="square" rtlCol="0">
            <a:spAutoFit/>
          </a:bodyPr>
          <a:lstStyle/>
          <a:p>
            <a:r>
              <a:rPr lang="en-US" dirty="0"/>
              <a:t>18</a:t>
            </a:r>
          </a:p>
        </p:txBody>
      </p:sp>
      <p:sp>
        <p:nvSpPr>
          <p:cNvPr id="11" name="TextBox 10"/>
          <p:cNvSpPr txBox="1"/>
          <p:nvPr/>
        </p:nvSpPr>
        <p:spPr>
          <a:xfrm>
            <a:off x="7266395" y="3320488"/>
            <a:ext cx="628650" cy="369332"/>
          </a:xfrm>
          <a:prstGeom prst="rect">
            <a:avLst/>
          </a:prstGeom>
          <a:noFill/>
        </p:spPr>
        <p:txBody>
          <a:bodyPr wrap="square" rtlCol="0">
            <a:spAutoFit/>
          </a:bodyPr>
          <a:lstStyle/>
          <a:p>
            <a:r>
              <a:rPr lang="en-US" dirty="0"/>
              <a:t>37</a:t>
            </a:r>
          </a:p>
        </p:txBody>
      </p:sp>
      <p:sp>
        <p:nvSpPr>
          <p:cNvPr id="12" name="TextBox 11"/>
          <p:cNvSpPr txBox="1"/>
          <p:nvPr/>
        </p:nvSpPr>
        <p:spPr>
          <a:xfrm>
            <a:off x="4415499" y="4576683"/>
            <a:ext cx="531997" cy="369332"/>
          </a:xfrm>
          <a:prstGeom prst="rect">
            <a:avLst/>
          </a:prstGeom>
          <a:noFill/>
        </p:spPr>
        <p:txBody>
          <a:bodyPr wrap="square" rtlCol="0">
            <a:spAutoFit/>
          </a:bodyPr>
          <a:lstStyle/>
          <a:p>
            <a:r>
              <a:rPr lang="en-US" dirty="0"/>
              <a:t>20</a:t>
            </a:r>
          </a:p>
        </p:txBody>
      </p:sp>
    </p:spTree>
    <p:extLst>
      <p:ext uri="{BB962C8B-B14F-4D97-AF65-F5344CB8AC3E}">
        <p14:creationId xmlns:p14="http://schemas.microsoft.com/office/powerpoint/2010/main" val="1841132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Data Set: Demographics </a:t>
            </a:r>
          </a:p>
        </p:txBody>
      </p:sp>
      <p:sp>
        <p:nvSpPr>
          <p:cNvPr id="8" name="TextBox 7"/>
          <p:cNvSpPr txBox="1"/>
          <p:nvPr/>
        </p:nvSpPr>
        <p:spPr>
          <a:xfrm>
            <a:off x="2783062" y="1686595"/>
            <a:ext cx="2296013" cy="707886"/>
          </a:xfrm>
          <a:prstGeom prst="rect">
            <a:avLst/>
          </a:prstGeom>
          <a:noFill/>
        </p:spPr>
        <p:txBody>
          <a:bodyPr wrap="none" rtlCol="0">
            <a:spAutoFit/>
          </a:bodyPr>
          <a:lstStyle/>
          <a:p>
            <a:r>
              <a:rPr lang="en-US" sz="2000" b="1" i="1" dirty="0"/>
              <a:t>79% Level 1 Trauma</a:t>
            </a:r>
          </a:p>
          <a:p>
            <a:r>
              <a:rPr lang="en-US" sz="2000" b="1" i="1" dirty="0"/>
              <a:t>6% Level 2 or 3</a:t>
            </a:r>
          </a:p>
        </p:txBody>
      </p:sp>
      <p:sp>
        <p:nvSpPr>
          <p:cNvPr id="10" name="TextBox 9"/>
          <p:cNvSpPr txBox="1"/>
          <p:nvPr/>
        </p:nvSpPr>
        <p:spPr>
          <a:xfrm>
            <a:off x="5608303" y="1745927"/>
            <a:ext cx="3304632" cy="1646605"/>
          </a:xfrm>
          <a:prstGeom prst="rect">
            <a:avLst/>
          </a:prstGeom>
          <a:solidFill>
            <a:schemeClr val="bg1"/>
          </a:solidFill>
        </p:spPr>
        <p:txBody>
          <a:bodyPr wrap="square" rtlCol="0">
            <a:spAutoFit/>
          </a:bodyPr>
          <a:lstStyle/>
          <a:p>
            <a:pPr algn="ctr"/>
            <a:r>
              <a:rPr lang="en-US" sz="2000" b="1" i="1" dirty="0">
                <a:solidFill>
                  <a:srgbClr val="C00000"/>
                </a:solidFill>
              </a:rPr>
              <a:t>Hospitals are operating 97%</a:t>
            </a:r>
          </a:p>
          <a:p>
            <a:pPr algn="ctr"/>
            <a:r>
              <a:rPr lang="en-US" sz="2000" b="1" i="1" dirty="0">
                <a:solidFill>
                  <a:srgbClr val="C00000"/>
                </a:solidFill>
              </a:rPr>
              <a:t>of licensed beds</a:t>
            </a:r>
          </a:p>
          <a:p>
            <a:pPr algn="ctr"/>
            <a:endParaRPr lang="en-US" sz="1050" b="1" dirty="0"/>
          </a:p>
          <a:p>
            <a:pPr algn="ctr"/>
            <a:endParaRPr lang="en-US" sz="1050" b="1" dirty="0"/>
          </a:p>
          <a:p>
            <a:pPr algn="ctr"/>
            <a:r>
              <a:rPr lang="en-US" sz="2000" b="1" dirty="0"/>
              <a:t>Turnover = 51 patients/bed</a:t>
            </a:r>
          </a:p>
          <a:p>
            <a:pPr algn="ctr"/>
            <a:r>
              <a:rPr lang="en-US" sz="2000" b="1" dirty="0"/>
              <a:t>Last year = 52 patients/bed</a:t>
            </a:r>
          </a:p>
        </p:txBody>
      </p:sp>
      <p:sp>
        <p:nvSpPr>
          <p:cNvPr id="11" name="TextBox 10"/>
          <p:cNvSpPr txBox="1"/>
          <p:nvPr/>
        </p:nvSpPr>
        <p:spPr>
          <a:xfrm>
            <a:off x="749477" y="2681717"/>
            <a:ext cx="4438167" cy="707886"/>
          </a:xfrm>
          <a:prstGeom prst="rect">
            <a:avLst/>
          </a:prstGeom>
          <a:noFill/>
        </p:spPr>
        <p:txBody>
          <a:bodyPr wrap="square" rtlCol="0">
            <a:spAutoFit/>
          </a:bodyPr>
          <a:lstStyle/>
          <a:p>
            <a:pPr algn="ctr"/>
            <a:r>
              <a:rPr lang="en-US" sz="2000" b="1" i="1" dirty="0"/>
              <a:t>45% Pediatric ED is physically separate</a:t>
            </a:r>
          </a:p>
          <a:p>
            <a:pPr algn="ctr"/>
            <a:r>
              <a:rPr lang="en-US" sz="2000" b="1" i="1" dirty="0"/>
              <a:t>40% of departments staff the Peds ED</a:t>
            </a:r>
          </a:p>
        </p:txBody>
      </p:sp>
      <p:sp>
        <p:nvSpPr>
          <p:cNvPr id="3" name="TextBox 2"/>
          <p:cNvSpPr txBox="1"/>
          <p:nvPr/>
        </p:nvSpPr>
        <p:spPr>
          <a:xfrm>
            <a:off x="676170" y="1686595"/>
            <a:ext cx="1445589" cy="707886"/>
          </a:xfrm>
          <a:prstGeom prst="rect">
            <a:avLst/>
          </a:prstGeom>
          <a:noFill/>
        </p:spPr>
        <p:txBody>
          <a:bodyPr wrap="none" rtlCol="0">
            <a:spAutoFit/>
          </a:bodyPr>
          <a:lstStyle/>
          <a:p>
            <a:r>
              <a:rPr lang="en-US" sz="2000" b="1" i="1" dirty="0"/>
              <a:t>55% Private</a:t>
            </a:r>
          </a:p>
          <a:p>
            <a:r>
              <a:rPr lang="en-US" sz="2000" b="1" i="1" dirty="0"/>
              <a:t>45% State</a:t>
            </a:r>
          </a:p>
        </p:txBody>
      </p:sp>
      <p:pic>
        <p:nvPicPr>
          <p:cNvPr id="6" name="Picture 5"/>
          <p:cNvPicPr>
            <a:picLocks noChangeAspect="1"/>
          </p:cNvPicPr>
          <p:nvPr/>
        </p:nvPicPr>
        <p:blipFill>
          <a:blip r:embed="rId2"/>
          <a:stretch>
            <a:fillRect/>
          </a:stretch>
        </p:blipFill>
        <p:spPr>
          <a:xfrm>
            <a:off x="457200" y="3851511"/>
            <a:ext cx="8229599" cy="2884830"/>
          </a:xfrm>
          <a:prstGeom prst="rect">
            <a:avLst/>
          </a:prstGeom>
        </p:spPr>
      </p:pic>
    </p:spTree>
    <p:extLst>
      <p:ext uri="{BB962C8B-B14F-4D97-AF65-F5344CB8AC3E}">
        <p14:creationId xmlns:p14="http://schemas.microsoft.com/office/powerpoint/2010/main" val="109206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858" y="276788"/>
            <a:ext cx="8229600" cy="734444"/>
          </a:xfrm>
        </p:spPr>
        <p:txBody>
          <a:bodyPr>
            <a:normAutofit fontScale="90000"/>
          </a:bodyPr>
          <a:lstStyle/>
          <a:p>
            <a:r>
              <a:rPr lang="en-US" dirty="0"/>
              <a:t>The Academic ED</a:t>
            </a:r>
          </a:p>
        </p:txBody>
      </p:sp>
      <p:sp>
        <p:nvSpPr>
          <p:cNvPr id="3" name="TextBox 2"/>
          <p:cNvSpPr txBox="1"/>
          <p:nvPr/>
        </p:nvSpPr>
        <p:spPr>
          <a:xfrm>
            <a:off x="4378658" y="2243321"/>
            <a:ext cx="5008728" cy="954107"/>
          </a:xfrm>
          <a:prstGeom prst="rect">
            <a:avLst/>
          </a:prstGeom>
          <a:noFill/>
        </p:spPr>
        <p:txBody>
          <a:bodyPr wrap="square" rtlCol="0">
            <a:spAutoFit/>
          </a:bodyPr>
          <a:lstStyle/>
          <a:p>
            <a:pPr algn="ctr"/>
            <a:r>
              <a:rPr lang="en-US" sz="3200" b="1" dirty="0">
                <a:solidFill>
                  <a:schemeClr val="accent1">
                    <a:lumMod val="50000"/>
                  </a:schemeClr>
                </a:solidFill>
              </a:rPr>
              <a:t>62,483 Visits</a:t>
            </a:r>
          </a:p>
          <a:p>
            <a:pPr algn="ctr"/>
            <a:r>
              <a:rPr lang="en-US" sz="2400" b="1" dirty="0"/>
              <a:t>Range:  22,085 – 126,467</a:t>
            </a:r>
          </a:p>
        </p:txBody>
      </p:sp>
      <p:pic>
        <p:nvPicPr>
          <p:cNvPr id="4" name="Picture 3"/>
          <p:cNvPicPr>
            <a:picLocks noChangeAspect="1"/>
          </p:cNvPicPr>
          <p:nvPr/>
        </p:nvPicPr>
        <p:blipFill>
          <a:blip r:embed="rId2"/>
          <a:stretch>
            <a:fillRect/>
          </a:stretch>
        </p:blipFill>
        <p:spPr>
          <a:xfrm>
            <a:off x="5532943" y="3283933"/>
            <a:ext cx="2660449" cy="1766053"/>
          </a:xfrm>
          <a:prstGeom prst="rect">
            <a:avLst/>
          </a:prstGeom>
        </p:spPr>
      </p:pic>
      <p:graphicFrame>
        <p:nvGraphicFramePr>
          <p:cNvPr id="6" name="Content Placeholder 4"/>
          <p:cNvGraphicFramePr>
            <a:graphicFrameLocks/>
          </p:cNvGraphicFramePr>
          <p:nvPr>
            <p:extLst>
              <p:ext uri="{D42A27DB-BD31-4B8C-83A1-F6EECF244321}">
                <p14:modId xmlns:p14="http://schemas.microsoft.com/office/powerpoint/2010/main" val="3914120080"/>
              </p:ext>
            </p:extLst>
          </p:nvPr>
        </p:nvGraphicFramePr>
        <p:xfrm>
          <a:off x="748821" y="2006466"/>
          <a:ext cx="4073858" cy="4023360"/>
        </p:xfrm>
        <a:graphic>
          <a:graphicData uri="http://schemas.openxmlformats.org/drawingml/2006/table">
            <a:tbl>
              <a:tblPr firstRow="1" bandRow="1">
                <a:tableStyleId>{125E5076-3810-47DD-B79F-674D7AD40C01}</a:tableStyleId>
              </a:tblPr>
              <a:tblGrid>
                <a:gridCol w="2610443">
                  <a:extLst>
                    <a:ext uri="{9D8B030D-6E8A-4147-A177-3AD203B41FA5}">
                      <a16:colId xmlns:a16="http://schemas.microsoft.com/office/drawing/2014/main" val="20000"/>
                    </a:ext>
                  </a:extLst>
                </a:gridCol>
                <a:gridCol w="1463415">
                  <a:extLst>
                    <a:ext uri="{9D8B030D-6E8A-4147-A177-3AD203B41FA5}">
                      <a16:colId xmlns:a16="http://schemas.microsoft.com/office/drawing/2014/main" val="20001"/>
                    </a:ext>
                  </a:extLst>
                </a:gridCol>
              </a:tblGrid>
              <a:tr h="363658">
                <a:tc>
                  <a:txBody>
                    <a:bodyPr/>
                    <a:lstStyle/>
                    <a:p>
                      <a:pPr algn="ctr"/>
                      <a:r>
                        <a:rPr lang="en-US" dirty="0"/>
                        <a:t>Fiscal Year</a:t>
                      </a:r>
                      <a:r>
                        <a:rPr lang="en-US" baseline="0" dirty="0"/>
                        <a:t> 2022</a:t>
                      </a:r>
                      <a:endParaRPr lang="en-US" dirty="0"/>
                    </a:p>
                  </a:txBody>
                  <a:tcPr marL="186331" marR="186331"/>
                </a:tc>
                <a:tc>
                  <a:txBody>
                    <a:bodyPr/>
                    <a:lstStyle/>
                    <a:p>
                      <a:pPr algn="ctr"/>
                      <a:r>
                        <a:rPr lang="en-US" dirty="0"/>
                        <a:t>Median</a:t>
                      </a:r>
                    </a:p>
                  </a:txBody>
                  <a:tcPr marL="186331" marR="186331"/>
                </a:tc>
                <a:extLst>
                  <a:ext uri="{0D108BD9-81ED-4DB2-BD59-A6C34878D82A}">
                    <a16:rowId xmlns:a16="http://schemas.microsoft.com/office/drawing/2014/main" val="10000"/>
                  </a:ext>
                </a:extLst>
              </a:tr>
              <a:tr h="363658">
                <a:tc>
                  <a:txBody>
                    <a:bodyPr/>
                    <a:lstStyle/>
                    <a:p>
                      <a:pPr algn="l"/>
                      <a:r>
                        <a:rPr lang="en-US" b="1" dirty="0"/>
                        <a:t>Hospital Beds</a:t>
                      </a:r>
                    </a:p>
                  </a:txBody>
                  <a:tcPr marL="186331" marR="186331"/>
                </a:tc>
                <a:tc>
                  <a:txBody>
                    <a:bodyPr/>
                    <a:lstStyle/>
                    <a:p>
                      <a:pPr algn="ctr"/>
                      <a:r>
                        <a:rPr lang="en-US" b="1" dirty="0">
                          <a:solidFill>
                            <a:schemeClr val="bg1"/>
                          </a:solidFill>
                        </a:rPr>
                        <a:t>655</a:t>
                      </a:r>
                    </a:p>
                  </a:txBody>
                  <a:tcPr marL="186331" marR="186331"/>
                </a:tc>
                <a:extLst>
                  <a:ext uri="{0D108BD9-81ED-4DB2-BD59-A6C34878D82A}">
                    <a16:rowId xmlns:a16="http://schemas.microsoft.com/office/drawing/2014/main" val="10001"/>
                  </a:ext>
                </a:extLst>
              </a:tr>
              <a:tr h="363658">
                <a:tc>
                  <a:txBody>
                    <a:bodyPr/>
                    <a:lstStyle/>
                    <a:p>
                      <a:pPr algn="l"/>
                      <a:r>
                        <a:rPr lang="en-US" b="1" dirty="0"/>
                        <a:t>Licensed ED</a:t>
                      </a:r>
                      <a:r>
                        <a:rPr lang="en-US" b="1" baseline="0" dirty="0"/>
                        <a:t> Beds</a:t>
                      </a:r>
                    </a:p>
                  </a:txBody>
                  <a:tcPr marL="186331" marR="186331"/>
                </a:tc>
                <a:tc>
                  <a:txBody>
                    <a:bodyPr/>
                    <a:lstStyle/>
                    <a:p>
                      <a:pPr algn="ctr"/>
                      <a:r>
                        <a:rPr lang="en-US" b="1" dirty="0"/>
                        <a:t>58</a:t>
                      </a:r>
                    </a:p>
                  </a:txBody>
                  <a:tcPr marL="186331" marR="186331"/>
                </a:tc>
                <a:extLst>
                  <a:ext uri="{0D108BD9-81ED-4DB2-BD59-A6C34878D82A}">
                    <a16:rowId xmlns:a16="http://schemas.microsoft.com/office/drawing/2014/main" val="10002"/>
                  </a:ext>
                </a:extLst>
              </a:tr>
              <a:tr h="363658">
                <a:tc>
                  <a:txBody>
                    <a:bodyPr/>
                    <a:lstStyle/>
                    <a:p>
                      <a:pPr algn="l"/>
                      <a:r>
                        <a:rPr lang="en-US" b="1" i="1" baseline="0" dirty="0">
                          <a:solidFill>
                            <a:schemeClr val="bg1"/>
                          </a:solidFill>
                        </a:rPr>
                        <a:t>Total Bed Hours</a:t>
                      </a:r>
                    </a:p>
                  </a:txBody>
                  <a:tcPr marL="186331" marR="186331"/>
                </a:tc>
                <a:tc>
                  <a:txBody>
                    <a:bodyPr/>
                    <a:lstStyle/>
                    <a:p>
                      <a:pPr algn="ctr"/>
                      <a:r>
                        <a:rPr lang="en-US" b="1" i="1" dirty="0">
                          <a:solidFill>
                            <a:schemeClr val="bg1"/>
                          </a:solidFill>
                        </a:rPr>
                        <a:t>525,600</a:t>
                      </a:r>
                    </a:p>
                  </a:txBody>
                  <a:tcPr marL="186331" marR="186331"/>
                </a:tc>
                <a:extLst>
                  <a:ext uri="{0D108BD9-81ED-4DB2-BD59-A6C34878D82A}">
                    <a16:rowId xmlns:a16="http://schemas.microsoft.com/office/drawing/2014/main" val="4048112593"/>
                  </a:ext>
                </a:extLst>
              </a:tr>
              <a:tr h="363658">
                <a:tc>
                  <a:txBody>
                    <a:bodyPr/>
                    <a:lstStyle/>
                    <a:p>
                      <a:pPr algn="l"/>
                      <a:r>
                        <a:rPr lang="en-US" b="1" i="1" baseline="0" dirty="0">
                          <a:solidFill>
                            <a:schemeClr val="bg1"/>
                          </a:solidFill>
                        </a:rPr>
                        <a:t>% Bed Hours to MAIN</a:t>
                      </a:r>
                    </a:p>
                  </a:txBody>
                  <a:tcPr marL="186331" marR="186331"/>
                </a:tc>
                <a:tc>
                  <a:txBody>
                    <a:bodyPr/>
                    <a:lstStyle/>
                    <a:p>
                      <a:pPr algn="ctr"/>
                      <a:r>
                        <a:rPr lang="en-US" b="1" i="1" dirty="0">
                          <a:solidFill>
                            <a:schemeClr val="bg1"/>
                          </a:solidFill>
                        </a:rPr>
                        <a:t>70%</a:t>
                      </a:r>
                    </a:p>
                  </a:txBody>
                  <a:tcPr marL="186331" marR="186331"/>
                </a:tc>
                <a:extLst>
                  <a:ext uri="{0D108BD9-81ED-4DB2-BD59-A6C34878D82A}">
                    <a16:rowId xmlns:a16="http://schemas.microsoft.com/office/drawing/2014/main" val="2824676607"/>
                  </a:ext>
                </a:extLst>
              </a:tr>
              <a:tr h="363658">
                <a:tc>
                  <a:txBody>
                    <a:bodyPr/>
                    <a:lstStyle/>
                    <a:p>
                      <a:pPr algn="l"/>
                      <a:r>
                        <a:rPr lang="en-US" b="1" dirty="0">
                          <a:solidFill>
                            <a:schemeClr val="bg1"/>
                          </a:solidFill>
                        </a:rPr>
                        <a:t>ED Treat &amp; D/C</a:t>
                      </a:r>
                    </a:p>
                  </a:txBody>
                  <a:tcPr marL="186331" marR="186331"/>
                </a:tc>
                <a:tc>
                  <a:txBody>
                    <a:bodyPr/>
                    <a:lstStyle/>
                    <a:p>
                      <a:pPr algn="ctr"/>
                      <a:r>
                        <a:rPr lang="en-US" b="1" dirty="0">
                          <a:solidFill>
                            <a:schemeClr val="bg1"/>
                          </a:solidFill>
                        </a:rPr>
                        <a:t>35,842</a:t>
                      </a:r>
                    </a:p>
                  </a:txBody>
                  <a:tcPr marL="186331" marR="186331"/>
                </a:tc>
                <a:extLst>
                  <a:ext uri="{0D108BD9-81ED-4DB2-BD59-A6C34878D82A}">
                    <a16:rowId xmlns:a16="http://schemas.microsoft.com/office/drawing/2014/main" val="10003"/>
                  </a:ext>
                </a:extLst>
              </a:tr>
              <a:tr h="363658">
                <a:tc>
                  <a:txBody>
                    <a:bodyPr/>
                    <a:lstStyle/>
                    <a:p>
                      <a:pPr algn="l"/>
                      <a:r>
                        <a:rPr lang="en-US" b="1" dirty="0"/>
                        <a:t>ED Admissions</a:t>
                      </a:r>
                    </a:p>
                  </a:txBody>
                  <a:tcPr marL="186331" marR="186331"/>
                </a:tc>
                <a:tc>
                  <a:txBody>
                    <a:bodyPr/>
                    <a:lstStyle/>
                    <a:p>
                      <a:pPr algn="ctr"/>
                      <a:r>
                        <a:rPr lang="en-US" b="1" dirty="0"/>
                        <a:t>15,118</a:t>
                      </a:r>
                    </a:p>
                  </a:txBody>
                  <a:tcPr marL="186331" marR="186331"/>
                </a:tc>
                <a:extLst>
                  <a:ext uri="{0D108BD9-81ED-4DB2-BD59-A6C34878D82A}">
                    <a16:rowId xmlns:a16="http://schemas.microsoft.com/office/drawing/2014/main" val="10004"/>
                  </a:ext>
                </a:extLst>
              </a:tr>
              <a:tr h="363658">
                <a:tc>
                  <a:txBody>
                    <a:bodyPr/>
                    <a:lstStyle/>
                    <a:p>
                      <a:pPr algn="l"/>
                      <a:r>
                        <a:rPr lang="en-US" b="1" dirty="0">
                          <a:solidFill>
                            <a:schemeClr val="bg1"/>
                          </a:solidFill>
                        </a:rPr>
                        <a:t>Hospital</a:t>
                      </a:r>
                      <a:r>
                        <a:rPr lang="en-US" b="1" baseline="0" dirty="0">
                          <a:solidFill>
                            <a:schemeClr val="bg1"/>
                          </a:solidFill>
                        </a:rPr>
                        <a:t> Observation</a:t>
                      </a:r>
                      <a:endParaRPr lang="en-US" b="1" dirty="0">
                        <a:solidFill>
                          <a:schemeClr val="bg1"/>
                        </a:solidFill>
                      </a:endParaRPr>
                    </a:p>
                  </a:txBody>
                  <a:tcPr marL="186331" marR="186331"/>
                </a:tc>
                <a:tc>
                  <a:txBody>
                    <a:bodyPr/>
                    <a:lstStyle/>
                    <a:p>
                      <a:pPr algn="ctr"/>
                      <a:r>
                        <a:rPr lang="en-US" b="1" dirty="0">
                          <a:solidFill>
                            <a:schemeClr val="bg1"/>
                          </a:solidFill>
                        </a:rPr>
                        <a:t>2,867</a:t>
                      </a:r>
                    </a:p>
                  </a:txBody>
                  <a:tcPr marL="186331" marR="186331"/>
                </a:tc>
                <a:extLst>
                  <a:ext uri="{0D108BD9-81ED-4DB2-BD59-A6C34878D82A}">
                    <a16:rowId xmlns:a16="http://schemas.microsoft.com/office/drawing/2014/main" val="10005"/>
                  </a:ext>
                </a:extLst>
              </a:tr>
              <a:tr h="363658">
                <a:tc>
                  <a:txBody>
                    <a:bodyPr/>
                    <a:lstStyle/>
                    <a:p>
                      <a:pPr algn="l"/>
                      <a:r>
                        <a:rPr lang="en-US" b="1" dirty="0">
                          <a:solidFill>
                            <a:srgbClr val="FFC000"/>
                          </a:solidFill>
                        </a:rPr>
                        <a:t>Total Visits</a:t>
                      </a:r>
                    </a:p>
                  </a:txBody>
                  <a:tcPr marL="186331" marR="186331"/>
                </a:tc>
                <a:tc>
                  <a:txBody>
                    <a:bodyPr/>
                    <a:lstStyle/>
                    <a:p>
                      <a:pPr algn="ctr"/>
                      <a:r>
                        <a:rPr lang="en-US" b="1" dirty="0">
                          <a:solidFill>
                            <a:srgbClr val="FFC000"/>
                          </a:solidFill>
                        </a:rPr>
                        <a:t>62,483</a:t>
                      </a:r>
                    </a:p>
                  </a:txBody>
                  <a:tcPr marL="186331" marR="186331"/>
                </a:tc>
                <a:extLst>
                  <a:ext uri="{0D108BD9-81ED-4DB2-BD59-A6C34878D82A}">
                    <a16:rowId xmlns:a16="http://schemas.microsoft.com/office/drawing/2014/main" val="10006"/>
                  </a:ext>
                </a:extLst>
              </a:tr>
              <a:tr h="363658">
                <a:tc>
                  <a:txBody>
                    <a:bodyPr/>
                    <a:lstStyle/>
                    <a:p>
                      <a:pPr algn="l"/>
                      <a:r>
                        <a:rPr lang="en-US" b="1" dirty="0">
                          <a:solidFill>
                            <a:schemeClr val="bg1"/>
                          </a:solidFill>
                        </a:rPr>
                        <a:t>Hospitalized Rate (</a:t>
                      </a:r>
                      <a:r>
                        <a:rPr lang="en-US" b="1" dirty="0" err="1">
                          <a:solidFill>
                            <a:schemeClr val="bg1"/>
                          </a:solidFill>
                        </a:rPr>
                        <a:t>Calc</a:t>
                      </a:r>
                      <a:r>
                        <a:rPr lang="en-US" b="1" dirty="0">
                          <a:solidFill>
                            <a:schemeClr val="bg1"/>
                          </a:solidFill>
                        </a:rPr>
                        <a:t>)</a:t>
                      </a:r>
                    </a:p>
                  </a:txBody>
                  <a:tcPr marL="186331" marR="186331"/>
                </a:tc>
                <a:tc>
                  <a:txBody>
                    <a:bodyPr/>
                    <a:lstStyle/>
                    <a:p>
                      <a:pPr algn="ctr"/>
                      <a:r>
                        <a:rPr lang="en-US" b="1" dirty="0">
                          <a:solidFill>
                            <a:schemeClr val="bg1"/>
                          </a:solidFill>
                        </a:rPr>
                        <a:t>28.8</a:t>
                      </a:r>
                    </a:p>
                  </a:txBody>
                  <a:tcPr marL="186331" marR="186331"/>
                </a:tc>
                <a:extLst>
                  <a:ext uri="{0D108BD9-81ED-4DB2-BD59-A6C34878D82A}">
                    <a16:rowId xmlns:a16="http://schemas.microsoft.com/office/drawing/2014/main" val="10008"/>
                  </a:ext>
                </a:extLst>
              </a:tr>
              <a:tr h="363658">
                <a:tc>
                  <a:txBody>
                    <a:bodyPr/>
                    <a:lstStyle/>
                    <a:p>
                      <a:pPr algn="l"/>
                      <a:r>
                        <a:rPr lang="en-US" b="1" i="0" dirty="0">
                          <a:solidFill>
                            <a:schemeClr val="bg1"/>
                          </a:solidFill>
                        </a:rPr>
                        <a:t>Unique visits </a:t>
                      </a:r>
                    </a:p>
                  </a:txBody>
                  <a:tcPr marL="186331" marR="186331"/>
                </a:tc>
                <a:tc>
                  <a:txBody>
                    <a:bodyPr/>
                    <a:lstStyle/>
                    <a:p>
                      <a:pPr algn="ctr"/>
                      <a:r>
                        <a:rPr lang="en-US" b="1" i="0" dirty="0">
                          <a:solidFill>
                            <a:schemeClr val="bg1"/>
                          </a:solidFill>
                        </a:rPr>
                        <a:t>66.8%</a:t>
                      </a:r>
                    </a:p>
                  </a:txBody>
                  <a:tcPr marL="186331" marR="186331"/>
                </a:tc>
                <a:extLst>
                  <a:ext uri="{0D108BD9-81ED-4DB2-BD59-A6C34878D82A}">
                    <a16:rowId xmlns:a16="http://schemas.microsoft.com/office/drawing/2014/main" val="2659426895"/>
                  </a:ext>
                </a:extLst>
              </a:tr>
            </a:tbl>
          </a:graphicData>
        </a:graphic>
      </p:graphicFrame>
      <p:sp>
        <p:nvSpPr>
          <p:cNvPr id="5" name="TextBox 4">
            <a:extLst>
              <a:ext uri="{FF2B5EF4-FFF2-40B4-BE49-F238E27FC236}">
                <a16:creationId xmlns:a16="http://schemas.microsoft.com/office/drawing/2014/main" id="{D3F53F9D-F618-4B92-9439-4477C5E50EF5}"/>
              </a:ext>
            </a:extLst>
          </p:cNvPr>
          <p:cNvSpPr txBox="1"/>
          <p:nvPr/>
        </p:nvSpPr>
        <p:spPr>
          <a:xfrm>
            <a:off x="5484424" y="5136491"/>
            <a:ext cx="2757486" cy="461665"/>
          </a:xfrm>
          <a:prstGeom prst="rect">
            <a:avLst/>
          </a:prstGeom>
          <a:noFill/>
        </p:spPr>
        <p:txBody>
          <a:bodyPr wrap="none" rtlCol="0">
            <a:spAutoFit/>
          </a:bodyPr>
          <a:lstStyle/>
          <a:p>
            <a:r>
              <a:rPr lang="en-US" sz="2400" b="1" dirty="0"/>
              <a:t>41,739 Unique visits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858" y="276788"/>
            <a:ext cx="8229600" cy="734444"/>
          </a:xfrm>
        </p:spPr>
        <p:txBody>
          <a:bodyPr>
            <a:normAutofit fontScale="90000"/>
          </a:bodyPr>
          <a:lstStyle/>
          <a:p>
            <a:r>
              <a:rPr lang="en-US" dirty="0"/>
              <a:t>The Academic ED</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59644793"/>
              </p:ext>
            </p:extLst>
          </p:nvPr>
        </p:nvGraphicFramePr>
        <p:xfrm>
          <a:off x="160256" y="1366887"/>
          <a:ext cx="8861196" cy="5354425"/>
        </p:xfrm>
        <a:graphic>
          <a:graphicData uri="http://schemas.openxmlformats.org/drawingml/2006/table">
            <a:tbl>
              <a:tblPr firstRow="1" bandRow="1">
                <a:tableStyleId>{125E5076-3810-47DD-B79F-674D7AD40C01}</a:tableStyleId>
              </a:tblPr>
              <a:tblGrid>
                <a:gridCol w="2876278">
                  <a:extLst>
                    <a:ext uri="{9D8B030D-6E8A-4147-A177-3AD203B41FA5}">
                      <a16:colId xmlns:a16="http://schemas.microsoft.com/office/drawing/2014/main" val="20000"/>
                    </a:ext>
                  </a:extLst>
                </a:gridCol>
                <a:gridCol w="1505604">
                  <a:extLst>
                    <a:ext uri="{9D8B030D-6E8A-4147-A177-3AD203B41FA5}">
                      <a16:colId xmlns:a16="http://schemas.microsoft.com/office/drawing/2014/main" val="20001"/>
                    </a:ext>
                  </a:extLst>
                </a:gridCol>
                <a:gridCol w="1415172">
                  <a:extLst>
                    <a:ext uri="{9D8B030D-6E8A-4147-A177-3AD203B41FA5}">
                      <a16:colId xmlns:a16="http://schemas.microsoft.com/office/drawing/2014/main" val="2032942498"/>
                    </a:ext>
                  </a:extLst>
                </a:gridCol>
                <a:gridCol w="1532071">
                  <a:extLst>
                    <a:ext uri="{9D8B030D-6E8A-4147-A177-3AD203B41FA5}">
                      <a16:colId xmlns:a16="http://schemas.microsoft.com/office/drawing/2014/main" val="2767041309"/>
                    </a:ext>
                  </a:extLst>
                </a:gridCol>
                <a:gridCol w="1532071">
                  <a:extLst>
                    <a:ext uri="{9D8B030D-6E8A-4147-A177-3AD203B41FA5}">
                      <a16:colId xmlns:a16="http://schemas.microsoft.com/office/drawing/2014/main" val="4210148808"/>
                    </a:ext>
                  </a:extLst>
                </a:gridCol>
              </a:tblGrid>
              <a:tr h="734920">
                <a:tc>
                  <a:txBody>
                    <a:bodyPr/>
                    <a:lstStyle/>
                    <a:p>
                      <a:pPr algn="ctr"/>
                      <a:endParaRPr lang="en-US" dirty="0"/>
                    </a:p>
                  </a:txBody>
                  <a:tcPr marL="186331" marR="186331"/>
                </a:tc>
                <a:tc>
                  <a:txBody>
                    <a:bodyPr/>
                    <a:lstStyle/>
                    <a:p>
                      <a:pPr algn="ctr"/>
                      <a:r>
                        <a:rPr lang="en-US" dirty="0"/>
                        <a:t> 2019</a:t>
                      </a:r>
                    </a:p>
                    <a:p>
                      <a:pPr algn="ctr"/>
                      <a:r>
                        <a:rPr lang="en-US" dirty="0"/>
                        <a:t> Median</a:t>
                      </a:r>
                    </a:p>
                  </a:txBody>
                  <a:tcPr marL="186331" marR="186331"/>
                </a:tc>
                <a:tc>
                  <a:txBody>
                    <a:bodyPr/>
                    <a:lstStyle/>
                    <a:p>
                      <a:pPr algn="ctr"/>
                      <a:r>
                        <a:rPr lang="en-US" dirty="0"/>
                        <a:t>2020</a:t>
                      </a:r>
                    </a:p>
                    <a:p>
                      <a:pPr algn="ctr"/>
                      <a:r>
                        <a:rPr lang="en-US" dirty="0"/>
                        <a:t>Median</a:t>
                      </a:r>
                    </a:p>
                  </a:txBody>
                  <a:tcPr marL="186331" marR="186331"/>
                </a:tc>
                <a:tc>
                  <a:txBody>
                    <a:bodyPr/>
                    <a:lstStyle/>
                    <a:p>
                      <a:pPr algn="ctr"/>
                      <a:r>
                        <a:rPr lang="en-US" dirty="0"/>
                        <a:t>2021</a:t>
                      </a:r>
                    </a:p>
                    <a:p>
                      <a:pPr algn="ctr"/>
                      <a:r>
                        <a:rPr lang="en-US" dirty="0"/>
                        <a:t>Median</a:t>
                      </a:r>
                    </a:p>
                  </a:txBody>
                  <a:tcPr marL="186331" marR="186331"/>
                </a:tc>
                <a:tc>
                  <a:txBody>
                    <a:bodyPr/>
                    <a:lstStyle/>
                    <a:p>
                      <a:pPr algn="ctr"/>
                      <a:r>
                        <a:rPr lang="en-US" dirty="0"/>
                        <a:t>2022</a:t>
                      </a:r>
                    </a:p>
                    <a:p>
                      <a:pPr algn="ctr"/>
                      <a:r>
                        <a:rPr lang="en-US" dirty="0"/>
                        <a:t>Median</a:t>
                      </a:r>
                    </a:p>
                  </a:txBody>
                  <a:tcPr marL="186331" marR="186331"/>
                </a:tc>
                <a:extLst>
                  <a:ext uri="{0D108BD9-81ED-4DB2-BD59-A6C34878D82A}">
                    <a16:rowId xmlns:a16="http://schemas.microsoft.com/office/drawing/2014/main" val="10000"/>
                  </a:ext>
                </a:extLst>
              </a:tr>
              <a:tr h="419955">
                <a:tc>
                  <a:txBody>
                    <a:bodyPr/>
                    <a:lstStyle/>
                    <a:p>
                      <a:pPr algn="l"/>
                      <a:r>
                        <a:rPr lang="en-US" b="1" dirty="0">
                          <a:solidFill>
                            <a:srgbClr val="FFC000"/>
                          </a:solidFill>
                        </a:rPr>
                        <a:t>Hospital Beds</a:t>
                      </a:r>
                    </a:p>
                  </a:txBody>
                  <a:tcPr marL="186331" marR="186331"/>
                </a:tc>
                <a:tc>
                  <a:txBody>
                    <a:bodyPr/>
                    <a:lstStyle/>
                    <a:p>
                      <a:pPr algn="ctr"/>
                      <a:r>
                        <a:rPr lang="en-US" b="1" dirty="0">
                          <a:solidFill>
                            <a:srgbClr val="FFC000"/>
                          </a:solidFill>
                        </a:rPr>
                        <a:t>632</a:t>
                      </a:r>
                    </a:p>
                  </a:txBody>
                  <a:tcPr marL="186331" marR="186331"/>
                </a:tc>
                <a:tc>
                  <a:txBody>
                    <a:bodyPr/>
                    <a:lstStyle/>
                    <a:p>
                      <a:pPr algn="ctr"/>
                      <a:r>
                        <a:rPr lang="en-US" b="1" dirty="0">
                          <a:solidFill>
                            <a:srgbClr val="FFC000"/>
                          </a:solidFill>
                        </a:rPr>
                        <a:t>664</a:t>
                      </a:r>
                    </a:p>
                  </a:txBody>
                  <a:tcPr marL="186331" marR="186331"/>
                </a:tc>
                <a:tc>
                  <a:txBody>
                    <a:bodyPr/>
                    <a:lstStyle/>
                    <a:p>
                      <a:pPr algn="ctr"/>
                      <a:r>
                        <a:rPr lang="en-US" b="1" dirty="0">
                          <a:solidFill>
                            <a:srgbClr val="FFC000"/>
                          </a:solidFill>
                        </a:rPr>
                        <a:t>656</a:t>
                      </a:r>
                    </a:p>
                  </a:txBody>
                  <a:tcPr marL="186331" marR="186331"/>
                </a:tc>
                <a:tc>
                  <a:txBody>
                    <a:bodyPr/>
                    <a:lstStyle/>
                    <a:p>
                      <a:pPr algn="ctr"/>
                      <a:r>
                        <a:rPr lang="en-US" b="1" dirty="0">
                          <a:solidFill>
                            <a:srgbClr val="FFC000"/>
                          </a:solidFill>
                        </a:rPr>
                        <a:t>655</a:t>
                      </a:r>
                    </a:p>
                  </a:txBody>
                  <a:tcPr marL="186331" marR="186331"/>
                </a:tc>
                <a:extLst>
                  <a:ext uri="{0D108BD9-81ED-4DB2-BD59-A6C34878D82A}">
                    <a16:rowId xmlns:a16="http://schemas.microsoft.com/office/drawing/2014/main" val="10001"/>
                  </a:ext>
                </a:extLst>
              </a:tr>
              <a:tr h="419955">
                <a:tc>
                  <a:txBody>
                    <a:bodyPr/>
                    <a:lstStyle/>
                    <a:p>
                      <a:pPr algn="l"/>
                      <a:r>
                        <a:rPr lang="en-US" b="1" dirty="0">
                          <a:solidFill>
                            <a:srgbClr val="FFC000"/>
                          </a:solidFill>
                        </a:rPr>
                        <a:t>Licensed ED</a:t>
                      </a:r>
                      <a:r>
                        <a:rPr lang="en-US" b="1" baseline="0" dirty="0">
                          <a:solidFill>
                            <a:srgbClr val="FFC000"/>
                          </a:solidFill>
                        </a:rPr>
                        <a:t> Beds</a:t>
                      </a:r>
                    </a:p>
                  </a:txBody>
                  <a:tcPr marL="186331" marR="186331"/>
                </a:tc>
                <a:tc>
                  <a:txBody>
                    <a:bodyPr/>
                    <a:lstStyle/>
                    <a:p>
                      <a:pPr algn="ctr"/>
                      <a:r>
                        <a:rPr lang="en-US" b="1" dirty="0">
                          <a:solidFill>
                            <a:srgbClr val="FFC000"/>
                          </a:solidFill>
                        </a:rPr>
                        <a:t>52</a:t>
                      </a:r>
                    </a:p>
                  </a:txBody>
                  <a:tcPr marL="186331" marR="186331"/>
                </a:tc>
                <a:tc>
                  <a:txBody>
                    <a:bodyPr/>
                    <a:lstStyle/>
                    <a:p>
                      <a:pPr algn="ctr"/>
                      <a:r>
                        <a:rPr lang="en-US" b="1" dirty="0">
                          <a:solidFill>
                            <a:srgbClr val="FFC000"/>
                          </a:solidFill>
                        </a:rPr>
                        <a:t>59</a:t>
                      </a:r>
                    </a:p>
                  </a:txBody>
                  <a:tcPr marL="186331" marR="186331"/>
                </a:tc>
                <a:tc>
                  <a:txBody>
                    <a:bodyPr/>
                    <a:lstStyle/>
                    <a:p>
                      <a:pPr algn="ctr"/>
                      <a:r>
                        <a:rPr lang="en-US" b="1" dirty="0">
                          <a:solidFill>
                            <a:srgbClr val="FFC000"/>
                          </a:solidFill>
                        </a:rPr>
                        <a:t>58</a:t>
                      </a:r>
                    </a:p>
                  </a:txBody>
                  <a:tcPr marL="186331" marR="186331"/>
                </a:tc>
                <a:tc>
                  <a:txBody>
                    <a:bodyPr/>
                    <a:lstStyle/>
                    <a:p>
                      <a:pPr algn="ctr"/>
                      <a:r>
                        <a:rPr lang="en-US" b="1" dirty="0">
                          <a:solidFill>
                            <a:srgbClr val="FFC000"/>
                          </a:solidFill>
                        </a:rPr>
                        <a:t>58</a:t>
                      </a:r>
                    </a:p>
                  </a:txBody>
                  <a:tcPr marL="186331" marR="186331"/>
                </a:tc>
                <a:extLst>
                  <a:ext uri="{0D108BD9-81ED-4DB2-BD59-A6C34878D82A}">
                    <a16:rowId xmlns:a16="http://schemas.microsoft.com/office/drawing/2014/main" val="10002"/>
                  </a:ext>
                </a:extLst>
              </a:tr>
              <a:tr h="419955">
                <a:tc>
                  <a:txBody>
                    <a:bodyPr/>
                    <a:lstStyle/>
                    <a:p>
                      <a:pPr algn="l"/>
                      <a:r>
                        <a:rPr lang="en-US" b="1" i="1" baseline="0" dirty="0">
                          <a:solidFill>
                            <a:srgbClr val="FFC000"/>
                          </a:solidFill>
                        </a:rPr>
                        <a:t>Total Bed Hours</a:t>
                      </a:r>
                    </a:p>
                  </a:txBody>
                  <a:tcPr marL="186331" marR="186331"/>
                </a:tc>
                <a:tc>
                  <a:txBody>
                    <a:bodyPr/>
                    <a:lstStyle/>
                    <a:p>
                      <a:pPr algn="ctr"/>
                      <a:r>
                        <a:rPr lang="en-US" b="1" i="1" dirty="0">
                          <a:solidFill>
                            <a:srgbClr val="FFC000"/>
                          </a:solidFill>
                        </a:rPr>
                        <a:t>495,670</a:t>
                      </a:r>
                    </a:p>
                  </a:txBody>
                  <a:tcPr marL="186331" marR="186331"/>
                </a:tc>
                <a:tc>
                  <a:txBody>
                    <a:bodyPr/>
                    <a:lstStyle/>
                    <a:p>
                      <a:pPr algn="ctr"/>
                      <a:r>
                        <a:rPr lang="en-US" b="1" i="1" dirty="0">
                          <a:solidFill>
                            <a:srgbClr val="FFC000"/>
                          </a:solidFill>
                        </a:rPr>
                        <a:t>520,689</a:t>
                      </a:r>
                    </a:p>
                  </a:txBody>
                  <a:tcPr marL="186331" marR="186331"/>
                </a:tc>
                <a:tc>
                  <a:txBody>
                    <a:bodyPr/>
                    <a:lstStyle/>
                    <a:p>
                      <a:pPr algn="ctr"/>
                      <a:r>
                        <a:rPr lang="en-US" b="1" i="1" dirty="0">
                          <a:solidFill>
                            <a:srgbClr val="FFC000"/>
                          </a:solidFill>
                        </a:rPr>
                        <a:t>534,360</a:t>
                      </a:r>
                    </a:p>
                  </a:txBody>
                  <a:tcPr marL="186331" marR="186331"/>
                </a:tc>
                <a:tc>
                  <a:txBody>
                    <a:bodyPr/>
                    <a:lstStyle/>
                    <a:p>
                      <a:pPr algn="ctr"/>
                      <a:r>
                        <a:rPr lang="en-US" b="1" i="1" dirty="0">
                          <a:solidFill>
                            <a:srgbClr val="FFC000"/>
                          </a:solidFill>
                        </a:rPr>
                        <a:t>525,600</a:t>
                      </a:r>
                    </a:p>
                  </a:txBody>
                  <a:tcPr marL="186331" marR="186331"/>
                </a:tc>
                <a:extLst>
                  <a:ext uri="{0D108BD9-81ED-4DB2-BD59-A6C34878D82A}">
                    <a16:rowId xmlns:a16="http://schemas.microsoft.com/office/drawing/2014/main" val="4048112593"/>
                  </a:ext>
                </a:extLst>
              </a:tr>
              <a:tr h="419955">
                <a:tc>
                  <a:txBody>
                    <a:bodyPr/>
                    <a:lstStyle/>
                    <a:p>
                      <a:pPr algn="l"/>
                      <a:r>
                        <a:rPr lang="en-US" b="1" i="1" baseline="0" dirty="0">
                          <a:solidFill>
                            <a:srgbClr val="FFC000"/>
                          </a:solidFill>
                        </a:rPr>
                        <a:t>% Bed Hours to MAIN</a:t>
                      </a:r>
                    </a:p>
                  </a:txBody>
                  <a:tcPr marL="186331" marR="186331"/>
                </a:tc>
                <a:tc>
                  <a:txBody>
                    <a:bodyPr/>
                    <a:lstStyle/>
                    <a:p>
                      <a:pPr algn="ctr"/>
                      <a:r>
                        <a:rPr lang="en-US" b="1" i="1" dirty="0">
                          <a:solidFill>
                            <a:srgbClr val="FFC000"/>
                          </a:solidFill>
                        </a:rPr>
                        <a:t>70%</a:t>
                      </a:r>
                    </a:p>
                  </a:txBody>
                  <a:tcPr marL="186331" marR="186331"/>
                </a:tc>
                <a:tc>
                  <a:txBody>
                    <a:bodyPr/>
                    <a:lstStyle/>
                    <a:p>
                      <a:pPr algn="ctr"/>
                      <a:r>
                        <a:rPr lang="en-US" b="1" i="1" dirty="0">
                          <a:solidFill>
                            <a:srgbClr val="FFC000"/>
                          </a:solidFill>
                        </a:rPr>
                        <a:t>67%</a:t>
                      </a:r>
                    </a:p>
                  </a:txBody>
                  <a:tcPr marL="186331" marR="186331"/>
                </a:tc>
                <a:tc>
                  <a:txBody>
                    <a:bodyPr/>
                    <a:lstStyle/>
                    <a:p>
                      <a:pPr algn="ctr"/>
                      <a:r>
                        <a:rPr lang="en-US" b="1" i="1" dirty="0">
                          <a:solidFill>
                            <a:srgbClr val="FFC000"/>
                          </a:solidFill>
                        </a:rPr>
                        <a:t>68%</a:t>
                      </a:r>
                    </a:p>
                  </a:txBody>
                  <a:tcPr marL="186331" marR="186331"/>
                </a:tc>
                <a:tc>
                  <a:txBody>
                    <a:bodyPr/>
                    <a:lstStyle/>
                    <a:p>
                      <a:pPr algn="ctr"/>
                      <a:r>
                        <a:rPr lang="en-US" b="1" i="1" dirty="0">
                          <a:solidFill>
                            <a:srgbClr val="FFC000"/>
                          </a:solidFill>
                        </a:rPr>
                        <a:t>70%</a:t>
                      </a:r>
                    </a:p>
                  </a:txBody>
                  <a:tcPr marL="186331" marR="186331"/>
                </a:tc>
                <a:extLst>
                  <a:ext uri="{0D108BD9-81ED-4DB2-BD59-A6C34878D82A}">
                    <a16:rowId xmlns:a16="http://schemas.microsoft.com/office/drawing/2014/main" val="2824676607"/>
                  </a:ext>
                </a:extLst>
              </a:tr>
              <a:tr h="419955">
                <a:tc>
                  <a:txBody>
                    <a:bodyPr/>
                    <a:lstStyle/>
                    <a:p>
                      <a:pPr algn="l"/>
                      <a:r>
                        <a:rPr lang="en-US" b="1" dirty="0"/>
                        <a:t>ED Treat &amp; D/C</a:t>
                      </a:r>
                    </a:p>
                  </a:txBody>
                  <a:tcPr marL="186331" marR="186331"/>
                </a:tc>
                <a:tc>
                  <a:txBody>
                    <a:bodyPr/>
                    <a:lstStyle/>
                    <a:p>
                      <a:pPr algn="ctr"/>
                      <a:r>
                        <a:rPr lang="en-US" b="1" dirty="0"/>
                        <a:t>42,244</a:t>
                      </a:r>
                    </a:p>
                  </a:txBody>
                  <a:tcPr marL="186331" marR="186331"/>
                </a:tc>
                <a:tc>
                  <a:txBody>
                    <a:bodyPr/>
                    <a:lstStyle/>
                    <a:p>
                      <a:pPr algn="ctr"/>
                      <a:r>
                        <a:rPr lang="en-US" b="1" dirty="0"/>
                        <a:t>38,875</a:t>
                      </a:r>
                    </a:p>
                  </a:txBody>
                  <a:tcPr marL="186331" marR="186331"/>
                </a:tc>
                <a:tc>
                  <a:txBody>
                    <a:bodyPr/>
                    <a:lstStyle/>
                    <a:p>
                      <a:pPr algn="ctr"/>
                      <a:r>
                        <a:rPr lang="en-US" b="1" dirty="0">
                          <a:solidFill>
                            <a:schemeClr val="bg1"/>
                          </a:solidFill>
                        </a:rPr>
                        <a:t>35,748</a:t>
                      </a:r>
                    </a:p>
                  </a:txBody>
                  <a:tcPr marL="186331" marR="186331"/>
                </a:tc>
                <a:tc>
                  <a:txBody>
                    <a:bodyPr/>
                    <a:lstStyle/>
                    <a:p>
                      <a:pPr algn="ctr"/>
                      <a:r>
                        <a:rPr lang="en-US" b="1" dirty="0">
                          <a:solidFill>
                            <a:schemeClr val="bg1"/>
                          </a:solidFill>
                        </a:rPr>
                        <a:t>35,842</a:t>
                      </a:r>
                    </a:p>
                  </a:txBody>
                  <a:tcPr marL="186331" marR="186331"/>
                </a:tc>
                <a:extLst>
                  <a:ext uri="{0D108BD9-81ED-4DB2-BD59-A6C34878D82A}">
                    <a16:rowId xmlns:a16="http://schemas.microsoft.com/office/drawing/2014/main" val="10003"/>
                  </a:ext>
                </a:extLst>
              </a:tr>
              <a:tr h="419955">
                <a:tc>
                  <a:txBody>
                    <a:bodyPr/>
                    <a:lstStyle/>
                    <a:p>
                      <a:pPr algn="l"/>
                      <a:r>
                        <a:rPr lang="en-US" b="1" dirty="0"/>
                        <a:t>ED Admissions</a:t>
                      </a:r>
                    </a:p>
                  </a:txBody>
                  <a:tcPr marL="186331" marR="186331"/>
                </a:tc>
                <a:tc>
                  <a:txBody>
                    <a:bodyPr/>
                    <a:lstStyle/>
                    <a:p>
                      <a:pPr algn="ctr"/>
                      <a:r>
                        <a:rPr lang="en-US" b="1" dirty="0"/>
                        <a:t>14,702</a:t>
                      </a:r>
                    </a:p>
                  </a:txBody>
                  <a:tcPr marL="186331" marR="186331"/>
                </a:tc>
                <a:tc>
                  <a:txBody>
                    <a:bodyPr/>
                    <a:lstStyle/>
                    <a:p>
                      <a:pPr algn="ctr"/>
                      <a:r>
                        <a:rPr lang="en-US" b="1" dirty="0"/>
                        <a:t>14,258</a:t>
                      </a:r>
                    </a:p>
                  </a:txBody>
                  <a:tcPr marL="186331" marR="186331"/>
                </a:tc>
                <a:tc>
                  <a:txBody>
                    <a:bodyPr/>
                    <a:lstStyle/>
                    <a:p>
                      <a:pPr algn="ctr"/>
                      <a:r>
                        <a:rPr lang="en-US" b="1" dirty="0"/>
                        <a:t>14,831</a:t>
                      </a:r>
                    </a:p>
                  </a:txBody>
                  <a:tcPr marL="186331" marR="186331"/>
                </a:tc>
                <a:tc>
                  <a:txBody>
                    <a:bodyPr/>
                    <a:lstStyle/>
                    <a:p>
                      <a:pPr algn="ctr"/>
                      <a:r>
                        <a:rPr lang="en-US" b="1" dirty="0"/>
                        <a:t>15,118</a:t>
                      </a:r>
                    </a:p>
                  </a:txBody>
                  <a:tcPr marL="186331" marR="186331"/>
                </a:tc>
                <a:extLst>
                  <a:ext uri="{0D108BD9-81ED-4DB2-BD59-A6C34878D82A}">
                    <a16:rowId xmlns:a16="http://schemas.microsoft.com/office/drawing/2014/main" val="10004"/>
                  </a:ext>
                </a:extLst>
              </a:tr>
              <a:tr h="419955">
                <a:tc>
                  <a:txBody>
                    <a:bodyPr/>
                    <a:lstStyle/>
                    <a:p>
                      <a:pPr algn="l"/>
                      <a:r>
                        <a:rPr lang="en-US" b="1" dirty="0">
                          <a:solidFill>
                            <a:schemeClr val="bg1"/>
                          </a:solidFill>
                        </a:rPr>
                        <a:t>Hospital</a:t>
                      </a:r>
                      <a:r>
                        <a:rPr lang="en-US" b="1" baseline="0" dirty="0">
                          <a:solidFill>
                            <a:schemeClr val="bg1"/>
                          </a:solidFill>
                        </a:rPr>
                        <a:t> Observation</a:t>
                      </a:r>
                      <a:endParaRPr lang="en-US" b="1" dirty="0">
                        <a:solidFill>
                          <a:schemeClr val="bg1"/>
                        </a:solidFill>
                      </a:endParaRPr>
                    </a:p>
                  </a:txBody>
                  <a:tcPr marL="186331" marR="186331"/>
                </a:tc>
                <a:tc>
                  <a:txBody>
                    <a:bodyPr/>
                    <a:lstStyle/>
                    <a:p>
                      <a:pPr algn="ctr"/>
                      <a:r>
                        <a:rPr lang="en-US" b="1" dirty="0">
                          <a:solidFill>
                            <a:schemeClr val="bg1"/>
                          </a:solidFill>
                        </a:rPr>
                        <a:t>3,262</a:t>
                      </a:r>
                    </a:p>
                  </a:txBody>
                  <a:tcPr marL="186331" marR="186331"/>
                </a:tc>
                <a:tc>
                  <a:txBody>
                    <a:bodyPr/>
                    <a:lstStyle/>
                    <a:p>
                      <a:pPr algn="ctr"/>
                      <a:r>
                        <a:rPr lang="en-US" b="1" dirty="0">
                          <a:solidFill>
                            <a:schemeClr val="bg1"/>
                          </a:solidFill>
                        </a:rPr>
                        <a:t>3,215</a:t>
                      </a:r>
                    </a:p>
                  </a:txBody>
                  <a:tcPr marL="186331" marR="186331"/>
                </a:tc>
                <a:tc>
                  <a:txBody>
                    <a:bodyPr/>
                    <a:lstStyle/>
                    <a:p>
                      <a:pPr algn="ctr"/>
                      <a:r>
                        <a:rPr lang="en-US" b="1" dirty="0">
                          <a:solidFill>
                            <a:schemeClr val="bg1"/>
                          </a:solidFill>
                        </a:rPr>
                        <a:t>2,868</a:t>
                      </a:r>
                    </a:p>
                  </a:txBody>
                  <a:tcPr marL="186331" marR="186331"/>
                </a:tc>
                <a:tc>
                  <a:txBody>
                    <a:bodyPr/>
                    <a:lstStyle/>
                    <a:p>
                      <a:pPr algn="ctr"/>
                      <a:r>
                        <a:rPr lang="en-US" b="1" dirty="0">
                          <a:solidFill>
                            <a:schemeClr val="bg1"/>
                          </a:solidFill>
                        </a:rPr>
                        <a:t>2,867</a:t>
                      </a:r>
                    </a:p>
                  </a:txBody>
                  <a:tcPr marL="186331" marR="186331"/>
                </a:tc>
                <a:extLst>
                  <a:ext uri="{0D108BD9-81ED-4DB2-BD59-A6C34878D82A}">
                    <a16:rowId xmlns:a16="http://schemas.microsoft.com/office/drawing/2014/main" val="10005"/>
                  </a:ext>
                </a:extLst>
              </a:tr>
              <a:tr h="419955">
                <a:tc>
                  <a:txBody>
                    <a:bodyPr/>
                    <a:lstStyle/>
                    <a:p>
                      <a:pPr algn="l"/>
                      <a:r>
                        <a:rPr lang="en-US" b="1" dirty="0">
                          <a:solidFill>
                            <a:schemeClr val="bg1"/>
                          </a:solidFill>
                        </a:rPr>
                        <a:t>Hospitalized Patients</a:t>
                      </a:r>
                    </a:p>
                  </a:txBody>
                  <a:tcPr marL="186331" marR="186331"/>
                </a:tc>
                <a:tc>
                  <a:txBody>
                    <a:bodyPr/>
                    <a:lstStyle/>
                    <a:p>
                      <a:pPr algn="ctr"/>
                      <a:r>
                        <a:rPr lang="en-US" b="1" dirty="0">
                          <a:solidFill>
                            <a:schemeClr val="bg1"/>
                          </a:solidFill>
                        </a:rPr>
                        <a:t>17,964</a:t>
                      </a:r>
                    </a:p>
                  </a:txBody>
                  <a:tcPr marL="186331" marR="186331"/>
                </a:tc>
                <a:tc>
                  <a:txBody>
                    <a:bodyPr/>
                    <a:lstStyle/>
                    <a:p>
                      <a:pPr algn="ctr"/>
                      <a:r>
                        <a:rPr lang="en-US" b="1" dirty="0">
                          <a:solidFill>
                            <a:schemeClr val="bg1"/>
                          </a:solidFill>
                        </a:rPr>
                        <a:t>17,473</a:t>
                      </a:r>
                    </a:p>
                  </a:txBody>
                  <a:tcPr marL="186331" marR="186331"/>
                </a:tc>
                <a:tc>
                  <a:txBody>
                    <a:bodyPr/>
                    <a:lstStyle/>
                    <a:p>
                      <a:pPr algn="ctr"/>
                      <a:r>
                        <a:rPr lang="en-US" b="1" dirty="0">
                          <a:solidFill>
                            <a:schemeClr val="bg1"/>
                          </a:solidFill>
                        </a:rPr>
                        <a:t>17,699</a:t>
                      </a:r>
                    </a:p>
                  </a:txBody>
                  <a:tcPr marL="186331" marR="186331"/>
                </a:tc>
                <a:tc>
                  <a:txBody>
                    <a:bodyPr/>
                    <a:lstStyle/>
                    <a:p>
                      <a:pPr algn="ctr"/>
                      <a:r>
                        <a:rPr lang="en-US" b="1" dirty="0">
                          <a:solidFill>
                            <a:schemeClr val="bg1"/>
                          </a:solidFill>
                        </a:rPr>
                        <a:t>17,985</a:t>
                      </a:r>
                    </a:p>
                  </a:txBody>
                  <a:tcPr marL="186331" marR="186331"/>
                </a:tc>
                <a:extLst>
                  <a:ext uri="{0D108BD9-81ED-4DB2-BD59-A6C34878D82A}">
                    <a16:rowId xmlns:a16="http://schemas.microsoft.com/office/drawing/2014/main" val="4243774140"/>
                  </a:ext>
                </a:extLst>
              </a:tr>
              <a:tr h="419955">
                <a:tc>
                  <a:txBody>
                    <a:bodyPr/>
                    <a:lstStyle/>
                    <a:p>
                      <a:pPr algn="l"/>
                      <a:r>
                        <a:rPr lang="en-US" b="1" dirty="0">
                          <a:solidFill>
                            <a:schemeClr val="bg1"/>
                          </a:solidFill>
                        </a:rPr>
                        <a:t>Total Visits</a:t>
                      </a:r>
                    </a:p>
                  </a:txBody>
                  <a:tcPr marL="186331" marR="186331"/>
                </a:tc>
                <a:tc>
                  <a:txBody>
                    <a:bodyPr/>
                    <a:lstStyle/>
                    <a:p>
                      <a:pPr algn="ctr"/>
                      <a:r>
                        <a:rPr lang="en-US" b="1" dirty="0">
                          <a:solidFill>
                            <a:schemeClr val="bg1"/>
                          </a:solidFill>
                        </a:rPr>
                        <a:t>64,326</a:t>
                      </a:r>
                    </a:p>
                  </a:txBody>
                  <a:tcPr marL="186331" marR="186331"/>
                </a:tc>
                <a:tc>
                  <a:txBody>
                    <a:bodyPr/>
                    <a:lstStyle/>
                    <a:p>
                      <a:pPr algn="ctr"/>
                      <a:r>
                        <a:rPr lang="en-US" b="1" dirty="0">
                          <a:solidFill>
                            <a:schemeClr val="bg1"/>
                          </a:solidFill>
                        </a:rPr>
                        <a:t>59,417</a:t>
                      </a:r>
                    </a:p>
                  </a:txBody>
                  <a:tcPr marL="186331" marR="186331"/>
                </a:tc>
                <a:tc>
                  <a:txBody>
                    <a:bodyPr/>
                    <a:lstStyle/>
                    <a:p>
                      <a:pPr algn="ctr"/>
                      <a:r>
                        <a:rPr lang="en-US" b="1" dirty="0">
                          <a:solidFill>
                            <a:schemeClr val="bg1"/>
                          </a:solidFill>
                        </a:rPr>
                        <a:t>56,235</a:t>
                      </a:r>
                    </a:p>
                  </a:txBody>
                  <a:tcPr marL="186331" marR="186331"/>
                </a:tc>
                <a:tc>
                  <a:txBody>
                    <a:bodyPr/>
                    <a:lstStyle/>
                    <a:p>
                      <a:pPr algn="ctr"/>
                      <a:r>
                        <a:rPr lang="en-US" b="1" dirty="0">
                          <a:solidFill>
                            <a:schemeClr val="bg1"/>
                          </a:solidFill>
                        </a:rPr>
                        <a:t>62,483</a:t>
                      </a:r>
                    </a:p>
                  </a:txBody>
                  <a:tcPr marL="186331" marR="186331"/>
                </a:tc>
                <a:extLst>
                  <a:ext uri="{0D108BD9-81ED-4DB2-BD59-A6C34878D82A}">
                    <a16:rowId xmlns:a16="http://schemas.microsoft.com/office/drawing/2014/main" val="10006"/>
                  </a:ext>
                </a:extLst>
              </a:tr>
              <a:tr h="419955">
                <a:tc>
                  <a:txBody>
                    <a:bodyPr/>
                    <a:lstStyle/>
                    <a:p>
                      <a:pPr algn="l"/>
                      <a:r>
                        <a:rPr lang="en-US" b="1" dirty="0">
                          <a:solidFill>
                            <a:schemeClr val="bg1"/>
                          </a:solidFill>
                        </a:rPr>
                        <a:t>Hospitalized Rate (</a:t>
                      </a:r>
                      <a:r>
                        <a:rPr lang="en-US" b="1" dirty="0" err="1">
                          <a:solidFill>
                            <a:schemeClr val="bg1"/>
                          </a:solidFill>
                        </a:rPr>
                        <a:t>Calc</a:t>
                      </a:r>
                      <a:r>
                        <a:rPr lang="en-US" b="1" dirty="0">
                          <a:solidFill>
                            <a:schemeClr val="bg1"/>
                          </a:solidFill>
                        </a:rPr>
                        <a:t>)</a:t>
                      </a:r>
                    </a:p>
                  </a:txBody>
                  <a:tcPr marL="186331" marR="186331"/>
                </a:tc>
                <a:tc>
                  <a:txBody>
                    <a:bodyPr/>
                    <a:lstStyle/>
                    <a:p>
                      <a:pPr algn="ctr"/>
                      <a:r>
                        <a:rPr lang="en-US" b="1" dirty="0">
                          <a:solidFill>
                            <a:schemeClr val="bg1"/>
                          </a:solidFill>
                        </a:rPr>
                        <a:t>27.9%</a:t>
                      </a:r>
                    </a:p>
                  </a:txBody>
                  <a:tcPr marL="186331" marR="186331"/>
                </a:tc>
                <a:tc>
                  <a:txBody>
                    <a:bodyPr/>
                    <a:lstStyle/>
                    <a:p>
                      <a:pPr algn="ctr"/>
                      <a:r>
                        <a:rPr lang="en-US" b="1" dirty="0">
                          <a:solidFill>
                            <a:schemeClr val="bg1"/>
                          </a:solidFill>
                        </a:rPr>
                        <a:t>29.4%</a:t>
                      </a:r>
                    </a:p>
                  </a:txBody>
                  <a:tcPr marL="186331" marR="186331"/>
                </a:tc>
                <a:tc>
                  <a:txBody>
                    <a:bodyPr/>
                    <a:lstStyle/>
                    <a:p>
                      <a:pPr algn="ctr"/>
                      <a:r>
                        <a:rPr lang="en-US" b="1" dirty="0">
                          <a:solidFill>
                            <a:schemeClr val="bg1"/>
                          </a:solidFill>
                        </a:rPr>
                        <a:t>31.5%</a:t>
                      </a:r>
                    </a:p>
                  </a:txBody>
                  <a:tcPr marL="186331" marR="186331"/>
                </a:tc>
                <a:tc>
                  <a:txBody>
                    <a:bodyPr/>
                    <a:lstStyle/>
                    <a:p>
                      <a:pPr algn="ctr"/>
                      <a:r>
                        <a:rPr lang="en-US" b="1" dirty="0">
                          <a:solidFill>
                            <a:schemeClr val="bg1"/>
                          </a:solidFill>
                        </a:rPr>
                        <a:t>28.8%</a:t>
                      </a:r>
                    </a:p>
                  </a:txBody>
                  <a:tcPr marL="186331" marR="186331"/>
                </a:tc>
                <a:extLst>
                  <a:ext uri="{0D108BD9-81ED-4DB2-BD59-A6C34878D82A}">
                    <a16:rowId xmlns:a16="http://schemas.microsoft.com/office/drawing/2014/main" val="10008"/>
                  </a:ext>
                </a:extLst>
              </a:tr>
              <a:tr h="419955">
                <a:tc>
                  <a:txBody>
                    <a:bodyPr/>
                    <a:lstStyle/>
                    <a:p>
                      <a:pPr algn="l"/>
                      <a:r>
                        <a:rPr lang="en-US" b="1" i="0" dirty="0">
                          <a:solidFill>
                            <a:schemeClr val="bg1"/>
                          </a:solidFill>
                        </a:rPr>
                        <a:t>Unique Visits (65%)</a:t>
                      </a:r>
                    </a:p>
                  </a:txBody>
                  <a:tcPr marL="186331" marR="186331"/>
                </a:tc>
                <a:tc>
                  <a:txBody>
                    <a:bodyPr/>
                    <a:lstStyle/>
                    <a:p>
                      <a:pPr algn="ctr"/>
                      <a:r>
                        <a:rPr lang="en-US" b="1" i="0" dirty="0">
                          <a:solidFill>
                            <a:schemeClr val="bg1"/>
                          </a:solidFill>
                        </a:rPr>
                        <a:t>65%</a:t>
                      </a:r>
                    </a:p>
                  </a:txBody>
                  <a:tcPr marL="186331" marR="186331"/>
                </a:tc>
                <a:tc>
                  <a:txBody>
                    <a:bodyPr/>
                    <a:lstStyle/>
                    <a:p>
                      <a:pPr algn="ctr"/>
                      <a:r>
                        <a:rPr lang="en-US" b="1" i="0" dirty="0">
                          <a:solidFill>
                            <a:schemeClr val="bg1"/>
                          </a:solidFill>
                        </a:rPr>
                        <a:t>65%</a:t>
                      </a:r>
                    </a:p>
                  </a:txBody>
                  <a:tcPr marL="186331" marR="186331"/>
                </a:tc>
                <a:tc>
                  <a:txBody>
                    <a:bodyPr/>
                    <a:lstStyle/>
                    <a:p>
                      <a:pPr algn="ctr"/>
                      <a:r>
                        <a:rPr lang="en-US" b="1" i="0" dirty="0">
                          <a:solidFill>
                            <a:schemeClr val="bg1"/>
                          </a:solidFill>
                        </a:rPr>
                        <a:t>66.4%</a:t>
                      </a:r>
                    </a:p>
                  </a:txBody>
                  <a:tcPr marL="186331" marR="186331"/>
                </a:tc>
                <a:tc>
                  <a:txBody>
                    <a:bodyPr/>
                    <a:lstStyle/>
                    <a:p>
                      <a:pPr algn="ctr"/>
                      <a:r>
                        <a:rPr lang="en-US" b="1" i="0" dirty="0">
                          <a:solidFill>
                            <a:schemeClr val="bg1"/>
                          </a:solidFill>
                        </a:rPr>
                        <a:t>66.8%</a:t>
                      </a:r>
                    </a:p>
                  </a:txBody>
                  <a:tcPr marL="186331" marR="186331"/>
                </a:tc>
                <a:extLst>
                  <a:ext uri="{0D108BD9-81ED-4DB2-BD59-A6C34878D82A}">
                    <a16:rowId xmlns:a16="http://schemas.microsoft.com/office/drawing/2014/main" val="2659426895"/>
                  </a:ext>
                </a:extLst>
              </a:tr>
            </a:tbl>
          </a:graphicData>
        </a:graphic>
      </p:graphicFrame>
    </p:spTree>
    <p:extLst>
      <p:ext uri="{BB962C8B-B14F-4D97-AF65-F5344CB8AC3E}">
        <p14:creationId xmlns:p14="http://schemas.microsoft.com/office/powerpoint/2010/main" val="2736581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ACEM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eal shimmery Segoe">
  <a:themeElements>
    <a:clrScheme name="Teal Template-Template">
      <a:dk1>
        <a:srgbClr val="000000"/>
      </a:dk1>
      <a:lt1>
        <a:srgbClr val="FFFFFF"/>
      </a:lt1>
      <a:dk2>
        <a:srgbClr val="056981"/>
      </a:dk2>
      <a:lt2>
        <a:srgbClr val="BEECE7"/>
      </a:lt2>
      <a:accent1>
        <a:srgbClr val="FFC000"/>
      </a:accent1>
      <a:accent2>
        <a:srgbClr val="6B8EC7"/>
      </a:accent2>
      <a:accent3>
        <a:srgbClr val="DF8045"/>
      </a:accent3>
      <a:accent4>
        <a:srgbClr val="35C595"/>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B561C2E7B80643B697D458146D3EAA" ma:contentTypeVersion="16" ma:contentTypeDescription="Create a new document." ma:contentTypeScope="" ma:versionID="344c193c3318c4dce11e319c266862f6">
  <xsd:schema xmlns:xsd="http://www.w3.org/2001/XMLSchema" xmlns:xs="http://www.w3.org/2001/XMLSchema" xmlns:p="http://schemas.microsoft.com/office/2006/metadata/properties" xmlns:ns3="3c22b496-d718-42f7-9cbd-6b1276830723" xmlns:ns4="c1aa1e25-462f-4f57-b888-3f1b696aa31e" targetNamespace="http://schemas.microsoft.com/office/2006/metadata/properties" ma:root="true" ma:fieldsID="6b2e1ee9daeee3454cb407063ec45345" ns3:_="" ns4:_="">
    <xsd:import namespace="3c22b496-d718-42f7-9cbd-6b1276830723"/>
    <xsd:import namespace="c1aa1e25-462f-4f57-b888-3f1b696aa31e"/>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MediaServiceAutoTags" minOccurs="0"/>
                <xsd:element ref="ns4:MediaServiceOCR" minOccurs="0"/>
                <xsd:element ref="ns4:MediaServiceGenerationTime" minOccurs="0"/>
                <xsd:element ref="ns4:MediaServiceEventHashCode"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22b496-d718-42f7-9cbd-6b127683072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1aa1e25-462f-4f57-b888-3f1b696aa31e"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93B78BA-ADA1-4994-A28D-F58B644556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22b496-d718-42f7-9cbd-6b1276830723"/>
    <ds:schemaRef ds:uri="c1aa1e25-462f-4f57-b888-3f1b696aa3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6E768F-3F86-4605-9AFB-FDC228E50AE5}">
  <ds:schemaRefs>
    <ds:schemaRef ds:uri="http://schemas.microsoft.com/sharepoint/v3/contenttype/forms"/>
  </ds:schemaRefs>
</ds:datastoreItem>
</file>

<file path=customXml/itemProps3.xml><?xml version="1.0" encoding="utf-8"?>
<ds:datastoreItem xmlns:ds="http://schemas.openxmlformats.org/officeDocument/2006/customXml" ds:itemID="{93EEFF37-9216-46E1-886C-25C0482C30A5}">
  <ds:schemaRefs>
    <ds:schemaRef ds:uri="http://purl.org/dc/dcmitype/"/>
    <ds:schemaRef ds:uri="http://www.w3.org/XML/1998/namespace"/>
    <ds:schemaRef ds:uri="http://schemas.microsoft.com/office/2006/metadata/properties"/>
    <ds:schemaRef ds:uri="http://schemas.openxmlformats.org/package/2006/metadata/core-properties"/>
    <ds:schemaRef ds:uri="http://schemas.microsoft.com/office/infopath/2007/PartnerControls"/>
    <ds:schemaRef ds:uri="http://schemas.microsoft.com/office/2006/documentManagement/types"/>
    <ds:schemaRef ds:uri="c1aa1e25-462f-4f57-b888-3f1b696aa31e"/>
    <ds:schemaRef ds:uri="3c22b496-d718-42f7-9cbd-6b1276830723"/>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AAAEM PowerPoint Template</Template>
  <TotalTime>112115</TotalTime>
  <Words>3726</Words>
  <Application>Microsoft Office PowerPoint</Application>
  <PresentationFormat>On-screen Show (4:3)</PresentationFormat>
  <Paragraphs>980</Paragraphs>
  <Slides>56</Slides>
  <Notes>20</Notes>
  <HiddenSlides>4</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56</vt:i4>
      </vt:variant>
    </vt:vector>
  </HeadingPairs>
  <TitlesOfParts>
    <vt:vector size="62" baseType="lpstr">
      <vt:lpstr>Arial</vt:lpstr>
      <vt:lpstr>Calibri</vt:lpstr>
      <vt:lpstr>Segoe</vt:lpstr>
      <vt:lpstr>Times New Roman</vt:lpstr>
      <vt:lpstr>AACEM PowerPoint Template</vt:lpstr>
      <vt:lpstr>1_Teal shimmery Segoe</vt:lpstr>
      <vt:lpstr>Academy of Administrators in Academic Emergency Medicine  Operations and Research Fiscal Year 2022</vt:lpstr>
      <vt:lpstr>Survey Timeline</vt:lpstr>
      <vt:lpstr>This year…</vt:lpstr>
      <vt:lpstr>Benchmark Committee</vt:lpstr>
      <vt:lpstr>Data Set: Demographics </vt:lpstr>
      <vt:lpstr>Data Set</vt:lpstr>
      <vt:lpstr>Data Set: Demographics </vt:lpstr>
      <vt:lpstr>The Academic ED</vt:lpstr>
      <vt:lpstr>The Academic ED</vt:lpstr>
      <vt:lpstr>The Academic ED</vt:lpstr>
      <vt:lpstr>Patient Populations</vt:lpstr>
      <vt:lpstr>Patient Volume Trend: Median</vt:lpstr>
      <vt:lpstr>Left Before Treatment Complete </vt:lpstr>
      <vt:lpstr>Left Before Treatment Complete </vt:lpstr>
      <vt:lpstr>Left Before Treatment Complete </vt:lpstr>
      <vt:lpstr>Left Before Treatment Complete </vt:lpstr>
      <vt:lpstr>PowerPoint Presentation</vt:lpstr>
      <vt:lpstr>PowerPoint Presentation</vt:lpstr>
      <vt:lpstr>Hospitalization Data</vt:lpstr>
      <vt:lpstr>Hospitalization Data</vt:lpstr>
      <vt:lpstr>Hospitalization Data</vt:lpstr>
      <vt:lpstr>PowerPoint Presentation</vt:lpstr>
      <vt:lpstr>LOS Trend:  Median LOS </vt:lpstr>
      <vt:lpstr>LOS Trend:  Bed to Decision Time </vt:lpstr>
      <vt:lpstr>Value Added Time</vt:lpstr>
      <vt:lpstr>Value Added Time</vt:lpstr>
      <vt:lpstr>Boarding Time</vt:lpstr>
      <vt:lpstr>Boarding Time</vt:lpstr>
      <vt:lpstr>Boarding Distribution</vt:lpstr>
      <vt:lpstr>Boarding Distribution</vt:lpstr>
      <vt:lpstr>Ancillary Resource Utilization</vt:lpstr>
      <vt:lpstr>Academic vs Others</vt:lpstr>
      <vt:lpstr>Complexity Metrics: Sicker patients?</vt:lpstr>
      <vt:lpstr>PowerPoint Presentation</vt:lpstr>
      <vt:lpstr>PowerPoint Presentation</vt:lpstr>
      <vt:lpstr>PowerPoint Presentation</vt:lpstr>
      <vt:lpstr>Initial data set: Vizient Clinical Data Base  280 patient level variables</vt:lpstr>
      <vt:lpstr>PowerPoint Presentation</vt:lpstr>
      <vt:lpstr>PowerPoint Presentation</vt:lpstr>
      <vt:lpstr>PowerPoint Presentation</vt:lpstr>
      <vt:lpstr>Summary of overall ED Complexity: </vt:lpstr>
      <vt:lpstr>Next Steps: </vt:lpstr>
      <vt:lpstr>Nursing and Support Hours</vt:lpstr>
      <vt:lpstr>Academic Emergency Medicine Tripartite Mission</vt:lpstr>
      <vt:lpstr>Research – Where have we been</vt:lpstr>
      <vt:lpstr>Submissions and Awards</vt:lpstr>
      <vt:lpstr>Grant Spending</vt:lpstr>
      <vt:lpstr>Total spending by institution</vt:lpstr>
      <vt:lpstr>Grants submitted to total spending</vt:lpstr>
      <vt:lpstr>Grant success rate to total spending</vt:lpstr>
      <vt:lpstr>Grant success rate to grants submitted</vt:lpstr>
      <vt:lpstr>Grants compared to PI’s</vt:lpstr>
      <vt:lpstr>Number of Active Grants compared to MD/PhD’s and PhD’s in department</vt:lpstr>
      <vt:lpstr>Peer Reviewed publications and  annual research grants and spending</vt:lpstr>
      <vt:lpstr>Use of Funds to support K awards</vt:lpstr>
      <vt:lpstr>PowerPoint Presentation</vt:lpstr>
    </vt:vector>
  </TitlesOfParts>
  <Company>Johns Hopkins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Academy of Administrators in Academic Emergency Medicine  Fiscal Year 2015 Benchmark and Salary Survey</dc:title>
  <dc:creator>Jim Scheulen</dc:creator>
  <cp:lastModifiedBy>Jim Scheulen</cp:lastModifiedBy>
  <cp:revision>1543</cp:revision>
  <cp:lastPrinted>2021-03-05T19:16:35Z</cp:lastPrinted>
  <dcterms:created xsi:type="dcterms:W3CDTF">2016-02-01T11:20:51Z</dcterms:created>
  <dcterms:modified xsi:type="dcterms:W3CDTF">2023-03-21T16:19:39Z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0x010100B5B561C2E7B80643B697D458146D3EAA</vt:lpwstr>
  </property>
</Properties>
</file>